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63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71" r:id="rId31"/>
    <p:sldId id="272" r:id="rId32"/>
    <p:sldId id="273" r:id="rId33"/>
    <p:sldId id="274" r:id="rId34"/>
    <p:sldId id="275" r:id="rId35"/>
    <p:sldId id="276" r:id="rId36"/>
    <p:sldId id="278" r:id="rId37"/>
    <p:sldId id="277" r:id="rId38"/>
    <p:sldId id="279" r:id="rId39"/>
    <p:sldId id="280" r:id="rId40"/>
    <p:sldId id="281" r:id="rId41"/>
    <p:sldId id="28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6259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D3575-41F1-45C3-80C6-B631AAA00AF5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89C9-2E89-4C6A-A5F8-DBAF0C853C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41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131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3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3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3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3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89C9-2E89-4C6A-A5F8-DBAF0C853C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03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Latest</a:t>
            </a:r>
            <a:r>
              <a:rPr lang="en-US" baseline="0" dirty="0" smtClean="0"/>
              <a:t> standard :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baseline="0" dirty="0" smtClean="0"/>
          </a:p>
          <a:p>
            <a:r>
              <a:rPr lang="en-US" baseline="0" dirty="0" smtClean="0"/>
              <a:t>Backward-compatible :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gradients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Radial Gradients: </a:t>
            </a:r>
            <a:r>
              <a:rPr lang="en-US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75D5-9C30-429D-A018-889A9F2E6D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048000"/>
            <a:ext cx="7010400" cy="1771650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</a:rPr>
              <a:t>C</a:t>
            </a:r>
            <a:r>
              <a:rPr lang="en-US" sz="4800" dirty="0"/>
              <a:t>ascading </a:t>
            </a:r>
            <a:r>
              <a:rPr lang="en-US" sz="4800" b="1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tyle </a:t>
            </a:r>
            <a:r>
              <a:rPr lang="en-US" sz="4800" b="1" dirty="0" smtClean="0">
                <a:solidFill>
                  <a:srgbClr val="FF0000"/>
                </a:solidFill>
              </a:rPr>
              <a:t>S</a:t>
            </a:r>
            <a:r>
              <a:rPr lang="en-US" sz="4800" dirty="0" smtClean="0"/>
              <a:t>heets </a:t>
            </a:r>
            <a:br>
              <a:rPr lang="en-US" sz="4800" dirty="0" smtClean="0"/>
            </a:br>
            <a:r>
              <a:rPr lang="en-US" sz="4800" dirty="0" smtClean="0"/>
              <a:t>( </a:t>
            </a:r>
            <a:r>
              <a:rPr lang="en-US" sz="4800" b="1" dirty="0" smtClean="0">
                <a:solidFill>
                  <a:srgbClr val="FF0000"/>
                </a:solidFill>
              </a:rPr>
              <a:t>CSS</a:t>
            </a:r>
            <a:r>
              <a:rPr lang="en-US" sz="4800" dirty="0" smtClean="0"/>
              <a:t> 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7108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359229"/>
            <a:ext cx="5593897" cy="294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9229"/>
            <a:ext cx="27432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4" y="3429000"/>
            <a:ext cx="559389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37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359229"/>
            <a:ext cx="5593897" cy="294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9229"/>
            <a:ext cx="27336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3505200"/>
            <a:ext cx="567009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34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CSS3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ascading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/>
              <a:t>tyle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/>
              <a:t>heets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52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543800" cy="9144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CSS3?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09800"/>
            <a:ext cx="6096000" cy="36575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CSS3 is the latest standard for 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CSS3 is completely backward-compatible with earlier versions of 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Something's new in CSS3: CSS Borders,  Backgrounds,  Gradients, Text Effects, Fonts, 2D/3D Transformations,  Transitions, Animations, Multiple Columns, User Interface 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06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543800" cy="914400"/>
          </a:xfrm>
        </p:spPr>
        <p:txBody>
          <a:bodyPr/>
          <a:lstStyle/>
          <a:p>
            <a:r>
              <a:rPr lang="en-US" dirty="0" smtClean="0"/>
              <a:t>CSS3 Borders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45720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500" u="sng" dirty="0" smtClean="0"/>
              <a:t>1.Border-radius Property(Bo </a:t>
            </a:r>
            <a:r>
              <a:rPr lang="en-US" sz="2500" u="sng" dirty="0" err="1" smtClean="0"/>
              <a:t>viền</a:t>
            </a:r>
            <a:r>
              <a:rPr lang="en-US" sz="2500" u="sng" dirty="0" smtClean="0"/>
              <a:t>)</a:t>
            </a:r>
            <a:endParaRPr lang="en-US" sz="2500" u="sng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4379119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3277" y="2209800"/>
            <a:ext cx="3978875" cy="119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Borders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4572000" cy="2743200"/>
          </a:xfrm>
        </p:spPr>
        <p:txBody>
          <a:bodyPr/>
          <a:lstStyle/>
          <a:p>
            <a:pPr marL="0" indent="0">
              <a:buNone/>
            </a:pPr>
            <a:r>
              <a:rPr lang="en-US" sz="2500" u="sng" dirty="0" smtClean="0"/>
              <a:t>2.Box-shadow Property(Bo </a:t>
            </a:r>
            <a:r>
              <a:rPr lang="en-US" sz="2500" u="sng" dirty="0" err="1" smtClean="0"/>
              <a:t>viền</a:t>
            </a:r>
            <a:r>
              <a:rPr lang="en-US" sz="2500" u="sng" dirty="0" smtClean="0"/>
              <a:t>): </a:t>
            </a:r>
            <a:r>
              <a:rPr lang="en-US" sz="2500" dirty="0" smtClean="0"/>
              <a:t> Use to add shadow to boxes</a:t>
            </a:r>
            <a:endParaRPr lang="en-US" sz="2500" u="sng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4379119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438400"/>
            <a:ext cx="2321719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7543800" cy="914400"/>
          </a:xfrm>
        </p:spPr>
        <p:txBody>
          <a:bodyPr/>
          <a:lstStyle/>
          <a:p>
            <a:r>
              <a:rPr lang="en-US" dirty="0" smtClean="0"/>
              <a:t>CSS3 Borders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1"/>
            <a:ext cx="4495800" cy="2743199"/>
          </a:xfrm>
        </p:spPr>
        <p:txBody>
          <a:bodyPr/>
          <a:lstStyle/>
          <a:p>
            <a:pPr marL="0" indent="0">
              <a:buNone/>
            </a:pPr>
            <a:r>
              <a:rPr lang="en-US" sz="2500" u="sng" dirty="0" smtClean="0"/>
              <a:t>3.Border-image Property(Bo </a:t>
            </a:r>
            <a:r>
              <a:rPr lang="en-US" sz="2500" u="sng" dirty="0" err="1" smtClean="0"/>
              <a:t>viền</a:t>
            </a:r>
            <a:r>
              <a:rPr lang="en-US" sz="2500" u="sng" dirty="0" smtClean="0"/>
              <a:t> </a:t>
            </a:r>
            <a:r>
              <a:rPr lang="en-US" sz="2500" u="sng" dirty="0" err="1" smtClean="0"/>
              <a:t>hình</a:t>
            </a:r>
            <a:r>
              <a:rPr lang="en-US" sz="2500" u="sng" dirty="0" smtClean="0"/>
              <a:t> </a:t>
            </a:r>
            <a:r>
              <a:rPr lang="en-US" sz="2500" u="sng" dirty="0" err="1" smtClean="0"/>
              <a:t>ảnh</a:t>
            </a:r>
            <a:r>
              <a:rPr lang="en-US" sz="2500" u="sng" dirty="0" smtClean="0"/>
              <a:t>): </a:t>
            </a:r>
            <a:r>
              <a:rPr lang="en-US" sz="2500" dirty="0" smtClean="0"/>
              <a:t> Use image to create border</a:t>
            </a:r>
            <a:endParaRPr lang="en-US" sz="2500" u="sng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4007134" cy="420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2" y="2362200"/>
            <a:ext cx="4357688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Background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06" y="481242"/>
            <a:ext cx="6698794" cy="3252558"/>
          </a:xfrm>
        </p:spPr>
        <p:txBody>
          <a:bodyPr/>
          <a:lstStyle/>
          <a:p>
            <a:pPr marL="0" indent="0">
              <a:buNone/>
            </a:pPr>
            <a:r>
              <a:rPr lang="en-US" sz="2300" u="sng" dirty="0" smtClean="0"/>
              <a:t>1.Background-size: </a:t>
            </a:r>
          </a:p>
          <a:p>
            <a:pPr marL="0" indent="0">
              <a:buNone/>
            </a:pPr>
            <a:r>
              <a:rPr lang="en-US" sz="2300" dirty="0" smtClean="0"/>
              <a:t>     + Specifies the size of the background image</a:t>
            </a:r>
          </a:p>
          <a:p>
            <a:pPr marL="0" indent="0">
              <a:buNone/>
            </a:pPr>
            <a:r>
              <a:rPr lang="en-US" sz="2300" dirty="0" smtClean="0"/>
              <a:t>     + Re-use background images in different contexts</a:t>
            </a:r>
          </a:p>
          <a:p>
            <a:pPr marL="0" indent="0">
              <a:buNone/>
            </a:pPr>
            <a:r>
              <a:rPr lang="en-US" sz="2300" dirty="0" smtClean="0"/>
              <a:t>     + Can specify in pixel or percentage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44" y="2895600"/>
            <a:ext cx="4316356" cy="38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6548" y="2914650"/>
            <a:ext cx="4036219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543800" cy="914400"/>
          </a:xfrm>
        </p:spPr>
        <p:txBody>
          <a:bodyPr/>
          <a:lstStyle/>
          <a:p>
            <a:r>
              <a:rPr lang="en-US" dirty="0" smtClean="0"/>
              <a:t>CSS3 Background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381000"/>
            <a:ext cx="7162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 smtClean="0"/>
              <a:t>2.Background-origin: </a:t>
            </a:r>
          </a:p>
          <a:p>
            <a:pPr marL="0" indent="0">
              <a:buNone/>
            </a:pPr>
            <a:r>
              <a:rPr lang="en-US" sz="2300" dirty="0" smtClean="0"/>
              <a:t>     + Can be placed within the content-box, padding-box, or border-box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6" y="2057400"/>
            <a:ext cx="4515484" cy="408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4293394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7543800" cy="914400"/>
          </a:xfrm>
        </p:spPr>
        <p:txBody>
          <a:bodyPr/>
          <a:lstStyle/>
          <a:p>
            <a:r>
              <a:rPr lang="en-US" dirty="0" smtClean="0"/>
              <a:t>CSS3 Gradients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-38100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 smtClean="0"/>
              <a:t>1.Linear Gradients(top-</a:t>
            </a:r>
            <a:r>
              <a:rPr lang="en-US" sz="2300" u="sng" dirty="0" err="1" smtClean="0"/>
              <a:t>bottom,left</a:t>
            </a:r>
            <a:r>
              <a:rPr lang="en-US" sz="2300" u="sng" dirty="0" smtClean="0"/>
              <a:t>-</a:t>
            </a:r>
            <a:r>
              <a:rPr lang="en-US" sz="2300" u="sng" dirty="0" err="1" smtClean="0"/>
              <a:t>right,diagonal</a:t>
            </a:r>
            <a:r>
              <a:rPr lang="en-US" sz="2300" u="sng" dirty="0" smtClean="0"/>
              <a:t>): </a:t>
            </a:r>
          </a:p>
          <a:p>
            <a:pPr marL="0" indent="0">
              <a:buNone/>
            </a:pPr>
            <a:r>
              <a:rPr lang="en-US" sz="2300" dirty="0" smtClean="0"/>
              <a:t>     +Allow user to display smoothly transition between one or more certain of color</a:t>
            </a:r>
            <a:endParaRPr lang="en-US" sz="23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4164806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9464" y="2438400"/>
            <a:ext cx="4336256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  <a:p>
            <a:r>
              <a:rPr lang="en-US" dirty="0"/>
              <a:t>Styles define </a:t>
            </a:r>
            <a:r>
              <a:rPr lang="en-US" b="1" dirty="0">
                <a:solidFill>
                  <a:srgbClr val="FF0000"/>
                </a:solidFill>
              </a:rPr>
              <a:t>how to display</a:t>
            </a:r>
            <a:r>
              <a:rPr lang="en-US" dirty="0"/>
              <a:t> HTML elements</a:t>
            </a:r>
          </a:p>
          <a:p>
            <a:r>
              <a:rPr lang="en-US" dirty="0"/>
              <a:t>Styles were added to HTML 4.0 </a:t>
            </a:r>
            <a:r>
              <a:rPr lang="en-US" b="1" dirty="0"/>
              <a:t>to solve a problem</a:t>
            </a:r>
            <a:endParaRPr lang="en-US" dirty="0"/>
          </a:p>
          <a:p>
            <a:r>
              <a:rPr lang="en-US" b="1" dirty="0"/>
              <a:t>External Style Sheets</a:t>
            </a:r>
            <a:r>
              <a:rPr lang="en-US" dirty="0"/>
              <a:t> can save a lot of work</a:t>
            </a:r>
          </a:p>
          <a:p>
            <a:r>
              <a:rPr lang="en-US" dirty="0"/>
              <a:t>External Style Sheets are stored in </a:t>
            </a:r>
            <a:r>
              <a:rPr lang="en-US" b="1" dirty="0">
                <a:solidFill>
                  <a:srgbClr val="FF0000"/>
                </a:solidFill>
              </a:rPr>
              <a:t>CSS files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99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Gradients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06" y="0"/>
            <a:ext cx="5708194" cy="3404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 smtClean="0"/>
              <a:t>2.RadialGradients: </a:t>
            </a:r>
          </a:p>
          <a:p>
            <a:pPr marL="0" indent="0">
              <a:buNone/>
            </a:pPr>
            <a:r>
              <a:rPr lang="en-US" sz="2300" dirty="0" smtClean="0"/>
              <a:t>     +Define by it center</a:t>
            </a:r>
          </a:p>
          <a:p>
            <a:pPr marL="0" indent="0">
              <a:buNone/>
            </a:pPr>
            <a:r>
              <a:rPr lang="en-US" sz="2300" dirty="0" smtClean="0"/>
              <a:t>     +Define at least 2 colors stop</a:t>
            </a:r>
            <a:endParaRPr lang="en-US" sz="23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207669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8959" y="2603729"/>
            <a:ext cx="3136106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2D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-76200"/>
            <a:ext cx="69342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300" u="sng" dirty="0" smtClean="0"/>
              <a:t>1.Translate Method(</a:t>
            </a:r>
            <a:r>
              <a:rPr lang="en-US" sz="2300" u="sng" dirty="0" err="1" smtClean="0"/>
              <a:t>dịch</a:t>
            </a:r>
            <a:r>
              <a:rPr lang="en-US" sz="2300" u="sng" dirty="0" smtClean="0"/>
              <a:t>): </a:t>
            </a:r>
          </a:p>
          <a:p>
            <a:pPr marL="0" indent="0">
              <a:buNone/>
            </a:pPr>
            <a:r>
              <a:rPr lang="en-US" sz="2300" dirty="0" smtClean="0"/>
              <a:t>     +Element moves from its current position, depending on parameter on left (X-axis) and top (Y-axis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38400"/>
            <a:ext cx="3178969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438400"/>
            <a:ext cx="2023212" cy="386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7543800" cy="914400"/>
          </a:xfrm>
        </p:spPr>
        <p:txBody>
          <a:bodyPr/>
          <a:lstStyle/>
          <a:p>
            <a:r>
              <a:rPr lang="en-US" dirty="0" smtClean="0"/>
              <a:t>CSS3 2D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-76200"/>
            <a:ext cx="66294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300" u="sng" dirty="0" smtClean="0"/>
              <a:t>2.Rotate Method(</a:t>
            </a:r>
            <a:r>
              <a:rPr lang="en-US" sz="2300" u="sng" dirty="0" err="1" smtClean="0"/>
              <a:t>xoay</a:t>
            </a:r>
            <a:r>
              <a:rPr lang="en-US" sz="2300" u="sng" dirty="0" smtClean="0"/>
              <a:t>): </a:t>
            </a:r>
          </a:p>
          <a:p>
            <a:pPr marL="0" indent="0">
              <a:buNone/>
            </a:pPr>
            <a:r>
              <a:rPr lang="en-US" sz="2300" dirty="0" smtClean="0"/>
              <a:t>     +Rotate clockwise at a given degree. Negative values are allowed and rotates counter-clockwise</a:t>
            </a:r>
            <a:endParaRPr lang="en-US" sz="23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28575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7470" y="2434569"/>
            <a:ext cx="1998719" cy="358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7543800" cy="914400"/>
          </a:xfrm>
        </p:spPr>
        <p:txBody>
          <a:bodyPr/>
          <a:lstStyle/>
          <a:p>
            <a:r>
              <a:rPr lang="en-US" dirty="0" smtClean="0"/>
              <a:t>CSS3 2D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06" y="24042"/>
            <a:ext cx="7003594" cy="3633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 smtClean="0"/>
              <a:t>3.Scale Method(qui </a:t>
            </a:r>
            <a:r>
              <a:rPr lang="en-US" sz="2300" u="sng" dirty="0" err="1" smtClean="0"/>
              <a:t>mô</a:t>
            </a:r>
            <a:r>
              <a:rPr lang="en-US" sz="2300" u="sng" dirty="0" smtClean="0"/>
              <a:t>): </a:t>
            </a:r>
          </a:p>
          <a:p>
            <a:pPr marL="0" indent="0">
              <a:buNone/>
            </a:pPr>
            <a:r>
              <a:rPr lang="en-US" sz="2300" dirty="0" smtClean="0"/>
              <a:t>     +Increase and decrease size, depending on width (X-axis) and height (Y-axis)</a:t>
            </a:r>
            <a:endParaRPr lang="en-US" sz="23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3532584" cy="415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5244" y="2487731"/>
            <a:ext cx="2154860" cy="414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2D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65532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2300" u="sng" dirty="0" smtClean="0"/>
              <a:t>4.Skew Method(</a:t>
            </a:r>
            <a:r>
              <a:rPr lang="en-US" sz="2300" u="sng" dirty="0" err="1" smtClean="0"/>
              <a:t>nghiêng</a:t>
            </a:r>
            <a:r>
              <a:rPr lang="en-US" sz="2300" u="sng" dirty="0" smtClean="0"/>
              <a:t>): </a:t>
            </a:r>
          </a:p>
          <a:p>
            <a:pPr marL="0" indent="0">
              <a:buNone/>
            </a:pPr>
            <a:r>
              <a:rPr lang="en-US" sz="2300" dirty="0" smtClean="0"/>
              <a:t>     +Element turns in a given angle, depending on the parameters for the horizontal (X-axis) and vertical (Y-axis)</a:t>
            </a:r>
            <a:endParaRPr lang="en-US" sz="23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3662703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14600"/>
            <a:ext cx="1920648" cy="31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7543800" cy="914400"/>
          </a:xfrm>
        </p:spPr>
        <p:txBody>
          <a:bodyPr/>
          <a:lstStyle/>
          <a:p>
            <a:r>
              <a:rPr lang="en-US" dirty="0" smtClean="0"/>
              <a:t>CSS3 2D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308394" cy="3557358"/>
          </a:xfrm>
        </p:spPr>
        <p:txBody>
          <a:bodyPr/>
          <a:lstStyle/>
          <a:p>
            <a:pPr marL="0" indent="0">
              <a:buNone/>
            </a:pPr>
            <a:r>
              <a:rPr lang="en-US" sz="2300" u="sng" dirty="0" smtClean="0"/>
              <a:t>5.Matrix Method(ma </a:t>
            </a:r>
            <a:r>
              <a:rPr lang="en-US" sz="2300" u="sng" dirty="0" err="1" smtClean="0"/>
              <a:t>trận</a:t>
            </a:r>
            <a:r>
              <a:rPr lang="en-US" sz="2300" u="sng" dirty="0" smtClean="0"/>
              <a:t>): </a:t>
            </a:r>
          </a:p>
          <a:p>
            <a:pPr marL="0" indent="0">
              <a:buNone/>
            </a:pPr>
            <a:r>
              <a:rPr lang="en-US" sz="2300" dirty="0" smtClean="0"/>
              <a:t>     + Combines all of the 2D transform methods into one.</a:t>
            </a:r>
          </a:p>
          <a:p>
            <a:pPr marL="0" indent="0">
              <a:buNone/>
            </a:pPr>
            <a:r>
              <a:rPr lang="en-US" sz="2300" dirty="0" smtClean="0"/>
              <a:t>     + Six parameters, allow user to : rotate, scale, translate, skew</a:t>
            </a:r>
            <a:endParaRPr lang="en-US" sz="23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124200"/>
            <a:ext cx="3505200" cy="349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115041"/>
            <a:ext cx="1893094" cy="351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3D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457200"/>
            <a:ext cx="83058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 smtClean="0"/>
              <a:t>1.RotateX Method: </a:t>
            </a:r>
          </a:p>
          <a:p>
            <a:pPr marL="0" indent="0">
              <a:buNone/>
            </a:pPr>
            <a:r>
              <a:rPr lang="en-US" sz="2300" dirty="0" smtClean="0"/>
              <a:t>     +Element rotates around its X-axis at a given degree</a:t>
            </a:r>
            <a:endParaRPr lang="en-US" sz="23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4" y="1905000"/>
            <a:ext cx="4336256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286000"/>
            <a:ext cx="4135211" cy="268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543800" cy="914400"/>
          </a:xfrm>
        </p:spPr>
        <p:txBody>
          <a:bodyPr/>
          <a:lstStyle/>
          <a:p>
            <a:r>
              <a:rPr lang="en-US" dirty="0" smtClean="0"/>
              <a:t>CSS3 3D Transforms: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81242"/>
            <a:ext cx="7886700" cy="195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u="sng" dirty="0" smtClean="0"/>
              <a:t>2.RotateY Method: </a:t>
            </a:r>
          </a:p>
          <a:p>
            <a:pPr marL="0" indent="0">
              <a:buNone/>
            </a:pPr>
            <a:r>
              <a:rPr lang="en-US" sz="2300" dirty="0" smtClean="0"/>
              <a:t>     +Element rotates around its X-axis at a given degree</a:t>
            </a:r>
            <a:endParaRPr lang="en-US" sz="23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4293394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514600"/>
            <a:ext cx="375761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7543800" cy="914400"/>
          </a:xfrm>
        </p:spPr>
        <p:txBody>
          <a:bodyPr/>
          <a:lstStyle/>
          <a:p>
            <a:r>
              <a:rPr lang="en-US" dirty="0" smtClean="0"/>
              <a:t>CSS3 Transition: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4164806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2978" y="1524000"/>
            <a:ext cx="33932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886200"/>
            <a:ext cx="36718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7152"/>
            <a:ext cx="7886700" cy="1325563"/>
          </a:xfrm>
        </p:spPr>
        <p:txBody>
          <a:bodyPr/>
          <a:lstStyle/>
          <a:p>
            <a:r>
              <a:rPr lang="en-US" dirty="0" smtClean="0"/>
              <a:t>CSS3 Animations: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406" y="1090842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8256" y="1066800"/>
            <a:ext cx="343614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042307"/>
            <a:ext cx="4121944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571197"/>
            <a:ext cx="3393281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5530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743200"/>
            <a:ext cx="29813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0744778_702101823206992_144418457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743200"/>
            <a:ext cx="5534025" cy="3017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0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2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3886200"/>
          </a:xfrm>
        </p:spPr>
        <p:txBody>
          <a:bodyPr/>
          <a:lstStyle/>
          <a:p>
            <a:pPr marL="18288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Bootstrap is a free collection of tools for creating websites and web applications</a:t>
            </a:r>
          </a:p>
          <a:p>
            <a:r>
              <a:rPr lang="en-US" dirty="0">
                <a:effectLst/>
              </a:rPr>
              <a:t>Bootstrap contains HTML and CSS-based design templates for text, forms, buttons, navigation and other components</a:t>
            </a:r>
          </a:p>
          <a:p>
            <a:r>
              <a:rPr lang="en-US" dirty="0">
                <a:effectLst/>
              </a:rPr>
              <a:t>Bootstrap also contains optional JavaScript extensions</a:t>
            </a:r>
          </a:p>
          <a:p>
            <a:r>
              <a:rPr lang="en-US" dirty="0">
                <a:effectLst/>
              </a:rPr>
              <a:t>Bootstrap is open source and available on </a:t>
            </a:r>
            <a:r>
              <a:rPr lang="en-US" dirty="0" err="1">
                <a:effectLst/>
              </a:rPr>
              <a:t>GitHub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609600"/>
            <a:ext cx="7543800" cy="914400"/>
          </a:xfrm>
        </p:spPr>
        <p:txBody>
          <a:bodyPr/>
          <a:lstStyle/>
          <a:p>
            <a:r>
              <a:rPr lang="en-US" dirty="0" smtClean="0"/>
              <a:t>What is Bootstrap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3886200"/>
          </a:xfrm>
        </p:spPr>
        <p:txBody>
          <a:bodyPr/>
          <a:lstStyle/>
          <a:p>
            <a:pPr marL="18288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Bootstrap was developed by </a:t>
            </a:r>
            <a:r>
              <a:rPr lang="en-US" b="1" dirty="0">
                <a:effectLst/>
              </a:rPr>
              <a:t>Mark Otto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Jacob Thornton</a:t>
            </a:r>
            <a:r>
              <a:rPr lang="en-US" dirty="0">
                <a:effectLst/>
              </a:rPr>
              <a:t> at </a:t>
            </a:r>
            <a:r>
              <a:rPr lang="en-US" b="1" dirty="0">
                <a:effectLst/>
              </a:rPr>
              <a:t>Twitter</a:t>
            </a:r>
            <a:r>
              <a:rPr lang="en-US" dirty="0">
                <a:effectLst/>
              </a:rPr>
              <a:t> as a framework to encourage consistency across internal tools. Before Bootstrap, various libraries were used for interface development, which led to inconsistencies and a high maintenance burden.</a:t>
            </a:r>
          </a:p>
          <a:p>
            <a:r>
              <a:rPr lang="en-US" dirty="0">
                <a:effectLst/>
              </a:rPr>
              <a:t>Bootstrap was released as an open source product in August 2011 on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.</a:t>
            </a:r>
          </a:p>
          <a:p>
            <a:r>
              <a:rPr lang="en-US" b="1" dirty="0">
                <a:effectLst/>
              </a:rPr>
              <a:t>In June 2014 Bootstrap was the No.1 project on </a:t>
            </a:r>
            <a:r>
              <a:rPr lang="en-US" b="1" dirty="0" err="1">
                <a:effectLst/>
              </a:rPr>
              <a:t>GitHub</a:t>
            </a:r>
            <a:r>
              <a:rPr lang="en-US" b="1" dirty="0">
                <a:effectLst/>
              </a:rPr>
              <a:t>!</a:t>
            </a:r>
            <a:endParaRPr lang="en-US" dirty="0">
              <a:effectLst/>
            </a:endParaRP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609600"/>
            <a:ext cx="7543800" cy="914400"/>
          </a:xfrm>
        </p:spPr>
        <p:txBody>
          <a:bodyPr/>
          <a:lstStyle/>
          <a:p>
            <a:r>
              <a:rPr lang="en-US" dirty="0" smtClean="0"/>
              <a:t>Bootstrap history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14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3886200"/>
          </a:xfrm>
        </p:spPr>
        <p:txBody>
          <a:bodyPr/>
          <a:lstStyle/>
          <a:p>
            <a:r>
              <a:rPr lang="en-US" b="1" dirty="0">
                <a:effectLst/>
              </a:rPr>
              <a:t>Mobile-first approach:</a:t>
            </a:r>
            <a:r>
              <a:rPr lang="en-US" dirty="0">
                <a:effectLst/>
              </a:rPr>
              <a:t> Since Bootstrap 3, the framework consists of mobile-first styles throughout the entire library</a:t>
            </a:r>
          </a:p>
          <a:p>
            <a:r>
              <a:rPr lang="en-US" b="1" dirty="0">
                <a:effectLst/>
              </a:rPr>
              <a:t>Browser support:</a:t>
            </a:r>
            <a:r>
              <a:rPr lang="en-US" dirty="0">
                <a:effectLst/>
              </a:rPr>
              <a:t> Bootstrap is supported by all popular browsers</a:t>
            </a:r>
          </a:p>
          <a:p>
            <a:r>
              <a:rPr lang="en-US" b="1" dirty="0">
                <a:effectLst/>
              </a:rPr>
              <a:t>Responsive web design:</a:t>
            </a:r>
            <a:r>
              <a:rPr lang="en-US" dirty="0">
                <a:effectLst/>
              </a:rPr>
              <a:t> Bootstrap's responsive CSS adjusts to Desktops, Tablets, and Mobile phones</a:t>
            </a:r>
          </a:p>
          <a:p>
            <a:r>
              <a:rPr lang="en-US" b="1" dirty="0">
                <a:effectLst/>
              </a:rPr>
              <a:t>Easy to get started:</a:t>
            </a:r>
            <a:r>
              <a:rPr lang="en-US" dirty="0">
                <a:effectLst/>
              </a:rPr>
              <a:t> With just the knowledge of HTML and CSS anyone can get started with Bootstrap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609600"/>
            <a:ext cx="7543800" cy="914400"/>
          </a:xfrm>
        </p:spPr>
        <p:txBody>
          <a:bodyPr/>
          <a:lstStyle/>
          <a:p>
            <a:r>
              <a:rPr lang="en-US" dirty="0" smtClean="0"/>
              <a:t>Why use Bootstrap?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42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3886200"/>
          </a:xfrm>
        </p:spPr>
        <p:txBody>
          <a:bodyPr/>
          <a:lstStyle/>
          <a:p>
            <a:r>
              <a:rPr lang="en-US" b="1" dirty="0">
                <a:effectLst/>
              </a:rPr>
              <a:t>Scaffolding:</a:t>
            </a:r>
            <a:r>
              <a:rPr lang="en-US" dirty="0">
                <a:effectLst/>
              </a:rPr>
              <a:t> Contains layout, grid system, fluid grid system, and responsive design</a:t>
            </a:r>
          </a:p>
          <a:p>
            <a:r>
              <a:rPr lang="en-US" b="1" dirty="0">
                <a:effectLst/>
              </a:rPr>
              <a:t>Base CSS:</a:t>
            </a:r>
            <a:r>
              <a:rPr lang="en-US" dirty="0">
                <a:effectLst/>
              </a:rPr>
              <a:t> Contains classes for typography, tables, forms, buttons, images, and more</a:t>
            </a:r>
          </a:p>
          <a:p>
            <a:r>
              <a:rPr lang="en-US" b="1" dirty="0">
                <a:effectLst/>
              </a:rPr>
              <a:t>Components:</a:t>
            </a:r>
            <a:r>
              <a:rPr lang="en-US" dirty="0">
                <a:effectLst/>
              </a:rPr>
              <a:t> Contains reusable components: icons, dropdowns, navbars, breadcrumbs, alerts, and more</a:t>
            </a:r>
          </a:p>
          <a:p>
            <a:r>
              <a:rPr lang="en-US" b="1" dirty="0">
                <a:effectLst/>
              </a:rPr>
              <a:t>JavaScript Plugins:</a:t>
            </a:r>
            <a:r>
              <a:rPr lang="en-US" dirty="0">
                <a:effectLst/>
              </a:rPr>
              <a:t> Contains over a dozen custom jQuery plugins. You can include them all, or one by one</a:t>
            </a:r>
          </a:p>
          <a:p>
            <a:r>
              <a:rPr lang="en-US" b="1" dirty="0">
                <a:effectLst/>
              </a:rPr>
              <a:t>Customizable Components :</a:t>
            </a:r>
            <a:r>
              <a:rPr lang="en-US" dirty="0">
                <a:effectLst/>
              </a:rPr>
              <a:t> Customize Bootstrap's components, LESS variables, and jQuery plugins to create your own version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9144000" cy="914400"/>
          </a:xfrm>
        </p:spPr>
        <p:txBody>
          <a:bodyPr/>
          <a:lstStyle/>
          <a:p>
            <a:r>
              <a:rPr lang="en-US" dirty="0" smtClean="0"/>
              <a:t>What does Bootstrap include?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457200"/>
            <a:ext cx="6172200" cy="29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581399"/>
            <a:ext cx="6172200" cy="305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916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79248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484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6596063" cy="372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4419600"/>
            <a:ext cx="4572000" cy="193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11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599"/>
            <a:ext cx="5715000" cy="370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74110"/>
            <a:ext cx="4143375" cy="267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259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45542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1386"/>
            <a:ext cx="3886200" cy="132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2590800"/>
            <a:ext cx="4467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4641396" cy="209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82" y="1752600"/>
            <a:ext cx="408498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08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9192" y="152400"/>
            <a:ext cx="8534400" cy="914400"/>
          </a:xfrm>
        </p:spPr>
        <p:txBody>
          <a:bodyPr/>
          <a:lstStyle/>
          <a:p>
            <a:r>
              <a:rPr lang="en-US" dirty="0" smtClean="0"/>
              <a:t>Ways to insert a style sheet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0" y="1219200"/>
            <a:ext cx="3911510" cy="146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02" y="1371600"/>
            <a:ext cx="2076597" cy="108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040733"/>
            <a:ext cx="3063385" cy="183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14" y="2895600"/>
            <a:ext cx="26361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16" y="5454258"/>
            <a:ext cx="4623161" cy="123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563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External style sheet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399" y="3807767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Internal style sheet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842332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Inline styles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9456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45870"/>
            <a:ext cx="4010025" cy="249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6553199" cy="389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643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9906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>Reference: www.w3schools.com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90600"/>
            <a:ext cx="7543800" cy="914400"/>
          </a:xfrm>
        </p:spPr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84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265121"/>
            <a:ext cx="5593896" cy="316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3656"/>
            <a:ext cx="27908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2" y="3504994"/>
            <a:ext cx="5593897" cy="320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865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265121"/>
            <a:ext cx="5593896" cy="316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3656"/>
            <a:ext cx="27908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2" y="3504994"/>
            <a:ext cx="5593897" cy="320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110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609600"/>
            <a:ext cx="3362326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609600"/>
            <a:ext cx="5212897" cy="294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8" y="3810000"/>
            <a:ext cx="5202011" cy="28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84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381000"/>
            <a:ext cx="5212897" cy="294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"/>
            <a:ext cx="2962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3495675"/>
            <a:ext cx="5191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31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" y="359229"/>
            <a:ext cx="5593897" cy="294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409825" cy="380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2" y="3406473"/>
            <a:ext cx="5593898" cy="333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825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221</TotalTime>
  <Words>558</Words>
  <Application>Microsoft Office PowerPoint</Application>
  <PresentationFormat>On-screen Show (4:3)</PresentationFormat>
  <Paragraphs>110</Paragraphs>
  <Slides>41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Elemental</vt:lpstr>
      <vt:lpstr>Cascading Style Sheets  ( CSS )</vt:lpstr>
      <vt:lpstr>What is CSS?</vt:lpstr>
      <vt:lpstr>Slide 3</vt:lpstr>
      <vt:lpstr>Ways to insert a style sheet</vt:lpstr>
      <vt:lpstr>Slide 5</vt:lpstr>
      <vt:lpstr>Slide 6</vt:lpstr>
      <vt:lpstr>Slide 7</vt:lpstr>
      <vt:lpstr>Slide 8</vt:lpstr>
      <vt:lpstr>Slide 9</vt:lpstr>
      <vt:lpstr>Slide 10</vt:lpstr>
      <vt:lpstr>Slide 11</vt:lpstr>
      <vt:lpstr>CSS3 (Cascading Style Sheets 3)</vt:lpstr>
      <vt:lpstr>What is CSS3? </vt:lpstr>
      <vt:lpstr>CSS3 Borders </vt:lpstr>
      <vt:lpstr>CSS3 Borders </vt:lpstr>
      <vt:lpstr>CSS3 Borders </vt:lpstr>
      <vt:lpstr>CSS3 Background </vt:lpstr>
      <vt:lpstr>CSS3 Background </vt:lpstr>
      <vt:lpstr>CSS3 Gradients </vt:lpstr>
      <vt:lpstr>CSS3 Gradients </vt:lpstr>
      <vt:lpstr>CSS3 2D Transforms: </vt:lpstr>
      <vt:lpstr>CSS3 2D Transforms: </vt:lpstr>
      <vt:lpstr>CSS3 2D Transforms: </vt:lpstr>
      <vt:lpstr>CSS3 2D Transforms: </vt:lpstr>
      <vt:lpstr>CSS3 2D Transforms: </vt:lpstr>
      <vt:lpstr>CSS3 3D Transforms: </vt:lpstr>
      <vt:lpstr>CSS3 3D Transforms: </vt:lpstr>
      <vt:lpstr>CSS3 Transition: </vt:lpstr>
      <vt:lpstr>CSS3 Animations: </vt:lpstr>
      <vt:lpstr>Bootstrap</vt:lpstr>
      <vt:lpstr>What is Bootstrap</vt:lpstr>
      <vt:lpstr>Bootstrap history</vt:lpstr>
      <vt:lpstr>Why use Bootstrap?</vt:lpstr>
      <vt:lpstr>What does Bootstrap include?</vt:lpstr>
      <vt:lpstr>Slide 35</vt:lpstr>
      <vt:lpstr>Slide 36</vt:lpstr>
      <vt:lpstr>Slide 37</vt:lpstr>
      <vt:lpstr>Slide 38</vt:lpstr>
      <vt:lpstr>Slide 39</vt:lpstr>
      <vt:lpstr>Slide 40</vt:lpstr>
      <vt:lpstr>Thanks for listening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 Style Sheets ( CSS )</dc:title>
  <dc:creator>Baontse61307</dc:creator>
  <cp:lastModifiedBy>Asus</cp:lastModifiedBy>
  <cp:revision>27</cp:revision>
  <dcterms:created xsi:type="dcterms:W3CDTF">2006-08-16T00:00:00Z</dcterms:created>
  <dcterms:modified xsi:type="dcterms:W3CDTF">2014-10-23T05:38:46Z</dcterms:modified>
</cp:coreProperties>
</file>