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258" r:id="rId3"/>
    <p:sldId id="259" r:id="rId4"/>
    <p:sldId id="261" r:id="rId5"/>
    <p:sldId id="263" r:id="rId6"/>
    <p:sldId id="264" r:id="rId7"/>
    <p:sldId id="260" r:id="rId8"/>
    <p:sldId id="262" r:id="rId9"/>
    <p:sldId id="265" r:id="rId10"/>
    <p:sldId id="267" r:id="rId11"/>
    <p:sldId id="268" r:id="rId12"/>
    <p:sldId id="269" r:id="rId13"/>
    <p:sldId id="272"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656D0-27FC-43F5-BB27-37079F55FF2F}" v="1" dt="2024-11-09T15:36:48.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15F60-F394-403A-B351-CA96273B0F06}"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0AA6C-7459-4098-A970-967C8DB34966}" type="slidenum">
              <a:rPr lang="en-US" smtClean="0"/>
              <a:t>‹#›</a:t>
            </a:fld>
            <a:endParaRPr lang="en-US"/>
          </a:p>
        </p:txBody>
      </p:sp>
    </p:spTree>
    <p:extLst>
      <p:ext uri="{BB962C8B-B14F-4D97-AF65-F5344CB8AC3E}">
        <p14:creationId xmlns:p14="http://schemas.microsoft.com/office/powerpoint/2010/main" val="1655608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30AA6C-7459-4098-A970-967C8DB34966}" type="slidenum">
              <a:rPr lang="en-US" smtClean="0"/>
              <a:t>2</a:t>
            </a:fld>
            <a:endParaRPr lang="en-US"/>
          </a:p>
        </p:txBody>
      </p:sp>
    </p:spTree>
    <p:extLst>
      <p:ext uri="{BB962C8B-B14F-4D97-AF65-F5344CB8AC3E}">
        <p14:creationId xmlns:p14="http://schemas.microsoft.com/office/powerpoint/2010/main" val="214667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Exercise: Have folks turn their Gearbox code into a subsystem following this paradigm.</a:t>
            </a:r>
          </a:p>
        </p:txBody>
      </p:sp>
      <p:sp>
        <p:nvSpPr>
          <p:cNvPr id="4" name="Slide Number Placeholder 3"/>
          <p:cNvSpPr>
            <a:spLocks noGrp="1"/>
          </p:cNvSpPr>
          <p:nvPr>
            <p:ph type="sldNum" sz="quarter" idx="5"/>
          </p:nvPr>
        </p:nvSpPr>
        <p:spPr/>
        <p:txBody>
          <a:bodyPr/>
          <a:lstStyle/>
          <a:p>
            <a:fld id="{5530AA6C-7459-4098-A970-967C8DB34966}" type="slidenum">
              <a:rPr lang="en-US" smtClean="0"/>
              <a:t>15</a:t>
            </a:fld>
            <a:endParaRPr lang="en-US"/>
          </a:p>
        </p:txBody>
      </p:sp>
    </p:spTree>
    <p:extLst>
      <p:ext uri="{BB962C8B-B14F-4D97-AF65-F5344CB8AC3E}">
        <p14:creationId xmlns:p14="http://schemas.microsoft.com/office/powerpoint/2010/main" val="1651126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11/9/2024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1912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11/9/2024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5228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11/9/2024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7358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11/9/2024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3772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11/9/2024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4706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11/9/2024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555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11/9/2024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8132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11/9/2024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127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11/9/2024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2338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11/9/2024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2632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11/9/2024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403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11/9/2024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10208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A colorful background with different shapes&#10;&#10;Description automatically generated">
            <a:extLst>
              <a:ext uri="{FF2B5EF4-FFF2-40B4-BE49-F238E27FC236}">
                <a16:creationId xmlns:a16="http://schemas.microsoft.com/office/drawing/2014/main" id="{1C55F861-A804-85B3-B8F9-44A75564314D}"/>
              </a:ext>
            </a:extLst>
          </p:cNvPr>
          <p:cNvPicPr>
            <a:picLocks noChangeAspect="1"/>
          </p:cNvPicPr>
          <p:nvPr/>
        </p:nvPicPr>
        <p:blipFill>
          <a:blip r:embed="rId2">
            <a:alphaModFix/>
          </a:blip>
          <a:srcRect l="3111" r="1" b="1"/>
          <a:stretch/>
        </p:blipFill>
        <p:spPr>
          <a:xfrm>
            <a:off x="20" y="10"/>
            <a:ext cx="12191980" cy="6857990"/>
          </a:xfrm>
          <a:prstGeom prst="rect">
            <a:avLst/>
          </a:prstGeom>
        </p:spPr>
      </p:pic>
      <p:sp>
        <p:nvSpPr>
          <p:cNvPr id="28" name="Oval 27">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E2286-1FC1-F68F-9B7C-B569ABE447AE}"/>
              </a:ext>
            </a:extLst>
          </p:cNvPr>
          <p:cNvSpPr>
            <a:spLocks noGrp="1"/>
          </p:cNvSpPr>
          <p:nvPr>
            <p:ph type="ctrTitle"/>
          </p:nvPr>
        </p:nvSpPr>
        <p:spPr>
          <a:xfrm>
            <a:off x="777240" y="3688205"/>
            <a:ext cx="8731683" cy="1160465"/>
          </a:xfrm>
        </p:spPr>
        <p:txBody>
          <a:bodyPr anchor="b">
            <a:normAutofit/>
          </a:bodyPr>
          <a:lstStyle/>
          <a:p>
            <a:pPr algn="l"/>
            <a:r>
              <a:rPr lang="en-US" sz="6000">
                <a:solidFill>
                  <a:srgbClr val="FFFFFF"/>
                </a:solidFill>
              </a:rPr>
              <a:t>Objects and Subsystems</a:t>
            </a:r>
          </a:p>
        </p:txBody>
      </p:sp>
      <p:sp>
        <p:nvSpPr>
          <p:cNvPr id="3" name="Subtitle 2">
            <a:extLst>
              <a:ext uri="{FF2B5EF4-FFF2-40B4-BE49-F238E27FC236}">
                <a16:creationId xmlns:a16="http://schemas.microsoft.com/office/drawing/2014/main" id="{B712B3F2-5F40-2820-1BFB-2AD4421C0759}"/>
              </a:ext>
            </a:extLst>
          </p:cNvPr>
          <p:cNvSpPr>
            <a:spLocks noGrp="1"/>
          </p:cNvSpPr>
          <p:nvPr>
            <p:ph type="subTitle" idx="1"/>
          </p:nvPr>
        </p:nvSpPr>
        <p:spPr>
          <a:xfrm>
            <a:off x="777240" y="5121835"/>
            <a:ext cx="8731683" cy="615577"/>
          </a:xfrm>
        </p:spPr>
        <p:txBody>
          <a:bodyPr anchor="t">
            <a:normAutofit/>
          </a:bodyPr>
          <a:lstStyle/>
          <a:p>
            <a:pPr algn="l"/>
            <a:r>
              <a:rPr lang="en-US" sz="2200">
                <a:solidFill>
                  <a:srgbClr val="FFFFFF"/>
                </a:solidFill>
              </a:rPr>
              <a:t>Formal Programming Standard</a:t>
            </a:r>
          </a:p>
        </p:txBody>
      </p:sp>
      <p:sp>
        <p:nvSpPr>
          <p:cNvPr id="48" name="Oval 47">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88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19930872-AE98-8E8C-6CB1-894996BD7FDD}"/>
              </a:ext>
            </a:extLst>
          </p:cNvPr>
          <p:cNvSpPr>
            <a:spLocks noGrp="1"/>
          </p:cNvSpPr>
          <p:nvPr>
            <p:ph type="title"/>
          </p:nvPr>
        </p:nvSpPr>
        <p:spPr>
          <a:xfrm>
            <a:off x="777240" y="777240"/>
            <a:ext cx="4606280" cy="2493876"/>
          </a:xfrm>
        </p:spPr>
        <p:txBody>
          <a:bodyPr anchor="b">
            <a:normAutofit/>
          </a:bodyPr>
          <a:lstStyle/>
          <a:p>
            <a:r>
              <a:rPr lang="en-US" sz="4400"/>
              <a:t>State Machines</a:t>
            </a:r>
          </a:p>
        </p:txBody>
      </p:sp>
      <p:sp>
        <p:nvSpPr>
          <p:cNvPr id="3" name="Content Placeholder 2">
            <a:extLst>
              <a:ext uri="{FF2B5EF4-FFF2-40B4-BE49-F238E27FC236}">
                <a16:creationId xmlns:a16="http://schemas.microsoft.com/office/drawing/2014/main" id="{128B73CD-8CED-B85E-A0C1-674C445E502B}"/>
              </a:ext>
            </a:extLst>
          </p:cNvPr>
          <p:cNvSpPr>
            <a:spLocks noGrp="1"/>
          </p:cNvSpPr>
          <p:nvPr>
            <p:ph idx="1"/>
          </p:nvPr>
        </p:nvSpPr>
        <p:spPr>
          <a:xfrm>
            <a:off x="777240" y="3428999"/>
            <a:ext cx="4606280" cy="2747963"/>
          </a:xfrm>
        </p:spPr>
        <p:txBody>
          <a:bodyPr anchor="t">
            <a:normAutofit/>
          </a:bodyPr>
          <a:lstStyle/>
          <a:p>
            <a:r>
              <a:rPr lang="en-US" sz="1800" dirty="0"/>
              <a:t>A state machine in the context of Beak Squad programming refers to an </a:t>
            </a:r>
            <a:r>
              <a:rPr lang="en-US" sz="1800" dirty="0" err="1"/>
              <a:t>enum</a:t>
            </a:r>
            <a:r>
              <a:rPr lang="en-US" sz="1800" dirty="0"/>
              <a:t> (enumeration) specifying specific states that the mechanism can be in. An </a:t>
            </a:r>
            <a:r>
              <a:rPr lang="en-US" sz="1800" dirty="0" err="1"/>
              <a:t>enum</a:t>
            </a:r>
            <a:r>
              <a:rPr lang="en-US" sz="1800" dirty="0"/>
              <a:t> is simply a list of named constants that are internally mapped to numbers and are the best way to represent states. For example, in our gearbox subsystem, the states could be OFF, FORWARD, and REVERSE.</a:t>
            </a:r>
          </a:p>
        </p:txBody>
      </p:sp>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195830D-4E3D-A9C4-8A5B-0DDB0DFE1952}"/>
              </a:ext>
            </a:extLst>
          </p:cNvPr>
          <p:cNvPicPr>
            <a:picLocks noChangeAspect="1"/>
          </p:cNvPicPr>
          <p:nvPr/>
        </p:nvPicPr>
        <p:blipFill>
          <a:blip r:embed="rId2"/>
          <a:stretch>
            <a:fillRect/>
          </a:stretch>
        </p:blipFill>
        <p:spPr>
          <a:xfrm>
            <a:off x="6562754" y="2590386"/>
            <a:ext cx="5200650" cy="1809750"/>
          </a:xfrm>
          <a:prstGeom prst="rect">
            <a:avLst/>
          </a:prstGeom>
        </p:spPr>
      </p:pic>
    </p:spTree>
    <p:extLst>
      <p:ext uri="{BB962C8B-B14F-4D97-AF65-F5344CB8AC3E}">
        <p14:creationId xmlns:p14="http://schemas.microsoft.com/office/powerpoint/2010/main" val="414766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80F71B6A-7780-10B9-E2D1-0330EA8EB3B8}"/>
              </a:ext>
            </a:extLst>
          </p:cNvPr>
          <p:cNvSpPr>
            <a:spLocks noGrp="1"/>
          </p:cNvSpPr>
          <p:nvPr>
            <p:ph type="title"/>
          </p:nvPr>
        </p:nvSpPr>
        <p:spPr>
          <a:xfrm>
            <a:off x="777240" y="777240"/>
            <a:ext cx="4606280" cy="2493876"/>
          </a:xfrm>
        </p:spPr>
        <p:txBody>
          <a:bodyPr anchor="b">
            <a:normAutofit/>
          </a:bodyPr>
          <a:lstStyle/>
          <a:p>
            <a:r>
              <a:rPr lang="en-US" sz="4400"/>
              <a:t>Reading State Machines</a:t>
            </a:r>
          </a:p>
        </p:txBody>
      </p:sp>
      <p:sp>
        <p:nvSpPr>
          <p:cNvPr id="3" name="Content Placeholder 2">
            <a:extLst>
              <a:ext uri="{FF2B5EF4-FFF2-40B4-BE49-F238E27FC236}">
                <a16:creationId xmlns:a16="http://schemas.microsoft.com/office/drawing/2014/main" id="{358A2815-64A9-5483-EAC3-8A6A853B9358}"/>
              </a:ext>
            </a:extLst>
          </p:cNvPr>
          <p:cNvSpPr>
            <a:spLocks noGrp="1"/>
          </p:cNvSpPr>
          <p:nvPr>
            <p:ph idx="1"/>
          </p:nvPr>
        </p:nvSpPr>
        <p:spPr>
          <a:xfrm>
            <a:off x="777240" y="3428999"/>
            <a:ext cx="4606280" cy="2747963"/>
          </a:xfrm>
        </p:spPr>
        <p:txBody>
          <a:bodyPr anchor="t">
            <a:normAutofit/>
          </a:bodyPr>
          <a:lstStyle/>
          <a:p>
            <a:r>
              <a:rPr lang="en-US" sz="1800" dirty="0"/>
              <a:t>To make the motor do what the state tells it, we must head over to every subsystem’s built-in periodic method (don’t forget the @Override). Going back to the infeed example, we  can use a special keyword called switch to set the motor to a speed dependent on the mechanism state.</a:t>
            </a:r>
          </a:p>
        </p:txBody>
      </p:sp>
      <p:sp>
        <p:nvSpPr>
          <p:cNvPr id="18"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21" name="Oval 20">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5A1F8EC-4583-73FC-F466-2896D3A06769}"/>
              </a:ext>
            </a:extLst>
          </p:cNvPr>
          <p:cNvPicPr>
            <a:picLocks noChangeAspect="1"/>
          </p:cNvPicPr>
          <p:nvPr/>
        </p:nvPicPr>
        <p:blipFill>
          <a:blip r:embed="rId2"/>
          <a:stretch>
            <a:fillRect/>
          </a:stretch>
        </p:blipFill>
        <p:spPr>
          <a:xfrm>
            <a:off x="7096832" y="1423986"/>
            <a:ext cx="4067175" cy="4010025"/>
          </a:xfrm>
          <a:prstGeom prst="rect">
            <a:avLst/>
          </a:prstGeom>
        </p:spPr>
      </p:pic>
    </p:spTree>
    <p:extLst>
      <p:ext uri="{BB962C8B-B14F-4D97-AF65-F5344CB8AC3E}">
        <p14:creationId xmlns:p14="http://schemas.microsoft.com/office/powerpoint/2010/main" val="58826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E932A363-3768-5CC5-4145-AC1E4957DFC6}"/>
              </a:ext>
            </a:extLst>
          </p:cNvPr>
          <p:cNvSpPr>
            <a:spLocks noGrp="1"/>
          </p:cNvSpPr>
          <p:nvPr>
            <p:ph type="title"/>
          </p:nvPr>
        </p:nvSpPr>
        <p:spPr>
          <a:xfrm>
            <a:off x="777240" y="777240"/>
            <a:ext cx="4606280" cy="2493876"/>
          </a:xfrm>
        </p:spPr>
        <p:txBody>
          <a:bodyPr anchor="b">
            <a:normAutofit/>
          </a:bodyPr>
          <a:lstStyle/>
          <a:p>
            <a:r>
              <a:rPr lang="en-US" sz="4400" dirty="0"/>
              <a:t>Switching States</a:t>
            </a:r>
          </a:p>
        </p:txBody>
      </p:sp>
      <p:sp>
        <p:nvSpPr>
          <p:cNvPr id="3" name="Content Placeholder 2">
            <a:extLst>
              <a:ext uri="{FF2B5EF4-FFF2-40B4-BE49-F238E27FC236}">
                <a16:creationId xmlns:a16="http://schemas.microsoft.com/office/drawing/2014/main" id="{4AE429D5-CAF1-6B16-A071-33562D3C50DC}"/>
              </a:ext>
            </a:extLst>
          </p:cNvPr>
          <p:cNvSpPr>
            <a:spLocks noGrp="1"/>
          </p:cNvSpPr>
          <p:nvPr>
            <p:ph idx="1"/>
          </p:nvPr>
        </p:nvSpPr>
        <p:spPr>
          <a:xfrm>
            <a:off x="777240" y="3428999"/>
            <a:ext cx="4606280" cy="2747963"/>
          </a:xfrm>
        </p:spPr>
        <p:txBody>
          <a:bodyPr anchor="t">
            <a:normAutofit/>
          </a:bodyPr>
          <a:lstStyle/>
          <a:p>
            <a:r>
              <a:rPr lang="en-US" sz="1800" dirty="0"/>
              <a:t>To switch subsystem states, we use a command to manipulate the internal state variable.</a:t>
            </a:r>
          </a:p>
        </p:txBody>
      </p:sp>
      <p:sp>
        <p:nvSpPr>
          <p:cNvPr id="3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36" name="Oval 3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9A3065F-FB96-0244-02F7-08B8586EBE95}"/>
              </a:ext>
            </a:extLst>
          </p:cNvPr>
          <p:cNvPicPr>
            <a:picLocks noChangeAspect="1"/>
          </p:cNvPicPr>
          <p:nvPr/>
        </p:nvPicPr>
        <p:blipFill>
          <a:blip r:embed="rId2"/>
          <a:stretch>
            <a:fillRect/>
          </a:stretch>
        </p:blipFill>
        <p:spPr>
          <a:xfrm>
            <a:off x="6533322" y="2325124"/>
            <a:ext cx="5307855" cy="2207750"/>
          </a:xfrm>
          <a:prstGeom prst="rect">
            <a:avLst/>
          </a:prstGeom>
        </p:spPr>
      </p:pic>
    </p:spTree>
    <p:extLst>
      <p:ext uri="{BB962C8B-B14F-4D97-AF65-F5344CB8AC3E}">
        <p14:creationId xmlns:p14="http://schemas.microsoft.com/office/powerpoint/2010/main" val="95572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9FE8-6194-9C33-62BC-5C366F690EC2}"/>
              </a:ext>
            </a:extLst>
          </p:cNvPr>
          <p:cNvSpPr>
            <a:spLocks noGrp="1"/>
          </p:cNvSpPr>
          <p:nvPr>
            <p:ph type="title"/>
          </p:nvPr>
        </p:nvSpPr>
        <p:spPr/>
        <p:txBody>
          <a:bodyPr/>
          <a:lstStyle/>
          <a:p>
            <a:r>
              <a:rPr lang="en-US" dirty="0"/>
              <a:t>State Targets</a:t>
            </a:r>
          </a:p>
        </p:txBody>
      </p:sp>
      <p:sp>
        <p:nvSpPr>
          <p:cNvPr id="3" name="Content Placeholder 2">
            <a:extLst>
              <a:ext uri="{FF2B5EF4-FFF2-40B4-BE49-F238E27FC236}">
                <a16:creationId xmlns:a16="http://schemas.microsoft.com/office/drawing/2014/main" id="{BA6B51E8-A762-EAF4-7868-C5A49F727F76}"/>
              </a:ext>
            </a:extLst>
          </p:cNvPr>
          <p:cNvSpPr>
            <a:spLocks noGrp="1"/>
          </p:cNvSpPr>
          <p:nvPr>
            <p:ph idx="1"/>
          </p:nvPr>
        </p:nvSpPr>
        <p:spPr/>
        <p:txBody>
          <a:bodyPr/>
          <a:lstStyle/>
          <a:p>
            <a:r>
              <a:rPr lang="en-US" dirty="0"/>
              <a:t>In addition to a state controlling the function of a subsystem, associated target variables can also be used to affect subsystem behavior. For example, if we want to change the target speed of our gearbox, it can be manipulated using a method to set this as well.</a:t>
            </a:r>
          </a:p>
        </p:txBody>
      </p:sp>
      <p:pic>
        <p:nvPicPr>
          <p:cNvPr id="5" name="Picture 4">
            <a:extLst>
              <a:ext uri="{FF2B5EF4-FFF2-40B4-BE49-F238E27FC236}">
                <a16:creationId xmlns:a16="http://schemas.microsoft.com/office/drawing/2014/main" id="{0D2A2C68-DD27-2AF6-6BE9-4E84F9B30701}"/>
              </a:ext>
            </a:extLst>
          </p:cNvPr>
          <p:cNvPicPr>
            <a:picLocks noChangeAspect="1"/>
          </p:cNvPicPr>
          <p:nvPr/>
        </p:nvPicPr>
        <p:blipFill>
          <a:blip r:embed="rId2"/>
          <a:stretch>
            <a:fillRect/>
          </a:stretch>
        </p:blipFill>
        <p:spPr>
          <a:xfrm>
            <a:off x="709361" y="3430333"/>
            <a:ext cx="10773278" cy="2046924"/>
          </a:xfrm>
          <a:prstGeom prst="rect">
            <a:avLst/>
          </a:prstGeom>
        </p:spPr>
      </p:pic>
    </p:spTree>
    <p:extLst>
      <p:ext uri="{BB962C8B-B14F-4D97-AF65-F5344CB8AC3E}">
        <p14:creationId xmlns:p14="http://schemas.microsoft.com/office/powerpoint/2010/main" val="310582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FA9E-C41E-F1DA-041D-10D24040E8D2}"/>
              </a:ext>
            </a:extLst>
          </p:cNvPr>
          <p:cNvSpPr>
            <a:spLocks noGrp="1"/>
          </p:cNvSpPr>
          <p:nvPr>
            <p:ph type="title"/>
          </p:nvPr>
        </p:nvSpPr>
        <p:spPr>
          <a:xfrm>
            <a:off x="252984" y="2766218"/>
            <a:ext cx="5843016" cy="1325563"/>
          </a:xfrm>
        </p:spPr>
        <p:txBody>
          <a:bodyPr>
            <a:normAutofit fontScale="90000"/>
          </a:bodyPr>
          <a:lstStyle/>
          <a:p>
            <a:r>
              <a:rPr lang="en-US"/>
              <a:t>Putting it all together: creating a subsystem</a:t>
            </a:r>
          </a:p>
        </p:txBody>
      </p:sp>
      <p:pic>
        <p:nvPicPr>
          <p:cNvPr id="6" name="Picture 5">
            <a:extLst>
              <a:ext uri="{FF2B5EF4-FFF2-40B4-BE49-F238E27FC236}">
                <a16:creationId xmlns:a16="http://schemas.microsoft.com/office/drawing/2014/main" id="{FE489900-2514-1AC9-5E8E-7CFE3264FDC5}"/>
              </a:ext>
            </a:extLst>
          </p:cNvPr>
          <p:cNvPicPr>
            <a:picLocks noChangeAspect="1"/>
          </p:cNvPicPr>
          <p:nvPr/>
        </p:nvPicPr>
        <p:blipFill>
          <a:blip r:embed="rId2">
            <a:extLst>
              <a:ext uri="{28A0092B-C50C-407E-A947-70E740481C1C}">
                <a14:useLocalDpi xmlns:a14="http://schemas.microsoft.com/office/drawing/2010/main" val="0"/>
              </a:ext>
            </a:extLst>
          </a:blip>
          <a:srcRect l="7" r="7"/>
          <a:stretch/>
        </p:blipFill>
        <p:spPr>
          <a:xfrm>
            <a:off x="7717537" y="0"/>
            <a:ext cx="4474464" cy="6884017"/>
          </a:xfrm>
          <a:prstGeom prst="rect">
            <a:avLst/>
          </a:prstGeom>
        </p:spPr>
      </p:pic>
    </p:spTree>
    <p:extLst>
      <p:ext uri="{BB962C8B-B14F-4D97-AF65-F5344CB8AC3E}">
        <p14:creationId xmlns:p14="http://schemas.microsoft.com/office/powerpoint/2010/main" val="224405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31" name="Rectangle 30">
            <a:extLst>
              <a:ext uri="{FF2B5EF4-FFF2-40B4-BE49-F238E27FC236}">
                <a16:creationId xmlns:a16="http://schemas.microsoft.com/office/drawing/2014/main" id="{C42CB9CB-DEA4-450C-99E4-96B2B31CA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ED79745-3275-435B-BF35-89D6D8433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FDADF95-821D-82B7-F9B0-D47A4DD659DF}"/>
              </a:ext>
            </a:extLst>
          </p:cNvPr>
          <p:cNvSpPr>
            <a:spLocks noGrp="1"/>
          </p:cNvSpPr>
          <p:nvPr>
            <p:ph type="title"/>
          </p:nvPr>
        </p:nvSpPr>
        <p:spPr>
          <a:xfrm>
            <a:off x="381507" y="1061126"/>
            <a:ext cx="3594146" cy="2387600"/>
          </a:xfrm>
        </p:spPr>
        <p:txBody>
          <a:bodyPr vert="horz" lIns="91440" tIns="45720" rIns="91440" bIns="45720" rtlCol="0" anchor="b">
            <a:normAutofit fontScale="90000"/>
          </a:bodyPr>
          <a:lstStyle/>
          <a:p>
            <a:r>
              <a:rPr lang="en-US" dirty="0"/>
              <a:t>Putting it all together: using the subsystem</a:t>
            </a:r>
          </a:p>
        </p:txBody>
      </p:sp>
      <p:sp>
        <p:nvSpPr>
          <p:cNvPr id="3" name="Content Placeholder 2">
            <a:extLst>
              <a:ext uri="{FF2B5EF4-FFF2-40B4-BE49-F238E27FC236}">
                <a16:creationId xmlns:a16="http://schemas.microsoft.com/office/drawing/2014/main" id="{D9074FBE-14D5-B9A8-7726-82E643B99D6F}"/>
              </a:ext>
            </a:extLst>
          </p:cNvPr>
          <p:cNvSpPr>
            <a:spLocks noGrp="1"/>
          </p:cNvSpPr>
          <p:nvPr>
            <p:ph idx="1"/>
          </p:nvPr>
        </p:nvSpPr>
        <p:spPr>
          <a:xfrm>
            <a:off x="381506" y="3540801"/>
            <a:ext cx="3826059" cy="2184966"/>
          </a:xfrm>
        </p:spPr>
        <p:txBody>
          <a:bodyPr vert="horz" lIns="91440" tIns="45720" rIns="91440" bIns="45720" rtlCol="0">
            <a:normAutofit/>
          </a:bodyPr>
          <a:lstStyle/>
          <a:p>
            <a:pPr marL="0" indent="0">
              <a:buNone/>
            </a:pPr>
            <a:r>
              <a:rPr lang="en-US" sz="2400" dirty="0"/>
              <a:t>In </a:t>
            </a:r>
            <a:r>
              <a:rPr lang="en-US" sz="2400" dirty="0" err="1"/>
              <a:t>RobotContainer</a:t>
            </a:r>
            <a:r>
              <a:rPr lang="en-US" sz="2400" dirty="0"/>
              <a:t>, we can bind our new state-based functions to buttons…</a:t>
            </a:r>
          </a:p>
        </p:txBody>
      </p:sp>
      <p:sp>
        <p:nvSpPr>
          <p:cNvPr id="35" name="Oval 34">
            <a:extLst>
              <a:ext uri="{FF2B5EF4-FFF2-40B4-BE49-F238E27FC236}">
                <a16:creationId xmlns:a16="http://schemas.microsoft.com/office/drawing/2014/main" id="{C0338806-7531-497C-9306-02985DA1D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9691" y="536505"/>
            <a:ext cx="4746298" cy="47462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decorative circles">
            <a:extLst>
              <a:ext uri="{FF2B5EF4-FFF2-40B4-BE49-F238E27FC236}">
                <a16:creationId xmlns:a16="http://schemas.microsoft.com/office/drawing/2014/main" id="{B2905CD6-3E8A-4102-B417-B38458335D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8662" y="298832"/>
            <a:ext cx="4437307" cy="6027828"/>
            <a:chOff x="7098662" y="298832"/>
            <a:chExt cx="4437307" cy="6027828"/>
          </a:xfrm>
        </p:grpSpPr>
        <p:sp>
          <p:nvSpPr>
            <p:cNvPr id="38" name="Oval 37">
              <a:extLst>
                <a:ext uri="{FF2B5EF4-FFF2-40B4-BE49-F238E27FC236}">
                  <a16:creationId xmlns:a16="http://schemas.microsoft.com/office/drawing/2014/main" id="{51EA7743-94F9-4B82-ADD8-5C1CC7B52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0837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A66E4DF-C0B0-4F71-AC5B-B08EDA5EA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98662"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57600A5-3992-4DE4-9DBB-B9EF8B462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23851" y="298832"/>
              <a:ext cx="226735" cy="226735"/>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D8A3087-96EA-4623-AF04-4DC93EC48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528" y="59468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3">
            <a:extLst>
              <a:ext uri="{FF2B5EF4-FFF2-40B4-BE49-F238E27FC236}">
                <a16:creationId xmlns:a16="http://schemas.microsoft.com/office/drawing/2014/main" id="{3BED96EB-55C1-49EF-8F4B-640F8AE8C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9089" y="262303"/>
            <a:ext cx="1571298" cy="157129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a:extLst>
              <a:ext uri="{FF2B5EF4-FFF2-40B4-BE49-F238E27FC236}">
                <a16:creationId xmlns:a16="http://schemas.microsoft.com/office/drawing/2014/main" id="{36EF3032-02AC-4F0C-A448-AE9BE321EA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9088" y="262302"/>
            <a:ext cx="1571299" cy="1571299"/>
          </a:xfrm>
          <a:prstGeom prst="rect">
            <a:avLst/>
          </a:prstGeom>
        </p:spPr>
      </p:pic>
      <p:sp>
        <p:nvSpPr>
          <p:cNvPr id="47" name="Oval 1">
            <a:extLst>
              <a:ext uri="{FF2B5EF4-FFF2-40B4-BE49-F238E27FC236}">
                <a16:creationId xmlns:a16="http://schemas.microsoft.com/office/drawing/2014/main" id="{A18F111A-B7A1-484E-88DA-A8DB47511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2422" y="4357470"/>
            <a:ext cx="1996328" cy="199632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30849A0C-799D-4AD1-9EFD-5A2D3E795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52420" y="4355258"/>
            <a:ext cx="2000751" cy="2000751"/>
          </a:xfrm>
          <a:prstGeom prst="rect">
            <a:avLst/>
          </a:prstGeom>
        </p:spPr>
      </p:pic>
      <p:pic>
        <p:nvPicPr>
          <p:cNvPr id="8" name="Picture 7">
            <a:extLst>
              <a:ext uri="{FF2B5EF4-FFF2-40B4-BE49-F238E27FC236}">
                <a16:creationId xmlns:a16="http://schemas.microsoft.com/office/drawing/2014/main" id="{B06FC257-0605-0055-9E1C-FCCA9602FDFE}"/>
              </a:ext>
            </a:extLst>
          </p:cNvPr>
          <p:cNvPicPr>
            <a:picLocks noChangeAspect="1"/>
          </p:cNvPicPr>
          <p:nvPr/>
        </p:nvPicPr>
        <p:blipFill>
          <a:blip r:embed="rId7"/>
          <a:srcRect b="50757"/>
          <a:stretch/>
        </p:blipFill>
        <p:spPr>
          <a:xfrm>
            <a:off x="3998737" y="734543"/>
            <a:ext cx="7950013" cy="2387600"/>
          </a:xfrm>
          <a:prstGeom prst="rect">
            <a:avLst/>
          </a:prstGeom>
        </p:spPr>
      </p:pic>
      <p:pic>
        <p:nvPicPr>
          <p:cNvPr id="5" name="Picture 4">
            <a:extLst>
              <a:ext uri="{FF2B5EF4-FFF2-40B4-BE49-F238E27FC236}">
                <a16:creationId xmlns:a16="http://schemas.microsoft.com/office/drawing/2014/main" id="{81199CC2-A293-A157-9A46-C2A540AB5E79}"/>
              </a:ext>
            </a:extLst>
          </p:cNvPr>
          <p:cNvPicPr>
            <a:picLocks noChangeAspect="1"/>
          </p:cNvPicPr>
          <p:nvPr/>
        </p:nvPicPr>
        <p:blipFill>
          <a:blip r:embed="rId8"/>
          <a:stretch>
            <a:fillRect/>
          </a:stretch>
        </p:blipFill>
        <p:spPr>
          <a:xfrm>
            <a:off x="997695" y="4962812"/>
            <a:ext cx="10679015" cy="1171739"/>
          </a:xfrm>
          <a:prstGeom prst="rect">
            <a:avLst/>
          </a:prstGeom>
        </p:spPr>
      </p:pic>
    </p:spTree>
    <p:extLst>
      <p:ext uri="{BB962C8B-B14F-4D97-AF65-F5344CB8AC3E}">
        <p14:creationId xmlns:p14="http://schemas.microsoft.com/office/powerpoint/2010/main" val="35753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F83E-8737-5DE4-4538-70E1E15894D6}"/>
              </a:ext>
            </a:extLst>
          </p:cNvPr>
          <p:cNvSpPr>
            <a:spLocks noGrp="1"/>
          </p:cNvSpPr>
          <p:nvPr>
            <p:ph type="title"/>
          </p:nvPr>
        </p:nvSpPr>
        <p:spPr/>
        <p:txBody>
          <a:bodyPr/>
          <a:lstStyle/>
          <a:p>
            <a:r>
              <a:rPr lang="en-US"/>
              <a:t>What is a Class?</a:t>
            </a:r>
          </a:p>
        </p:txBody>
      </p:sp>
      <p:sp>
        <p:nvSpPr>
          <p:cNvPr id="3" name="Content Placeholder 2">
            <a:extLst>
              <a:ext uri="{FF2B5EF4-FFF2-40B4-BE49-F238E27FC236}">
                <a16:creationId xmlns:a16="http://schemas.microsoft.com/office/drawing/2014/main" id="{5E26988A-0703-06A9-F2AE-C3239873163E}"/>
              </a:ext>
            </a:extLst>
          </p:cNvPr>
          <p:cNvSpPr>
            <a:spLocks noGrp="1"/>
          </p:cNvSpPr>
          <p:nvPr>
            <p:ph idx="1"/>
          </p:nvPr>
        </p:nvSpPr>
        <p:spPr/>
        <p:txBody>
          <a:bodyPr/>
          <a:lstStyle/>
          <a:p>
            <a:r>
              <a:rPr lang="en-US"/>
              <a:t>A class is a blueprint. It tells the code how to store data and what to do with it. Imagine a class as a blueprint for a house. The class tells the builders what to put in the house, what amenities, furniture, and structure the house needs to be.</a:t>
            </a:r>
          </a:p>
          <a:p>
            <a:r>
              <a:rPr lang="en-US"/>
              <a:t>In programming, a class is a block of code dedicated to doing just that. A class defines the information an object needs to store, as well as certain functions that can do things with the data. A class does this with two basic features: variables and methods. </a:t>
            </a:r>
          </a:p>
        </p:txBody>
      </p:sp>
      <p:pic>
        <p:nvPicPr>
          <p:cNvPr id="5" name="Picture 4">
            <a:extLst>
              <a:ext uri="{FF2B5EF4-FFF2-40B4-BE49-F238E27FC236}">
                <a16:creationId xmlns:a16="http://schemas.microsoft.com/office/drawing/2014/main" id="{5CAAEB93-C0A3-C486-A059-D25F07756B4B}"/>
              </a:ext>
            </a:extLst>
          </p:cNvPr>
          <p:cNvPicPr>
            <a:picLocks noChangeAspect="1"/>
          </p:cNvPicPr>
          <p:nvPr/>
        </p:nvPicPr>
        <p:blipFill>
          <a:blip r:embed="rId3"/>
          <a:stretch>
            <a:fillRect/>
          </a:stretch>
        </p:blipFill>
        <p:spPr>
          <a:xfrm>
            <a:off x="3075559" y="3988739"/>
            <a:ext cx="6062472" cy="2869261"/>
          </a:xfrm>
          <a:prstGeom prst="rect">
            <a:avLst/>
          </a:prstGeom>
        </p:spPr>
      </p:pic>
    </p:spTree>
    <p:extLst>
      <p:ext uri="{BB962C8B-B14F-4D97-AF65-F5344CB8AC3E}">
        <p14:creationId xmlns:p14="http://schemas.microsoft.com/office/powerpoint/2010/main" val="330633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3C19658-DE1C-C4EA-0F67-1781A5949B03}"/>
              </a:ext>
            </a:extLst>
          </p:cNvPr>
          <p:cNvSpPr>
            <a:spLocks noGrp="1"/>
          </p:cNvSpPr>
          <p:nvPr>
            <p:ph type="title"/>
          </p:nvPr>
        </p:nvSpPr>
        <p:spPr>
          <a:xfrm>
            <a:off x="777240" y="777240"/>
            <a:ext cx="4606280" cy="2493876"/>
          </a:xfrm>
        </p:spPr>
        <p:txBody>
          <a:bodyPr anchor="b">
            <a:normAutofit/>
          </a:bodyPr>
          <a:lstStyle/>
          <a:p>
            <a:r>
              <a:rPr lang="en-US" sz="4400"/>
              <a:t>Class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F27C62-B3F4-BEF6-1D42-572841FB047F}"/>
                  </a:ext>
                </a:extLst>
              </p:cNvPr>
              <p:cNvSpPr>
                <a:spLocks noGrp="1"/>
              </p:cNvSpPr>
              <p:nvPr>
                <p:ph idx="1"/>
              </p:nvPr>
            </p:nvSpPr>
            <p:spPr>
              <a:xfrm>
                <a:off x="777240" y="3428999"/>
                <a:ext cx="4606280" cy="2747963"/>
              </a:xfrm>
            </p:spPr>
            <p:txBody>
              <a:bodyPr anchor="t">
                <a:normAutofit/>
              </a:bodyPr>
              <a:lstStyle/>
              <a:p>
                <a:r>
                  <a:rPr lang="en-US" sz="1800"/>
                  <a:t>Classes use variables to define the data they store. For example, a Point class would hold the data of a point: </a:t>
                </a:r>
                <a14:m>
                  <m:oMath xmlns:m="http://schemas.openxmlformats.org/officeDocument/2006/math">
                    <m:d>
                      <m:dPr>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𝑥</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𝑦</m:t>
                            </m:r>
                          </m:sub>
                        </m:sSub>
                      </m:e>
                    </m:d>
                  </m:oMath>
                </a14:m>
                <a:r>
                  <a:rPr lang="en-US" sz="1800"/>
                  <a:t>. In programming, this translates to two variables of type double. These variables store the x and y coordinates of the point.</a:t>
                </a:r>
              </a:p>
            </p:txBody>
          </p:sp>
        </mc:Choice>
        <mc:Fallback xmlns="">
          <p:sp>
            <p:nvSpPr>
              <p:cNvPr id="3" name="Content Placeholder 2">
                <a:extLst>
                  <a:ext uri="{FF2B5EF4-FFF2-40B4-BE49-F238E27FC236}">
                    <a16:creationId xmlns:a16="http://schemas.microsoft.com/office/drawing/2014/main" id="{31F27C62-B3F4-BEF6-1D42-572841FB047F}"/>
                  </a:ext>
                </a:extLst>
              </p:cNvPr>
              <p:cNvSpPr>
                <a:spLocks noGrp="1" noRot="1" noChangeAspect="1" noMove="1" noResize="1" noEditPoints="1" noAdjustHandles="1" noChangeArrowheads="1" noChangeShapeType="1" noTextEdit="1"/>
              </p:cNvSpPr>
              <p:nvPr>
                <p:ph idx="1"/>
              </p:nvPr>
            </p:nvSpPr>
            <p:spPr>
              <a:xfrm>
                <a:off x="777240" y="3428999"/>
                <a:ext cx="4606280" cy="2747963"/>
              </a:xfrm>
              <a:blipFill>
                <a:blip r:embed="rId2"/>
                <a:stretch>
                  <a:fillRect l="-927" t="-1996" r="-397"/>
                </a:stretch>
              </a:blipFill>
            </p:spPr>
            <p:txBody>
              <a:bodyPr/>
              <a:lstStyle/>
              <a:p>
                <a:r>
                  <a:rPr lang="en-US">
                    <a:noFill/>
                  </a:rPr>
                  <a:t> </a:t>
                </a:r>
              </a:p>
            </p:txBody>
          </p:sp>
        </mc:Fallback>
      </mc:AlternateContent>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 screen&#10;&#10;Description automatically generated">
            <a:extLst>
              <a:ext uri="{FF2B5EF4-FFF2-40B4-BE49-F238E27FC236}">
                <a16:creationId xmlns:a16="http://schemas.microsoft.com/office/drawing/2014/main" id="{0C6D8BB6-7E29-3284-4947-EBC9587C8C81}"/>
              </a:ext>
            </a:extLst>
          </p:cNvPr>
          <p:cNvPicPr>
            <a:picLocks noChangeAspect="1"/>
          </p:cNvPicPr>
          <p:nvPr/>
        </p:nvPicPr>
        <p:blipFill>
          <a:blip r:embed="rId3"/>
          <a:stretch>
            <a:fillRect/>
          </a:stretch>
        </p:blipFill>
        <p:spPr>
          <a:xfrm>
            <a:off x="7425422" y="2673496"/>
            <a:ext cx="3475314" cy="1511005"/>
          </a:xfrm>
          <a:prstGeom prst="rect">
            <a:avLst/>
          </a:prstGeom>
        </p:spPr>
      </p:pic>
      <p:sp>
        <p:nvSpPr>
          <p:cNvPr id="6" name="Rectangle 5">
            <a:extLst>
              <a:ext uri="{FF2B5EF4-FFF2-40B4-BE49-F238E27FC236}">
                <a16:creationId xmlns:a16="http://schemas.microsoft.com/office/drawing/2014/main" id="{D6F27F19-7C51-C810-09BC-23456CEB8C70}"/>
              </a:ext>
            </a:extLst>
          </p:cNvPr>
          <p:cNvSpPr/>
          <p:nvPr/>
        </p:nvSpPr>
        <p:spPr>
          <a:xfrm>
            <a:off x="7979595" y="3075170"/>
            <a:ext cx="2996711" cy="90853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26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DC6A2AB3-8F50-B486-3007-87CF85E7120F}"/>
              </a:ext>
            </a:extLst>
          </p:cNvPr>
          <p:cNvSpPr>
            <a:spLocks noGrp="1"/>
          </p:cNvSpPr>
          <p:nvPr>
            <p:ph type="title"/>
          </p:nvPr>
        </p:nvSpPr>
        <p:spPr>
          <a:xfrm>
            <a:off x="777240" y="777240"/>
            <a:ext cx="4606280" cy="2493876"/>
          </a:xfrm>
        </p:spPr>
        <p:txBody>
          <a:bodyPr anchor="b">
            <a:normAutofit/>
          </a:bodyPr>
          <a:lstStyle/>
          <a:p>
            <a:r>
              <a:rPr lang="en-US" sz="4400"/>
              <a:t>Class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C96353-B909-1DBD-46B0-F15540D7A9BE}"/>
                  </a:ext>
                </a:extLst>
              </p:cNvPr>
              <p:cNvSpPr>
                <a:spLocks noGrp="1"/>
              </p:cNvSpPr>
              <p:nvPr>
                <p:ph idx="1"/>
              </p:nvPr>
            </p:nvSpPr>
            <p:spPr>
              <a:xfrm>
                <a:off x="777240" y="3428999"/>
                <a:ext cx="4606280" cy="2747963"/>
              </a:xfrm>
            </p:spPr>
            <p:txBody>
              <a:bodyPr anchor="t">
                <a:normAutofit/>
              </a:bodyPr>
              <a:lstStyle/>
              <a:p>
                <a:r>
                  <a:rPr lang="en-US" sz="1800"/>
                  <a:t>Classes can store data with variables, but they can also have special functions with the data. For example, going back to the Point class, which stores </a:t>
                </a:r>
                <a14:m>
                  <m:oMath xmlns:m="http://schemas.openxmlformats.org/officeDocument/2006/math">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𝑥</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𝑦</m:t>
                        </m:r>
                      </m:sub>
                    </m:sSub>
                    <m:r>
                      <a:rPr lang="en-US" sz="1800" b="0" i="1">
                        <a:latin typeface="Cambria Math" panose="02040503050406030204" pitchFamily="18" charset="0"/>
                      </a:rPr>
                      <m:t>)</m:t>
                    </m:r>
                  </m:oMath>
                </a14:m>
                <a:r>
                  <a:rPr lang="en-US" sz="1800"/>
                  <a:t>, we can define a </a:t>
                </a:r>
                <a:r>
                  <a:rPr lang="en-US" sz="1800" b="1"/>
                  <a:t>method</a:t>
                </a:r>
                <a:r>
                  <a:rPr lang="en-US" sz="1800"/>
                  <a:t> in the class to get the distance from the origin to the point (formula: </a:t>
                </a:r>
                <a14:m>
                  <m:oMath xmlns:m="http://schemas.openxmlformats.org/officeDocument/2006/math">
                    <m:rad>
                      <m:radPr>
                        <m:degHide m:val="on"/>
                        <m:ctrlPr>
                          <a:rPr lang="en-US" sz="1800" b="0" i="1">
                            <a:latin typeface="Cambria Math" panose="02040503050406030204" pitchFamily="18" charset="0"/>
                          </a:rPr>
                        </m:ctrlPr>
                      </m:radPr>
                      <m:deg/>
                      <m:e>
                        <m:sSup>
                          <m:sSupPr>
                            <m:ctrlPr>
                              <a:rPr lang="en-US" sz="1800" b="0" i="1">
                                <a:latin typeface="Cambria Math" panose="02040503050406030204" pitchFamily="18" charset="0"/>
                              </a:rPr>
                            </m:ctrlPr>
                          </m:sSupPr>
                          <m:e>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𝑥</m:t>
                                </m:r>
                              </m:sub>
                            </m:sSub>
                          </m:e>
                          <m:sup>
                            <m:r>
                              <a:rPr lang="en-US" sz="1800" b="0" i="1">
                                <a:latin typeface="Cambria Math" panose="02040503050406030204" pitchFamily="18" charset="0"/>
                              </a:rPr>
                              <m:t>2</m:t>
                            </m:r>
                          </m:sup>
                        </m:sSup>
                        <m:r>
                          <a:rPr lang="en-US" sz="1800" b="0" i="1">
                            <a:latin typeface="Cambria Math" panose="02040503050406030204" pitchFamily="18" charset="0"/>
                          </a:rPr>
                          <m:t>+</m:t>
                        </m:r>
                        <m:sSup>
                          <m:sSupPr>
                            <m:ctrlPr>
                              <a:rPr lang="en-US" sz="1800" b="0" i="1">
                                <a:latin typeface="Cambria Math" panose="02040503050406030204" pitchFamily="18" charset="0"/>
                              </a:rPr>
                            </m:ctrlPr>
                          </m:sSupPr>
                          <m:e>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𝑦</m:t>
                                </m:r>
                              </m:sub>
                            </m:sSub>
                          </m:e>
                          <m:sup>
                            <m:r>
                              <a:rPr lang="en-US" sz="1800" b="0" i="1">
                                <a:latin typeface="Cambria Math" panose="02040503050406030204" pitchFamily="18" charset="0"/>
                              </a:rPr>
                              <m:t>2</m:t>
                            </m:r>
                          </m:sup>
                        </m:sSup>
                      </m:e>
                    </m:rad>
                  </m:oMath>
                </a14:m>
                <a:r>
                  <a:rPr lang="en-US" sz="1800"/>
                  <a:t>).</a:t>
                </a:r>
              </a:p>
            </p:txBody>
          </p:sp>
        </mc:Choice>
        <mc:Fallback xmlns="">
          <p:sp>
            <p:nvSpPr>
              <p:cNvPr id="3" name="Content Placeholder 2">
                <a:extLst>
                  <a:ext uri="{FF2B5EF4-FFF2-40B4-BE49-F238E27FC236}">
                    <a16:creationId xmlns:a16="http://schemas.microsoft.com/office/drawing/2014/main" id="{A9C96353-B909-1DBD-46B0-F15540D7A9BE}"/>
                  </a:ext>
                </a:extLst>
              </p:cNvPr>
              <p:cNvSpPr>
                <a:spLocks noGrp="1" noRot="1" noChangeAspect="1" noMove="1" noResize="1" noEditPoints="1" noAdjustHandles="1" noChangeArrowheads="1" noChangeShapeType="1" noTextEdit="1"/>
              </p:cNvSpPr>
              <p:nvPr>
                <p:ph idx="1"/>
              </p:nvPr>
            </p:nvSpPr>
            <p:spPr>
              <a:xfrm>
                <a:off x="777240" y="3428999"/>
                <a:ext cx="4606280" cy="2747963"/>
              </a:xfrm>
              <a:blipFill>
                <a:blip r:embed="rId2"/>
                <a:stretch>
                  <a:fillRect l="-927" t="-1996" r="-1192"/>
                </a:stretch>
              </a:blipFill>
            </p:spPr>
            <p:txBody>
              <a:bodyPr/>
              <a:lstStyle/>
              <a:p>
                <a:r>
                  <a:rPr lang="en-US">
                    <a:noFill/>
                  </a:rPr>
                  <a:t> </a:t>
                </a:r>
              </a:p>
            </p:txBody>
          </p:sp>
        </mc:Fallback>
      </mc:AlternateContent>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 shot of a computer code&#10;&#10;Description automatically generated">
            <a:extLst>
              <a:ext uri="{FF2B5EF4-FFF2-40B4-BE49-F238E27FC236}">
                <a16:creationId xmlns:a16="http://schemas.microsoft.com/office/drawing/2014/main" id="{C715916F-A3C7-30FC-7FB0-0A86215C8ECB}"/>
              </a:ext>
            </a:extLst>
          </p:cNvPr>
          <p:cNvPicPr>
            <a:picLocks noChangeAspect="1"/>
          </p:cNvPicPr>
          <p:nvPr/>
        </p:nvPicPr>
        <p:blipFill>
          <a:blip r:embed="rId3"/>
          <a:stretch>
            <a:fillRect/>
          </a:stretch>
        </p:blipFill>
        <p:spPr>
          <a:xfrm>
            <a:off x="7425422" y="2585214"/>
            <a:ext cx="3475314" cy="1687569"/>
          </a:xfrm>
          <a:prstGeom prst="rect">
            <a:avLst/>
          </a:prstGeom>
        </p:spPr>
      </p:pic>
      <p:sp>
        <p:nvSpPr>
          <p:cNvPr id="32" name="Rectangle 31">
            <a:extLst>
              <a:ext uri="{FF2B5EF4-FFF2-40B4-BE49-F238E27FC236}">
                <a16:creationId xmlns:a16="http://schemas.microsoft.com/office/drawing/2014/main" id="{2F1380F5-5DED-4CC9-B193-60EF57BEBABE}"/>
              </a:ext>
            </a:extLst>
          </p:cNvPr>
          <p:cNvSpPr/>
          <p:nvPr/>
        </p:nvSpPr>
        <p:spPr>
          <a:xfrm>
            <a:off x="7844260" y="3271116"/>
            <a:ext cx="2926080" cy="91440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7284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E1EED05E-72B8-19FF-B52A-9A9FEAF947AE}"/>
              </a:ext>
            </a:extLst>
          </p:cNvPr>
          <p:cNvSpPr>
            <a:spLocks noGrp="1"/>
          </p:cNvSpPr>
          <p:nvPr>
            <p:ph type="title"/>
          </p:nvPr>
        </p:nvSpPr>
        <p:spPr>
          <a:xfrm>
            <a:off x="777240" y="777240"/>
            <a:ext cx="4606280" cy="2493876"/>
          </a:xfrm>
        </p:spPr>
        <p:txBody>
          <a:bodyPr anchor="b">
            <a:normAutofit/>
          </a:bodyPr>
          <a:lstStyle/>
          <a:p>
            <a:r>
              <a:rPr lang="en-US" sz="4400"/>
              <a:t>Constructors</a:t>
            </a:r>
          </a:p>
        </p:txBody>
      </p:sp>
      <p:sp>
        <p:nvSpPr>
          <p:cNvPr id="3" name="Content Placeholder 2">
            <a:extLst>
              <a:ext uri="{FF2B5EF4-FFF2-40B4-BE49-F238E27FC236}">
                <a16:creationId xmlns:a16="http://schemas.microsoft.com/office/drawing/2014/main" id="{3D41FC7A-ACAB-DB82-6F78-A80EBF91E49E}"/>
              </a:ext>
            </a:extLst>
          </p:cNvPr>
          <p:cNvSpPr>
            <a:spLocks noGrp="1"/>
          </p:cNvSpPr>
          <p:nvPr>
            <p:ph idx="1"/>
          </p:nvPr>
        </p:nvSpPr>
        <p:spPr>
          <a:xfrm>
            <a:off x="777240" y="3428999"/>
            <a:ext cx="4606280" cy="2747963"/>
          </a:xfrm>
        </p:spPr>
        <p:txBody>
          <a:bodyPr anchor="t">
            <a:normAutofit/>
          </a:bodyPr>
          <a:lstStyle/>
          <a:p>
            <a:r>
              <a:rPr lang="en-US" sz="1700"/>
              <a:t>A constructor is the function that controls what happens when an object is built from a class. It can do things like set default variable values, change static variables, and set variables to parameter values. When a constructor parameter (or any non-static parameter) is the same name as a class variable (hereafter referred to as a member variable), then you can use </a:t>
            </a:r>
            <a:r>
              <a:rPr lang="en-US" sz="1400" err="1">
                <a:solidFill>
                  <a:schemeClr val="accent2">
                    <a:lumMod val="76000"/>
                  </a:schemeClr>
                </a:solidFill>
                <a:latin typeface="Consolas"/>
              </a:rPr>
              <a:t>this.variable_name</a:t>
            </a:r>
            <a:r>
              <a:rPr lang="en-US" sz="1700"/>
              <a:t> to reference the member variable instead of the parameter.</a:t>
            </a:r>
          </a:p>
        </p:txBody>
      </p:sp>
      <p:sp>
        <p:nvSpPr>
          <p:cNvPr id="9"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3" name="Oval 12">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mputer screen shot of code&#10;&#10;Description automatically generated">
            <a:extLst>
              <a:ext uri="{FF2B5EF4-FFF2-40B4-BE49-F238E27FC236}">
                <a16:creationId xmlns:a16="http://schemas.microsoft.com/office/drawing/2014/main" id="{48B10A11-B954-4A63-652D-07758D8542E0}"/>
              </a:ext>
            </a:extLst>
          </p:cNvPr>
          <p:cNvPicPr>
            <a:picLocks noChangeAspect="1"/>
          </p:cNvPicPr>
          <p:nvPr/>
        </p:nvPicPr>
        <p:blipFill>
          <a:blip r:embed="rId2"/>
          <a:stretch>
            <a:fillRect/>
          </a:stretch>
        </p:blipFill>
        <p:spPr>
          <a:xfrm>
            <a:off x="6882459" y="1975104"/>
            <a:ext cx="4658713" cy="2969929"/>
          </a:xfrm>
          <a:prstGeom prst="rect">
            <a:avLst/>
          </a:prstGeom>
        </p:spPr>
      </p:pic>
      <p:sp>
        <p:nvSpPr>
          <p:cNvPr id="32" name="Rectangle 31">
            <a:extLst>
              <a:ext uri="{FF2B5EF4-FFF2-40B4-BE49-F238E27FC236}">
                <a16:creationId xmlns:a16="http://schemas.microsoft.com/office/drawing/2014/main" id="{D10D662A-F31C-4785-B3EB-9EDDBD3646B3}"/>
              </a:ext>
            </a:extLst>
          </p:cNvPr>
          <p:cNvSpPr/>
          <p:nvPr/>
        </p:nvSpPr>
        <p:spPr>
          <a:xfrm>
            <a:off x="7048356" y="2475759"/>
            <a:ext cx="4389120" cy="73152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s-ES">
              <a:solidFill>
                <a:srgbClr val="E71224"/>
              </a:solidFill>
            </a:endParaRPr>
          </a:p>
        </p:txBody>
      </p:sp>
    </p:spTree>
    <p:extLst>
      <p:ext uri="{BB962C8B-B14F-4D97-AF65-F5344CB8AC3E}">
        <p14:creationId xmlns:p14="http://schemas.microsoft.com/office/powerpoint/2010/main" val="382872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0E6026C1-5D81-6E01-32C4-D7A6DAAFDBB0}"/>
              </a:ext>
            </a:extLst>
          </p:cNvPr>
          <p:cNvSpPr>
            <a:spLocks noGrp="1"/>
          </p:cNvSpPr>
          <p:nvPr>
            <p:ph type="title"/>
          </p:nvPr>
        </p:nvSpPr>
        <p:spPr>
          <a:xfrm>
            <a:off x="777240" y="777240"/>
            <a:ext cx="4606280" cy="2493876"/>
          </a:xfrm>
        </p:spPr>
        <p:txBody>
          <a:bodyPr anchor="b">
            <a:normAutofit/>
          </a:bodyPr>
          <a:lstStyle/>
          <a:p>
            <a:r>
              <a:rPr lang="en-US" sz="4400"/>
              <a:t>Creating an Object</a:t>
            </a:r>
          </a:p>
        </p:txBody>
      </p:sp>
      <p:sp>
        <p:nvSpPr>
          <p:cNvPr id="3" name="Content Placeholder 2">
            <a:extLst>
              <a:ext uri="{FF2B5EF4-FFF2-40B4-BE49-F238E27FC236}">
                <a16:creationId xmlns:a16="http://schemas.microsoft.com/office/drawing/2014/main" id="{C801EF38-C588-074C-73CB-E84A8FA21680}"/>
              </a:ext>
            </a:extLst>
          </p:cNvPr>
          <p:cNvSpPr>
            <a:spLocks noGrp="1"/>
          </p:cNvSpPr>
          <p:nvPr>
            <p:ph idx="1"/>
          </p:nvPr>
        </p:nvSpPr>
        <p:spPr>
          <a:xfrm>
            <a:off x="777240" y="3428999"/>
            <a:ext cx="4606280" cy="2747963"/>
          </a:xfrm>
        </p:spPr>
        <p:txBody>
          <a:bodyPr anchor="t">
            <a:normAutofit/>
          </a:bodyPr>
          <a:lstStyle/>
          <a:p>
            <a:r>
              <a:rPr lang="en-US" sz="1800"/>
              <a:t>Creating an object is relatively simple in Java. You first declare a variable with the class as your type name. Then, you initialize it to a new object by writing “new </a:t>
            </a:r>
            <a:r>
              <a:rPr lang="en-US" sz="1800" err="1"/>
              <a:t>ClassName</a:t>
            </a:r>
            <a:r>
              <a:rPr lang="en-US" sz="1800"/>
              <a:t>();”. You can pass in constructor parameters to the parenthesis after the </a:t>
            </a:r>
            <a:r>
              <a:rPr lang="en-US" sz="1800" err="1"/>
              <a:t>ClassName</a:t>
            </a:r>
            <a:r>
              <a:rPr lang="en-US" sz="1800"/>
              <a:t>.</a:t>
            </a:r>
          </a:p>
        </p:txBody>
      </p:sp>
      <p:sp>
        <p:nvSpPr>
          <p:cNvPr id="45"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47" name="Oval 4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mputer screen shot of a program code&#10;&#10;Description automatically generated">
            <a:extLst>
              <a:ext uri="{FF2B5EF4-FFF2-40B4-BE49-F238E27FC236}">
                <a16:creationId xmlns:a16="http://schemas.microsoft.com/office/drawing/2014/main" id="{4AD354EF-70E5-FE9A-802A-09ED57AF381B}"/>
              </a:ext>
            </a:extLst>
          </p:cNvPr>
          <p:cNvPicPr>
            <a:picLocks noChangeAspect="1"/>
          </p:cNvPicPr>
          <p:nvPr/>
        </p:nvPicPr>
        <p:blipFill>
          <a:blip r:embed="rId2"/>
          <a:stretch>
            <a:fillRect/>
          </a:stretch>
        </p:blipFill>
        <p:spPr>
          <a:xfrm>
            <a:off x="6291410" y="1476264"/>
            <a:ext cx="5743338" cy="3905470"/>
          </a:xfrm>
          <a:prstGeom prst="rect">
            <a:avLst/>
          </a:prstGeom>
        </p:spPr>
      </p:pic>
      <p:sp>
        <p:nvSpPr>
          <p:cNvPr id="12" name="Ellipse 11">
            <a:extLst>
              <a:ext uri="{FF2B5EF4-FFF2-40B4-BE49-F238E27FC236}">
                <a16:creationId xmlns:a16="http://schemas.microsoft.com/office/drawing/2014/main" id="{674CCDED-761A-4CAC-B28C-B6A6B1BFD663}"/>
              </a:ext>
            </a:extLst>
          </p:cNvPr>
          <p:cNvSpPr/>
          <p:nvPr/>
        </p:nvSpPr>
        <p:spPr>
          <a:xfrm>
            <a:off x="6291409" y="4901074"/>
            <a:ext cx="2060629" cy="396396"/>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10571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1C9904D-F858-8209-16F5-99C0CBC2CFA4}"/>
              </a:ext>
            </a:extLst>
          </p:cNvPr>
          <p:cNvSpPr>
            <a:spLocks noGrp="1"/>
          </p:cNvSpPr>
          <p:nvPr>
            <p:ph type="title"/>
          </p:nvPr>
        </p:nvSpPr>
        <p:spPr>
          <a:xfrm>
            <a:off x="777240" y="777240"/>
            <a:ext cx="4606280" cy="2493876"/>
          </a:xfrm>
        </p:spPr>
        <p:txBody>
          <a:bodyPr anchor="b">
            <a:normAutofit/>
          </a:bodyPr>
          <a:lstStyle/>
          <a:p>
            <a:r>
              <a:rPr lang="en-US" sz="4400"/>
              <a:t>Class Variables (cont.)</a:t>
            </a:r>
          </a:p>
        </p:txBody>
      </p:sp>
      <p:sp>
        <p:nvSpPr>
          <p:cNvPr id="3" name="Content Placeholder 2">
            <a:extLst>
              <a:ext uri="{FF2B5EF4-FFF2-40B4-BE49-F238E27FC236}">
                <a16:creationId xmlns:a16="http://schemas.microsoft.com/office/drawing/2014/main" id="{C9FAE1F0-7124-52FC-F357-7037B401C6D3}"/>
              </a:ext>
            </a:extLst>
          </p:cNvPr>
          <p:cNvSpPr>
            <a:spLocks noGrp="1"/>
          </p:cNvSpPr>
          <p:nvPr>
            <p:ph idx="1"/>
          </p:nvPr>
        </p:nvSpPr>
        <p:spPr>
          <a:xfrm>
            <a:off x="777240" y="3428999"/>
            <a:ext cx="4606280" cy="2747963"/>
          </a:xfrm>
        </p:spPr>
        <p:txBody>
          <a:bodyPr anchor="t">
            <a:normAutofit/>
          </a:bodyPr>
          <a:lstStyle/>
          <a:p>
            <a:r>
              <a:rPr lang="en-US" sz="1700"/>
              <a:t>Additionally, classes can store </a:t>
            </a:r>
            <a:r>
              <a:rPr lang="en-US" sz="1700" b="1"/>
              <a:t>static</a:t>
            </a:r>
            <a:r>
              <a:rPr lang="en-US" sz="1700"/>
              <a:t> variables. These variables are owned by the class instead of the object, which means that instead of each object of a class having its own version of the variable, there’s only one version, the class’s version. A common example of a static variable is a variable that tracks how many instances of an object have been created. A static variable is required because the variable is being used to represent a quantity unrelated to each individual object. </a:t>
            </a:r>
          </a:p>
        </p:txBody>
      </p:sp>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mputer code with colorful text&#10;&#10;Description automatically generated">
            <a:extLst>
              <a:ext uri="{FF2B5EF4-FFF2-40B4-BE49-F238E27FC236}">
                <a16:creationId xmlns:a16="http://schemas.microsoft.com/office/drawing/2014/main" id="{831CBB07-0C6E-A138-4C36-8FF5B55F143C}"/>
              </a:ext>
            </a:extLst>
          </p:cNvPr>
          <p:cNvPicPr>
            <a:picLocks noChangeAspect="1"/>
          </p:cNvPicPr>
          <p:nvPr/>
        </p:nvPicPr>
        <p:blipFill>
          <a:blip r:embed="rId2"/>
          <a:stretch>
            <a:fillRect/>
          </a:stretch>
        </p:blipFill>
        <p:spPr>
          <a:xfrm>
            <a:off x="7425422" y="2391705"/>
            <a:ext cx="3475314" cy="2074588"/>
          </a:xfrm>
          <a:prstGeom prst="rect">
            <a:avLst/>
          </a:prstGeom>
        </p:spPr>
      </p:pic>
      <p:sp>
        <p:nvSpPr>
          <p:cNvPr id="11" name="Rectangle 10">
            <a:extLst>
              <a:ext uri="{FF2B5EF4-FFF2-40B4-BE49-F238E27FC236}">
                <a16:creationId xmlns:a16="http://schemas.microsoft.com/office/drawing/2014/main" id="{7C50B646-C7BD-4E8B-9F13-FFA0F01FAC92}"/>
              </a:ext>
            </a:extLst>
          </p:cNvPr>
          <p:cNvSpPr/>
          <p:nvPr/>
        </p:nvSpPr>
        <p:spPr>
          <a:xfrm>
            <a:off x="7744968" y="2633472"/>
            <a:ext cx="2313432" cy="22860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874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3226B89A-E8A4-04C4-7658-554B790D78A7}"/>
              </a:ext>
            </a:extLst>
          </p:cNvPr>
          <p:cNvSpPr>
            <a:spLocks noGrp="1"/>
          </p:cNvSpPr>
          <p:nvPr>
            <p:ph type="title"/>
          </p:nvPr>
        </p:nvSpPr>
        <p:spPr>
          <a:xfrm>
            <a:off x="777240" y="777240"/>
            <a:ext cx="4606280" cy="2493876"/>
          </a:xfrm>
        </p:spPr>
        <p:txBody>
          <a:bodyPr anchor="b">
            <a:normAutofit/>
          </a:bodyPr>
          <a:lstStyle/>
          <a:p>
            <a:r>
              <a:rPr lang="en-US" sz="4400"/>
              <a:t>Class Methods (cont.)</a:t>
            </a:r>
          </a:p>
        </p:txBody>
      </p:sp>
      <p:sp>
        <p:nvSpPr>
          <p:cNvPr id="3" name="Content Placeholder 2">
            <a:extLst>
              <a:ext uri="{FF2B5EF4-FFF2-40B4-BE49-F238E27FC236}">
                <a16:creationId xmlns:a16="http://schemas.microsoft.com/office/drawing/2014/main" id="{BA1AE720-DF08-BFE1-A867-C1EE3034CF92}"/>
              </a:ext>
            </a:extLst>
          </p:cNvPr>
          <p:cNvSpPr>
            <a:spLocks noGrp="1"/>
          </p:cNvSpPr>
          <p:nvPr>
            <p:ph idx="1"/>
          </p:nvPr>
        </p:nvSpPr>
        <p:spPr>
          <a:xfrm>
            <a:off x="777240" y="3428999"/>
            <a:ext cx="4606280" cy="2747963"/>
          </a:xfrm>
        </p:spPr>
        <p:txBody>
          <a:bodyPr anchor="t">
            <a:normAutofit/>
          </a:bodyPr>
          <a:lstStyle/>
          <a:p>
            <a:r>
              <a:rPr lang="en-US" sz="1800"/>
              <a:t>A function in a class (a method) is used to manipulate the data in the class, as seen in the last slide. However, if there is a function related to the class but not dependent on a specific object’s data, it can be made a </a:t>
            </a:r>
            <a:r>
              <a:rPr lang="en-US" sz="1800" b="1"/>
              <a:t>static method</a:t>
            </a:r>
            <a:r>
              <a:rPr lang="en-US" sz="1800"/>
              <a:t>. </a:t>
            </a:r>
          </a:p>
          <a:p>
            <a:r>
              <a:rPr lang="en-US" sz="1800"/>
              <a:t>A static method is called from the class itself, and not from an object</a:t>
            </a:r>
          </a:p>
        </p:txBody>
      </p:sp>
      <p:sp>
        <p:nvSpPr>
          <p:cNvPr id="1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9" name="Oval 18">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computer screen shot of a program code&#10;&#10;Description automatically generated">
            <a:extLst>
              <a:ext uri="{FF2B5EF4-FFF2-40B4-BE49-F238E27FC236}">
                <a16:creationId xmlns:a16="http://schemas.microsoft.com/office/drawing/2014/main" id="{8B7E567C-EB60-63FE-F713-7EF4D98D8AC2}"/>
              </a:ext>
            </a:extLst>
          </p:cNvPr>
          <p:cNvPicPr>
            <a:picLocks noChangeAspect="1"/>
          </p:cNvPicPr>
          <p:nvPr/>
        </p:nvPicPr>
        <p:blipFill>
          <a:blip r:embed="rId2"/>
          <a:stretch>
            <a:fillRect/>
          </a:stretch>
        </p:blipFill>
        <p:spPr>
          <a:xfrm>
            <a:off x="7425422" y="2395093"/>
            <a:ext cx="3475314" cy="2067811"/>
          </a:xfrm>
          <a:prstGeom prst="rect">
            <a:avLst/>
          </a:prstGeom>
        </p:spPr>
      </p:pic>
      <p:sp>
        <p:nvSpPr>
          <p:cNvPr id="32" name="Rectangle 31">
            <a:extLst>
              <a:ext uri="{FF2B5EF4-FFF2-40B4-BE49-F238E27FC236}">
                <a16:creationId xmlns:a16="http://schemas.microsoft.com/office/drawing/2014/main" id="{B6992BBB-5B6C-45AA-953A-C58F28C66E9F}"/>
              </a:ext>
            </a:extLst>
          </p:cNvPr>
          <p:cNvSpPr/>
          <p:nvPr/>
        </p:nvSpPr>
        <p:spPr>
          <a:xfrm>
            <a:off x="7316257" y="4060728"/>
            <a:ext cx="2560320" cy="54864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40205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5F20-18C6-3D26-0E31-EFAC177FE2CF}"/>
              </a:ext>
            </a:extLst>
          </p:cNvPr>
          <p:cNvSpPr>
            <a:spLocks noGrp="1"/>
          </p:cNvSpPr>
          <p:nvPr>
            <p:ph type="title"/>
          </p:nvPr>
        </p:nvSpPr>
        <p:spPr/>
        <p:txBody>
          <a:bodyPr/>
          <a:lstStyle/>
          <a:p>
            <a:r>
              <a:rPr lang="en-US"/>
              <a:t>What is a Subsystem?</a:t>
            </a:r>
          </a:p>
        </p:txBody>
      </p:sp>
      <p:sp>
        <p:nvSpPr>
          <p:cNvPr id="3" name="Content Placeholder 2">
            <a:extLst>
              <a:ext uri="{FF2B5EF4-FFF2-40B4-BE49-F238E27FC236}">
                <a16:creationId xmlns:a16="http://schemas.microsoft.com/office/drawing/2014/main" id="{DA6379E7-ECC6-2651-5DAF-2CFD0F194A3C}"/>
              </a:ext>
            </a:extLst>
          </p:cNvPr>
          <p:cNvSpPr>
            <a:spLocks noGrp="1"/>
          </p:cNvSpPr>
          <p:nvPr>
            <p:ph idx="1"/>
          </p:nvPr>
        </p:nvSpPr>
        <p:spPr/>
        <p:txBody>
          <a:bodyPr/>
          <a:lstStyle/>
          <a:p>
            <a:r>
              <a:rPr lang="en-US"/>
              <a:t>A subsystem is a type of class in </a:t>
            </a:r>
            <a:r>
              <a:rPr lang="en-US" err="1"/>
              <a:t>WPILib</a:t>
            </a:r>
            <a:r>
              <a:rPr lang="en-US"/>
              <a:t> integrated into WPI’s command-based structure. A subsystem is a class which represents a physical mechanism on the robot, everything from a shooter to an arm to a drivetrain. The reason we use </a:t>
            </a:r>
            <a:r>
              <a:rPr lang="en-US" err="1"/>
              <a:t>WPILib’s</a:t>
            </a:r>
            <a:r>
              <a:rPr lang="en-US"/>
              <a:t> subsystems is that it works with the command scheduler to make sure that every subsystem is only running one command, which keeps the subsystem from trying to do two things at once. To make a class a subsystem, you simply need to put “extends </a:t>
            </a:r>
            <a:r>
              <a:rPr lang="en-US" err="1"/>
              <a:t>SubsystemBase</a:t>
            </a:r>
            <a:r>
              <a:rPr lang="en-US"/>
              <a:t>” after the class name.</a:t>
            </a:r>
          </a:p>
        </p:txBody>
      </p:sp>
      <p:pic>
        <p:nvPicPr>
          <p:cNvPr id="5" name="Picture 4">
            <a:extLst>
              <a:ext uri="{FF2B5EF4-FFF2-40B4-BE49-F238E27FC236}">
                <a16:creationId xmlns:a16="http://schemas.microsoft.com/office/drawing/2014/main" id="{8AFCBD4E-5F81-7769-4670-105EBFCD24D1}"/>
              </a:ext>
            </a:extLst>
          </p:cNvPr>
          <p:cNvPicPr>
            <a:picLocks noChangeAspect="1"/>
          </p:cNvPicPr>
          <p:nvPr/>
        </p:nvPicPr>
        <p:blipFill>
          <a:blip r:embed="rId2"/>
          <a:stretch>
            <a:fillRect/>
          </a:stretch>
        </p:blipFill>
        <p:spPr>
          <a:xfrm>
            <a:off x="1164245" y="4310070"/>
            <a:ext cx="9575267" cy="792281"/>
          </a:xfrm>
          <a:prstGeom prst="rect">
            <a:avLst/>
          </a:prstGeom>
        </p:spPr>
      </p:pic>
      <p:sp>
        <p:nvSpPr>
          <p:cNvPr id="12" name="Elipse 11">
            <a:extLst>
              <a:ext uri="{FF2B5EF4-FFF2-40B4-BE49-F238E27FC236}">
                <a16:creationId xmlns:a16="http://schemas.microsoft.com/office/drawing/2014/main" id="{4D887CCE-4822-4137-AADE-69D574259091}"/>
              </a:ext>
            </a:extLst>
          </p:cNvPr>
          <p:cNvSpPr/>
          <p:nvPr/>
        </p:nvSpPr>
        <p:spPr>
          <a:xfrm>
            <a:off x="6984168" y="4066130"/>
            <a:ext cx="3200401" cy="1280160"/>
          </a:xfrm>
          <a:prstGeom prst="ellipse">
            <a:avLst/>
          </a:prstGeom>
          <a:no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644009215"/>
      </p:ext>
    </p:extLst>
  </p:cSld>
  <p:clrMapOvr>
    <a:masterClrMapping/>
  </p:clrMapOvr>
</p:sld>
</file>

<file path=ppt/theme/theme1.xml><?xml version="1.0" encoding="utf-8"?>
<a:theme xmlns:a="http://schemas.openxmlformats.org/drawingml/2006/main" name="ConfettiVTI">
  <a:themeElements>
    <a:clrScheme name="AnalogousFromRegularSeed_2SEEDS">
      <a:dk1>
        <a:srgbClr val="000000"/>
      </a:dk1>
      <a:lt1>
        <a:srgbClr val="FFFFFF"/>
      </a:lt1>
      <a:dk2>
        <a:srgbClr val="262441"/>
      </a:dk2>
      <a:lt2>
        <a:srgbClr val="E2E8E5"/>
      </a:lt2>
      <a:accent1>
        <a:srgbClr val="D21A7C"/>
      </a:accent1>
      <a:accent2>
        <a:srgbClr val="E42CDA"/>
      </a:accent2>
      <a:accent3>
        <a:srgbClr val="E42C41"/>
      </a:accent3>
      <a:accent4>
        <a:srgbClr val="18BD3E"/>
      </a:accent4>
      <a:accent5>
        <a:srgbClr val="24BA85"/>
      </a:accent5>
      <a:accent6>
        <a:srgbClr val="18B4BE"/>
      </a:accent6>
      <a:hlink>
        <a:srgbClr val="30925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894</Words>
  <Application>Microsoft Office PowerPoint</Application>
  <PresentationFormat>Widescreen</PresentationFormat>
  <Paragraphs>34</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AvenirNext LT Pro Medium</vt:lpstr>
      <vt:lpstr>Aptos</vt:lpstr>
      <vt:lpstr>Arial</vt:lpstr>
      <vt:lpstr>Calibri</vt:lpstr>
      <vt:lpstr>Cambria Math</vt:lpstr>
      <vt:lpstr>Consolas</vt:lpstr>
      <vt:lpstr>Gill Sans Nova</vt:lpstr>
      <vt:lpstr>ConfettiVTI</vt:lpstr>
      <vt:lpstr>Objects and Subsystems</vt:lpstr>
      <vt:lpstr>What is a Class?</vt:lpstr>
      <vt:lpstr>Class Variables</vt:lpstr>
      <vt:lpstr>Class Methods</vt:lpstr>
      <vt:lpstr>Constructors</vt:lpstr>
      <vt:lpstr>Creating an Object</vt:lpstr>
      <vt:lpstr>Class Variables (cont.)</vt:lpstr>
      <vt:lpstr>Class Methods (cont.)</vt:lpstr>
      <vt:lpstr>What is a Subsystem?</vt:lpstr>
      <vt:lpstr>State Machines</vt:lpstr>
      <vt:lpstr>Reading State Machines</vt:lpstr>
      <vt:lpstr>Switching States</vt:lpstr>
      <vt:lpstr>State Targets</vt:lpstr>
      <vt:lpstr>Putting it all together: creating a subsystem</vt:lpstr>
      <vt:lpstr>Putting it all together: using the subsystem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Stuk, Gabriel</dc:creator>
  <cp:lastModifiedBy>Stuk, Gabriel</cp:lastModifiedBy>
  <cp:revision>2</cp:revision>
  <dcterms:created xsi:type="dcterms:W3CDTF">2024-09-12T21:51:11Z</dcterms:created>
  <dcterms:modified xsi:type="dcterms:W3CDTF">2024-11-09T15:51:23Z</dcterms:modified>
</cp:coreProperties>
</file>