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0" r:id="rId3"/>
    <p:sldId id="258" r:id="rId4"/>
    <p:sldId id="262" r:id="rId5"/>
    <p:sldId id="259" r:id="rId6"/>
    <p:sldId id="264"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79AE0-B8B9-47BB-B119-373920A9F154}"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9B6F1-7F06-489C-B3CB-25EC94B1EDBD}" type="slidenum">
              <a:rPr lang="en-US" smtClean="0"/>
              <a:t>‹#›</a:t>
            </a:fld>
            <a:endParaRPr lang="en-US"/>
          </a:p>
        </p:txBody>
      </p:sp>
    </p:spTree>
    <p:extLst>
      <p:ext uri="{BB962C8B-B14F-4D97-AF65-F5344CB8AC3E}">
        <p14:creationId xmlns:p14="http://schemas.microsoft.com/office/powerpoint/2010/main" val="52336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79B6F1-7F06-489C-B3CB-25EC94B1EDBD}" type="slidenum">
              <a:rPr lang="en-US" smtClean="0"/>
              <a:t>2</a:t>
            </a:fld>
            <a:endParaRPr lang="en-US"/>
          </a:p>
        </p:txBody>
      </p:sp>
    </p:spTree>
    <p:extLst>
      <p:ext uri="{BB962C8B-B14F-4D97-AF65-F5344CB8AC3E}">
        <p14:creationId xmlns:p14="http://schemas.microsoft.com/office/powerpoint/2010/main" val="107386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011" y="2404534"/>
            <a:ext cx="8095992" cy="1646302"/>
          </a:xfrm>
        </p:spPr>
        <p:txBody>
          <a:bodyPr/>
          <a:lstStyle/>
          <a:p>
            <a:r>
              <a:rPr lang="en-US" dirty="0" smtClean="0"/>
              <a:t>Intro to FRC </a:t>
            </a:r>
            <a:r>
              <a:rPr lang="en-US" dirty="0" smtClean="0"/>
              <a:t>Programming</a:t>
            </a:r>
            <a:endParaRPr lang="en-US" dirty="0"/>
          </a:p>
        </p:txBody>
      </p:sp>
      <p:sp>
        <p:nvSpPr>
          <p:cNvPr id="3" name="Subtitle 2"/>
          <p:cNvSpPr>
            <a:spLocks noGrp="1"/>
          </p:cNvSpPr>
          <p:nvPr>
            <p:ph type="subTitle" idx="1"/>
          </p:nvPr>
        </p:nvSpPr>
        <p:spPr/>
        <p:txBody>
          <a:bodyPr/>
          <a:lstStyle/>
          <a:p>
            <a:r>
              <a:rPr lang="en-US" dirty="0" smtClean="0"/>
              <a:t>Written Yesterday by Trevor Nelson</a:t>
            </a:r>
            <a:endParaRPr lang="en-US" dirty="0"/>
          </a:p>
        </p:txBody>
      </p:sp>
    </p:spTree>
    <p:extLst>
      <p:ext uri="{BB962C8B-B14F-4D97-AF65-F5344CB8AC3E}">
        <p14:creationId xmlns:p14="http://schemas.microsoft.com/office/powerpoint/2010/main" val="2749292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join the programming team?”</a:t>
            </a:r>
            <a:endParaRPr lang="en-US" dirty="0"/>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n-US" dirty="0" smtClean="0"/>
              <a:t>Requires no muscular ability</a:t>
            </a:r>
          </a:p>
          <a:p>
            <a:r>
              <a:rPr lang="en-US" dirty="0"/>
              <a:t>No chance of accidentally losing a </a:t>
            </a:r>
            <a:r>
              <a:rPr lang="en-US" dirty="0" smtClean="0"/>
              <a:t>limb</a:t>
            </a:r>
          </a:p>
          <a:p>
            <a:r>
              <a:rPr lang="en-US" dirty="0" smtClean="0"/>
              <a:t>Use cool phrases like </a:t>
            </a:r>
            <a:r>
              <a:rPr lang="en-US" i="1" dirty="0" smtClean="0"/>
              <a:t>Integrated Development Environment</a:t>
            </a:r>
            <a:r>
              <a:rPr lang="en-US" dirty="0" smtClean="0"/>
              <a:t> and </a:t>
            </a:r>
            <a:r>
              <a:rPr lang="en-US" i="1" dirty="0" smtClean="0"/>
              <a:t>Static Utility Method</a:t>
            </a:r>
            <a:r>
              <a:rPr lang="en-US" dirty="0" smtClean="0"/>
              <a:t>!</a:t>
            </a:r>
          </a:p>
          <a:p>
            <a:r>
              <a:rPr lang="en-US" dirty="0" smtClean="0"/>
              <a:t>Less time constraining than the rest of the build team (we can continue coding even after the robot’s due date!)</a:t>
            </a:r>
          </a:p>
          <a:p>
            <a:r>
              <a:rPr lang="en-US" dirty="0" smtClean="0"/>
              <a:t>You will learn Java, the most popular programming language in the world  (and the same language used to make Android apps!)</a:t>
            </a:r>
          </a:p>
          <a:p>
            <a:r>
              <a:rPr lang="en-US" dirty="0" smtClean="0"/>
              <a:t>Program </a:t>
            </a:r>
            <a:r>
              <a:rPr lang="en-US" strike="sngStrike" dirty="0" smtClean="0"/>
              <a:t>evil death machines</a:t>
            </a:r>
            <a:r>
              <a:rPr lang="en-US" dirty="0" smtClean="0"/>
              <a:t> robots that perform exciting tasks, such as </a:t>
            </a:r>
            <a:r>
              <a:rPr lang="en-US" sz="2000" b="1" dirty="0" smtClean="0"/>
              <a:t>lifting boxes</a:t>
            </a:r>
            <a:r>
              <a:rPr lang="en-US" sz="2000" dirty="0" smtClean="0"/>
              <a:t>,</a:t>
            </a:r>
            <a:r>
              <a:rPr lang="en-US" dirty="0" smtClean="0"/>
              <a:t> </a:t>
            </a:r>
            <a:r>
              <a:rPr lang="en-US" sz="2000" b="1" dirty="0" smtClean="0"/>
              <a:t>spinning in circles</a:t>
            </a:r>
            <a:r>
              <a:rPr lang="en-US" dirty="0" smtClean="0"/>
              <a:t>, and even </a:t>
            </a:r>
            <a:r>
              <a:rPr lang="en-US" sz="2000" b="1" dirty="0" smtClean="0"/>
              <a:t>driving in a straight line!</a:t>
            </a:r>
            <a:endParaRPr lang="en-US" sz="2000" b="1" dirty="0" smtClean="0"/>
          </a:p>
          <a:p>
            <a:r>
              <a:rPr lang="en-US" dirty="0" smtClean="0"/>
              <a:t>Get better at math. You will learn everything from adding numbers together to integral calculus!</a:t>
            </a:r>
          </a:p>
        </p:txBody>
      </p:sp>
      <p:pic>
        <p:nvPicPr>
          <p:cNvPr id="1026" name="Picture 2" descr="http://www.ophtek.com/wp-content/uploads/2014/08/java_te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05200"/>
            <a:ext cx="1664043" cy="124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43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170104" cy="593125"/>
          </a:xfrm>
        </p:spPr>
        <p:txBody>
          <a:bodyPr>
            <a:normAutofit fontScale="90000"/>
          </a:bodyPr>
          <a:lstStyle/>
          <a:p>
            <a:r>
              <a:rPr lang="en-US" dirty="0" smtClean="0"/>
              <a:t>“What does the programming team do?”</a:t>
            </a:r>
            <a:endParaRPr lang="en-US" dirty="0"/>
          </a:p>
        </p:txBody>
      </p:sp>
      <p:sp>
        <p:nvSpPr>
          <p:cNvPr id="3" name="Content Placeholder 2"/>
          <p:cNvSpPr>
            <a:spLocks noGrp="1"/>
          </p:cNvSpPr>
          <p:nvPr>
            <p:ph idx="1"/>
          </p:nvPr>
        </p:nvSpPr>
        <p:spPr>
          <a:xfrm>
            <a:off x="677334" y="1202725"/>
            <a:ext cx="8596668" cy="4838638"/>
          </a:xfrm>
        </p:spPr>
        <p:txBody>
          <a:bodyPr/>
          <a:lstStyle/>
          <a:p>
            <a:r>
              <a:rPr lang="en-US" dirty="0" smtClean="0"/>
              <a:t>We fill the robot’s brain with knowledge and stuff!</a:t>
            </a:r>
          </a:p>
          <a:p>
            <a:r>
              <a:rPr lang="en-US" dirty="0" smtClean="0"/>
              <a:t>We model each part of the robot (drive system, shooting system, pneumatics, etc.) separately and then add actions to those models so the robot can do things like drive, shoot, and control its pistons.</a:t>
            </a:r>
          </a:p>
          <a:p>
            <a:r>
              <a:rPr lang="en-US" dirty="0" smtClean="0"/>
              <a:t>We write both autonomous (autopilot) code and </a:t>
            </a:r>
            <a:r>
              <a:rPr lang="en-US" dirty="0" err="1" smtClean="0"/>
              <a:t>teleoperated</a:t>
            </a:r>
            <a:r>
              <a:rPr lang="en-US" dirty="0" smtClean="0"/>
              <a:t> (remote controlled) code, meaning the robot can be driven by itself and by us.</a:t>
            </a:r>
          </a:p>
          <a:p>
            <a:r>
              <a:rPr lang="en-US" dirty="0" smtClean="0"/>
              <a:t>Without us</a:t>
            </a:r>
            <a:r>
              <a:rPr lang="en-US" dirty="0" smtClean="0"/>
              <a:t>, </a:t>
            </a:r>
            <a:r>
              <a:rPr lang="en-US" dirty="0" smtClean="0"/>
              <a:t>building the robot would just be an expensive waste of time and resources!</a:t>
            </a:r>
            <a:endParaRPr lang="en-US" dirty="0"/>
          </a:p>
        </p:txBody>
      </p:sp>
    </p:spTree>
    <p:extLst>
      <p:ext uri="{BB962C8B-B14F-4D97-AF65-F5344CB8AC3E}">
        <p14:creationId xmlns:p14="http://schemas.microsoft.com/office/powerpoint/2010/main" val="194757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216"/>
          </a:xfrm>
        </p:spPr>
        <p:txBody>
          <a:bodyPr/>
          <a:lstStyle/>
          <a:p>
            <a:r>
              <a:rPr lang="en-US" dirty="0" smtClean="0"/>
              <a:t>“Okay, but what do you actually do?”</a:t>
            </a:r>
            <a:endParaRPr lang="en-US" dirty="0"/>
          </a:p>
        </p:txBody>
      </p:sp>
      <p:sp>
        <p:nvSpPr>
          <p:cNvPr id="3" name="Content Placeholder 2"/>
          <p:cNvSpPr>
            <a:spLocks noGrp="1"/>
          </p:cNvSpPr>
          <p:nvPr>
            <p:ph idx="1"/>
          </p:nvPr>
        </p:nvSpPr>
        <p:spPr>
          <a:xfrm>
            <a:off x="677334" y="1309817"/>
            <a:ext cx="8596668" cy="4731546"/>
          </a:xfrm>
        </p:spPr>
        <p:txBody>
          <a:bodyPr/>
          <a:lstStyle/>
          <a:p>
            <a:r>
              <a:rPr lang="en-US" dirty="0" smtClean="0"/>
              <a:t>On the most basic level, we write text files.</a:t>
            </a:r>
          </a:p>
          <a:p>
            <a:r>
              <a:rPr lang="en-US" dirty="0" smtClean="0"/>
              <a:t>We use special software (called Eclipse) to make writing text files much faster and more efficient.</a:t>
            </a:r>
          </a:p>
          <a:p>
            <a:r>
              <a:rPr lang="en-US" dirty="0" smtClean="0"/>
              <a:t>We then convert those text files to binary (1’s and 0’s) using Eclipse, and send those 1’s and 0’s to the robot.</a:t>
            </a:r>
          </a:p>
          <a:p>
            <a:r>
              <a:rPr lang="en-US" dirty="0" smtClean="0"/>
              <a:t>The robot interprets the binary and does what we told it to.</a:t>
            </a:r>
            <a:endParaRPr lang="en-US" dirty="0"/>
          </a:p>
        </p:txBody>
      </p:sp>
    </p:spTree>
    <p:extLst>
      <p:ext uri="{BB962C8B-B14F-4D97-AF65-F5344CB8AC3E}">
        <p14:creationId xmlns:p14="http://schemas.microsoft.com/office/powerpoint/2010/main" val="370430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“What will I learn?”</a:t>
            </a:r>
            <a:endParaRPr lang="en-US" dirty="0"/>
          </a:p>
        </p:txBody>
      </p:sp>
      <p:sp>
        <p:nvSpPr>
          <p:cNvPr id="3" name="Content Placeholder 2"/>
          <p:cNvSpPr>
            <a:spLocks noGrp="1"/>
          </p:cNvSpPr>
          <p:nvPr>
            <p:ph idx="1"/>
          </p:nvPr>
        </p:nvSpPr>
        <p:spPr>
          <a:xfrm>
            <a:off x="677334" y="1293341"/>
            <a:ext cx="8596668" cy="4748021"/>
          </a:xfrm>
        </p:spPr>
        <p:txBody>
          <a:bodyPr/>
          <a:lstStyle/>
          <a:p>
            <a:r>
              <a:rPr lang="en-US" dirty="0" smtClean="0"/>
              <a:t>Critical Thinking</a:t>
            </a:r>
          </a:p>
          <a:p>
            <a:pPr lvl="1"/>
            <a:r>
              <a:rPr lang="en-US" dirty="0" smtClean="0"/>
              <a:t>You will learn how to use your knowledge of programming to convert a physical action, such as driving forward, into code that the robot can understand.</a:t>
            </a:r>
          </a:p>
          <a:p>
            <a:r>
              <a:rPr lang="en-US" dirty="0" smtClean="0"/>
              <a:t>Teamwork</a:t>
            </a:r>
          </a:p>
          <a:p>
            <a:pPr lvl="1"/>
            <a:r>
              <a:rPr lang="en-US" i="1" dirty="0" smtClean="0"/>
              <a:t>Programming is not a solo activity</a:t>
            </a:r>
            <a:r>
              <a:rPr lang="en-US" dirty="0" smtClean="0"/>
              <a:t>. You will learn to collaborate effectively with fellow programmers to accomplish a common goal. Maybe you’ll even make some friends!</a:t>
            </a:r>
          </a:p>
          <a:p>
            <a:r>
              <a:rPr lang="en-US" dirty="0" smtClean="0"/>
              <a:t>Programming!</a:t>
            </a:r>
          </a:p>
          <a:p>
            <a:pPr lvl="1"/>
            <a:r>
              <a:rPr lang="en-US" dirty="0" smtClean="0"/>
              <a:t>Get an edge by learning how to program now and make yourself much more marketable in the real world.</a:t>
            </a:r>
          </a:p>
        </p:txBody>
      </p:sp>
    </p:spTree>
    <p:extLst>
      <p:ext uri="{BB962C8B-B14F-4D97-AF65-F5344CB8AC3E}">
        <p14:creationId xmlns:p14="http://schemas.microsoft.com/office/powerpoint/2010/main" val="189290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please sire, give me a well-organized list of what I’ll learn!”</a:t>
            </a:r>
            <a:endParaRPr lang="en-US" dirty="0"/>
          </a:p>
        </p:txBody>
      </p:sp>
      <p:sp>
        <p:nvSpPr>
          <p:cNvPr id="3" name="Content Placeholder 2"/>
          <p:cNvSpPr>
            <a:spLocks noGrp="1"/>
          </p:cNvSpPr>
          <p:nvPr>
            <p:ph idx="1"/>
          </p:nvPr>
        </p:nvSpPr>
        <p:spPr>
          <a:xfrm>
            <a:off x="677334" y="1930401"/>
            <a:ext cx="8596668" cy="4206788"/>
          </a:xfrm>
        </p:spPr>
        <p:txBody>
          <a:bodyPr>
            <a:normAutofit/>
          </a:bodyPr>
          <a:lstStyle/>
          <a:p>
            <a:r>
              <a:rPr lang="en-US" dirty="0" smtClean="0"/>
              <a:t>Fundamentals of Programming</a:t>
            </a:r>
          </a:p>
          <a:p>
            <a:pPr lvl="1"/>
            <a:r>
              <a:rPr lang="en-US" dirty="0" smtClean="0"/>
              <a:t>Data types, variables, arithmetic, logic, loops</a:t>
            </a:r>
          </a:p>
          <a:p>
            <a:r>
              <a:rPr lang="en-US" dirty="0" smtClean="0"/>
              <a:t>Intermediate Programming</a:t>
            </a:r>
          </a:p>
          <a:p>
            <a:pPr lvl="1"/>
            <a:r>
              <a:rPr lang="en-US" dirty="0" smtClean="0"/>
              <a:t>Classes, methods, objects</a:t>
            </a:r>
          </a:p>
          <a:p>
            <a:r>
              <a:rPr lang="en-US" dirty="0" smtClean="0"/>
              <a:t>FRC Program Structure</a:t>
            </a:r>
          </a:p>
          <a:p>
            <a:pPr lvl="1"/>
            <a:r>
              <a:rPr lang="en-US" dirty="0" smtClean="0"/>
              <a:t>Autonomous/</a:t>
            </a:r>
            <a:r>
              <a:rPr lang="en-US" dirty="0" err="1" smtClean="0"/>
              <a:t>Teleoperated</a:t>
            </a:r>
            <a:r>
              <a:rPr lang="en-US" dirty="0" smtClean="0"/>
              <a:t> cycle</a:t>
            </a:r>
          </a:p>
          <a:p>
            <a:r>
              <a:rPr lang="en-US" dirty="0" smtClean="0"/>
              <a:t>FRC Code Libraries</a:t>
            </a:r>
          </a:p>
          <a:p>
            <a:pPr lvl="1"/>
            <a:r>
              <a:rPr lang="en-US" dirty="0" smtClean="0"/>
              <a:t>How to </a:t>
            </a:r>
            <a:r>
              <a:rPr lang="en-US" strike="sngStrike" dirty="0" smtClean="0"/>
              <a:t>steal</a:t>
            </a:r>
            <a:r>
              <a:rPr lang="en-US" dirty="0" smtClean="0"/>
              <a:t> recycle code that has already been written</a:t>
            </a:r>
          </a:p>
          <a:p>
            <a:r>
              <a:rPr lang="en-US" dirty="0" smtClean="0"/>
              <a:t>Advanced Programming</a:t>
            </a:r>
          </a:p>
          <a:p>
            <a:pPr lvl="1"/>
            <a:r>
              <a:rPr lang="en-US" i="1" dirty="0" smtClean="0"/>
              <a:t>Static</a:t>
            </a:r>
            <a:r>
              <a:rPr lang="en-US" dirty="0" smtClean="0"/>
              <a:t> and </a:t>
            </a:r>
            <a:r>
              <a:rPr lang="en-US" i="1" dirty="0" smtClean="0"/>
              <a:t>final</a:t>
            </a:r>
            <a:r>
              <a:rPr lang="en-US" dirty="0" smtClean="0"/>
              <a:t> methods and variables</a:t>
            </a:r>
          </a:p>
          <a:p>
            <a:pPr lvl="1"/>
            <a:r>
              <a:rPr lang="en-US" dirty="0" smtClean="0"/>
              <a:t>Proportional-Integral-Derivative control systems</a:t>
            </a:r>
          </a:p>
        </p:txBody>
      </p:sp>
    </p:spTree>
    <p:extLst>
      <p:ext uri="{BB962C8B-B14F-4D97-AF65-F5344CB8AC3E}">
        <p14:creationId xmlns:p14="http://schemas.microsoft.com/office/powerpoint/2010/main" val="39588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“Do I need _______?”</a:t>
            </a:r>
            <a:endParaRPr lang="en-US" dirty="0"/>
          </a:p>
        </p:txBody>
      </p:sp>
      <p:sp>
        <p:nvSpPr>
          <p:cNvPr id="3" name="Content Placeholder 2"/>
          <p:cNvSpPr>
            <a:spLocks noGrp="1"/>
          </p:cNvSpPr>
          <p:nvPr>
            <p:ph idx="1"/>
          </p:nvPr>
        </p:nvSpPr>
        <p:spPr>
          <a:xfrm>
            <a:off x="677334" y="1293341"/>
            <a:ext cx="8596668" cy="4748021"/>
          </a:xfrm>
        </p:spPr>
        <p:txBody>
          <a:bodyPr/>
          <a:lstStyle/>
          <a:p>
            <a:r>
              <a:rPr lang="en-US" u="sng" dirty="0" smtClean="0"/>
              <a:t>Do I need prior programming experience?</a:t>
            </a:r>
          </a:p>
          <a:p>
            <a:pPr lvl="1"/>
            <a:r>
              <a:rPr lang="en-US" dirty="0" smtClean="0"/>
              <a:t>Nope. If you do have previous experience with Object Oriented Programming it will be helpful, but there is a vast difference between the </a:t>
            </a:r>
            <a:r>
              <a:rPr lang="en-US" i="1" dirty="0" smtClean="0"/>
              <a:t>application </a:t>
            </a:r>
            <a:r>
              <a:rPr lang="en-US" i="1" dirty="0" smtClean="0"/>
              <a:t>programming </a:t>
            </a:r>
            <a:r>
              <a:rPr lang="en-US" dirty="0" smtClean="0"/>
              <a:t>that you have probably done and the </a:t>
            </a:r>
            <a:r>
              <a:rPr lang="en-US" i="1" dirty="0" smtClean="0"/>
              <a:t>integrated systems programming </a:t>
            </a:r>
            <a:r>
              <a:rPr lang="en-US" dirty="0" smtClean="0"/>
              <a:t>that we do, so everyone will be on fairly level footing.</a:t>
            </a:r>
          </a:p>
          <a:p>
            <a:r>
              <a:rPr lang="en-US" u="sng" dirty="0" smtClean="0"/>
              <a:t>Do I need to be good at math?</a:t>
            </a:r>
          </a:p>
          <a:p>
            <a:pPr lvl="1"/>
            <a:r>
              <a:rPr lang="en-US" dirty="0" smtClean="0"/>
              <a:t>No! If you are interested in getting better at math, there is plenty of difficult math in the code </a:t>
            </a:r>
            <a:r>
              <a:rPr lang="en-US" dirty="0" smtClean="0"/>
              <a:t>(Riemann integrals, numerical differential calculus, </a:t>
            </a:r>
            <a:r>
              <a:rPr lang="en-US" dirty="0" smtClean="0"/>
              <a:t>some bitwise operations). However, most of the math is very simple and we will make sure everyone understands it!</a:t>
            </a:r>
          </a:p>
          <a:p>
            <a:r>
              <a:rPr lang="en-US" u="sng" dirty="0" smtClean="0"/>
              <a:t>Do I need a laptop?</a:t>
            </a:r>
            <a:endParaRPr lang="en-US" dirty="0" smtClean="0"/>
          </a:p>
          <a:p>
            <a:pPr lvl="1"/>
            <a:r>
              <a:rPr lang="en-US" dirty="0" smtClean="0"/>
              <a:t>No, but it is highly recommended that you purchase one if you do not already own one. We will try to get enough to supply everyone during training sessions, but there is no guarantee that there will be enough.</a:t>
            </a:r>
          </a:p>
          <a:p>
            <a:endParaRPr lang="en-US" u="sng" dirty="0"/>
          </a:p>
        </p:txBody>
      </p:sp>
    </p:spTree>
    <p:extLst>
      <p:ext uri="{BB962C8B-B14F-4D97-AF65-F5344CB8AC3E}">
        <p14:creationId xmlns:p14="http://schemas.microsoft.com/office/powerpoint/2010/main" val="22882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591661" cy="1320800"/>
          </a:xfrm>
        </p:spPr>
        <p:txBody>
          <a:bodyPr/>
          <a:lstStyle/>
          <a:p>
            <a:r>
              <a:rPr lang="en-US" dirty="0" smtClean="0"/>
              <a:t>Thanks for being cool and joining FRC team 4276!</a:t>
            </a:r>
            <a:endParaRPr lang="en-US" dirty="0"/>
          </a:p>
        </p:txBody>
      </p:sp>
      <p:sp>
        <p:nvSpPr>
          <p:cNvPr id="3" name="Content Placeholder 2"/>
          <p:cNvSpPr>
            <a:spLocks noGrp="1"/>
          </p:cNvSpPr>
          <p:nvPr>
            <p:ph idx="1"/>
          </p:nvPr>
        </p:nvSpPr>
        <p:spPr>
          <a:xfrm>
            <a:off x="677334" y="1930401"/>
            <a:ext cx="4866731" cy="4110962"/>
          </a:xfrm>
        </p:spPr>
        <p:txBody>
          <a:bodyPr/>
          <a:lstStyle/>
          <a:p>
            <a:r>
              <a:rPr lang="en-US" dirty="0" smtClean="0"/>
              <a:t>If you have any questions, ask them now! (or later, I don’t really care</a:t>
            </a:r>
            <a:r>
              <a:rPr lang="en-US" dirty="0" smtClean="0"/>
              <a:t>…)</a:t>
            </a:r>
          </a:p>
        </p:txBody>
      </p:sp>
      <p:sp>
        <p:nvSpPr>
          <p:cNvPr id="5" name="Rectangle 4"/>
          <p:cNvSpPr/>
          <p:nvPr/>
        </p:nvSpPr>
        <p:spPr>
          <a:xfrm>
            <a:off x="7076303" y="0"/>
            <a:ext cx="5115697" cy="6858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1300" dirty="0">
                <a:ln w="0"/>
                <a:solidFill>
                  <a:schemeClr val="tx1"/>
                </a:solidFill>
                <a:effectLst>
                  <a:outerShdw blurRad="38100" dist="19050" dir="2700000" algn="tl" rotWithShape="0">
                    <a:schemeClr val="dk1">
                      <a:alpha val="40000"/>
                    </a:schemeClr>
                  </a:outerShdw>
                </a:effectLst>
              </a:rPr>
              <a:t>public void run()</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x = </a:t>
            </a:r>
            <a:r>
              <a:rPr lang="en-US" sz="1300" dirty="0" err="1">
                <a:ln w="0"/>
                <a:solidFill>
                  <a:schemeClr val="tx1"/>
                </a:solidFill>
                <a:effectLst>
                  <a:outerShdw blurRad="38100" dist="19050" dir="2700000" algn="tl" rotWithShape="0">
                    <a:schemeClr val="dk1">
                      <a:alpha val="40000"/>
                    </a:schemeClr>
                  </a:outerShdw>
                </a:effectLst>
              </a:rPr>
              <a:t>joy.getX</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y = </a:t>
            </a:r>
            <a:r>
              <a:rPr lang="en-US" sz="1300" dirty="0" err="1">
                <a:ln w="0"/>
                <a:solidFill>
                  <a:schemeClr val="tx1"/>
                </a:solidFill>
                <a:effectLst>
                  <a:outerShdw blurRad="38100" dist="19050" dir="2700000" algn="tl" rotWithShape="0">
                    <a:schemeClr val="dk1">
                      <a:alpha val="40000"/>
                    </a:schemeClr>
                  </a:outerShdw>
                </a:effectLst>
              </a:rPr>
              <a:t>joy.getY</a:t>
            </a:r>
            <a:r>
              <a:rPr lang="en-US" sz="1300" dirty="0">
                <a:ln w="0"/>
                <a:solidFill>
                  <a:schemeClr val="tx1"/>
                </a:solidFill>
                <a:effectLst>
                  <a:outerShdw blurRad="38100" dist="19050" dir="2700000" algn="tl" rotWithShape="0">
                    <a:schemeClr val="dk1">
                      <a:alpha val="40000"/>
                    </a:schemeClr>
                  </a:outerShdw>
                </a:effectLst>
              </a:rPr>
              <a:t>()*-1;</a:t>
            </a:r>
          </a:p>
          <a:p>
            <a:r>
              <a:rPr lang="en-US" sz="1300" dirty="0">
                <a:ln w="0"/>
                <a:solidFill>
                  <a:schemeClr val="tx1"/>
                </a:solidFill>
                <a:effectLst>
                  <a:outerShdw blurRad="38100" dist="19050" dir="2700000" algn="tl" rotWithShape="0">
                    <a:schemeClr val="dk1">
                      <a:alpha val="40000"/>
                    </a:schemeClr>
                  </a:outerShdw>
                </a:effectLst>
              </a:rPr>
              <a:t>    twist = </a:t>
            </a:r>
            <a:r>
              <a:rPr lang="en-US" sz="1300" dirty="0" err="1">
                <a:ln w="0"/>
                <a:solidFill>
                  <a:schemeClr val="tx1"/>
                </a:solidFill>
                <a:effectLst>
                  <a:outerShdw blurRad="38100" dist="19050" dir="2700000" algn="tl" rotWithShape="0">
                    <a:schemeClr val="dk1">
                      <a:alpha val="40000"/>
                    </a:schemeClr>
                  </a:outerShdw>
                </a:effectLst>
              </a:rPr>
              <a:t>joy.getTwist</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if(x&lt;</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&amp;&amp;x&gt;-1*</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x=0;</a:t>
            </a:r>
          </a:p>
          <a:p>
            <a:r>
              <a:rPr lang="en-US" sz="1300" dirty="0">
                <a:ln w="0"/>
                <a:solidFill>
                  <a:schemeClr val="tx1"/>
                </a:solidFill>
                <a:effectLst>
                  <a:outerShdw blurRad="38100" dist="19050" dir="2700000" algn="tl" rotWithShape="0">
                    <a:schemeClr val="dk1">
                      <a:alpha val="40000"/>
                    </a:schemeClr>
                  </a:outerShdw>
                </a:effectLst>
              </a:rPr>
              <a:t>    if(y&lt;</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&amp;&amp;y&gt;-1*</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y=0;</a:t>
            </a:r>
          </a:p>
          <a:p>
            <a:r>
              <a:rPr lang="en-US" sz="1300" dirty="0">
                <a:ln w="0"/>
                <a:solidFill>
                  <a:schemeClr val="tx1"/>
                </a:solidFill>
                <a:effectLst>
                  <a:outerShdw blurRad="38100" dist="19050" dir="2700000" algn="tl" rotWithShape="0">
                    <a:schemeClr val="dk1">
                      <a:alpha val="40000"/>
                    </a:schemeClr>
                  </a:outerShdw>
                </a:effectLst>
              </a:rPr>
              <a:t>    if(twist&lt;</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&amp;&amp;twist&gt;-1*</a:t>
            </a:r>
            <a:r>
              <a:rPr lang="en-US" sz="1300" dirty="0" err="1">
                <a:ln w="0"/>
                <a:solidFill>
                  <a:schemeClr val="tx1"/>
                </a:solidFill>
                <a:effectLst>
                  <a:outerShdw blurRad="38100" dist="19050" dir="2700000" algn="tl" rotWithShape="0">
                    <a:schemeClr val="dk1">
                      <a:alpha val="40000"/>
                    </a:schemeClr>
                  </a:outerShdw>
                </a:effectLst>
              </a:rPr>
              <a:t>deadband</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twist=0;</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if(x&lt;0)</a:t>
            </a:r>
          </a:p>
          <a:p>
            <a:r>
              <a:rPr lang="en-US" sz="1300" dirty="0">
                <a:ln w="0"/>
                <a:solidFill>
                  <a:schemeClr val="tx1"/>
                </a:solidFill>
                <a:effectLst>
                  <a:outerShdw blurRad="38100" dist="19050" dir="2700000" algn="tl" rotWithShape="0">
                    <a:schemeClr val="dk1">
                      <a:alpha val="40000"/>
                    </a:schemeClr>
                  </a:outerShdw>
                </a:effectLst>
              </a:rPr>
              <a:t>      x = -1*x*x;</a:t>
            </a:r>
          </a:p>
          <a:p>
            <a:r>
              <a:rPr lang="en-US" sz="1300" dirty="0">
                <a:ln w="0"/>
                <a:solidFill>
                  <a:schemeClr val="tx1"/>
                </a:solidFill>
                <a:effectLst>
                  <a:outerShdw blurRad="38100" dist="19050" dir="2700000" algn="tl" rotWithShape="0">
                    <a:schemeClr val="dk1">
                      <a:alpha val="40000"/>
                    </a:schemeClr>
                  </a:outerShdw>
                </a:effectLst>
              </a:rPr>
              <a:t>    else</a:t>
            </a:r>
          </a:p>
          <a:p>
            <a:r>
              <a:rPr lang="en-US" sz="1300" dirty="0">
                <a:ln w="0"/>
                <a:solidFill>
                  <a:schemeClr val="tx1"/>
                </a:solidFill>
                <a:effectLst>
                  <a:outerShdw blurRad="38100" dist="19050" dir="2700000" algn="tl" rotWithShape="0">
                    <a:schemeClr val="dk1">
                      <a:alpha val="40000"/>
                    </a:schemeClr>
                  </a:outerShdw>
                </a:effectLst>
              </a:rPr>
              <a:t>      x = x*x;</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if(y&lt;0)</a:t>
            </a:r>
          </a:p>
          <a:p>
            <a:r>
              <a:rPr lang="en-US" sz="1300" dirty="0">
                <a:ln w="0"/>
                <a:solidFill>
                  <a:schemeClr val="tx1"/>
                </a:solidFill>
                <a:effectLst>
                  <a:outerShdw blurRad="38100" dist="19050" dir="2700000" algn="tl" rotWithShape="0">
                    <a:schemeClr val="dk1">
                      <a:alpha val="40000"/>
                    </a:schemeClr>
                  </a:outerShdw>
                </a:effectLst>
              </a:rPr>
              <a:t>      y = -1*y*y;</a:t>
            </a:r>
          </a:p>
          <a:p>
            <a:r>
              <a:rPr lang="en-US" sz="1300" dirty="0">
                <a:ln w="0"/>
                <a:solidFill>
                  <a:schemeClr val="tx1"/>
                </a:solidFill>
                <a:effectLst>
                  <a:outerShdw blurRad="38100" dist="19050" dir="2700000" algn="tl" rotWithShape="0">
                    <a:schemeClr val="dk1">
                      <a:alpha val="40000"/>
                    </a:schemeClr>
                  </a:outerShdw>
                </a:effectLst>
              </a:rPr>
              <a:t>    else</a:t>
            </a:r>
          </a:p>
          <a:p>
            <a:r>
              <a:rPr lang="en-US" sz="1300" dirty="0">
                <a:ln w="0"/>
                <a:solidFill>
                  <a:schemeClr val="tx1"/>
                </a:solidFill>
                <a:effectLst>
                  <a:outerShdw blurRad="38100" dist="19050" dir="2700000" algn="tl" rotWithShape="0">
                    <a:schemeClr val="dk1">
                      <a:alpha val="40000"/>
                    </a:schemeClr>
                  </a:outerShdw>
                </a:effectLst>
              </a:rPr>
              <a:t>      y = y*y;</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if(twist&lt;0)</a:t>
            </a:r>
          </a:p>
          <a:p>
            <a:r>
              <a:rPr lang="en-US" sz="1300" dirty="0">
                <a:ln w="0"/>
                <a:solidFill>
                  <a:schemeClr val="tx1"/>
                </a:solidFill>
                <a:effectLst>
                  <a:outerShdw blurRad="38100" dist="19050" dir="2700000" algn="tl" rotWithShape="0">
                    <a:schemeClr val="dk1">
                      <a:alpha val="40000"/>
                    </a:schemeClr>
                  </a:outerShdw>
                </a:effectLst>
              </a:rPr>
              <a:t>      twist = -1*twist*twist;</a:t>
            </a:r>
          </a:p>
          <a:p>
            <a:r>
              <a:rPr lang="en-US" sz="1300" dirty="0">
                <a:ln w="0"/>
                <a:solidFill>
                  <a:schemeClr val="tx1"/>
                </a:solidFill>
                <a:effectLst>
                  <a:outerShdw blurRad="38100" dist="19050" dir="2700000" algn="tl" rotWithShape="0">
                    <a:schemeClr val="dk1">
                      <a:alpha val="40000"/>
                    </a:schemeClr>
                  </a:outerShdw>
                </a:effectLst>
              </a:rPr>
              <a:t>    else</a:t>
            </a:r>
          </a:p>
          <a:p>
            <a:r>
              <a:rPr lang="en-US" sz="1300" dirty="0">
                <a:ln w="0"/>
                <a:solidFill>
                  <a:schemeClr val="tx1"/>
                </a:solidFill>
                <a:effectLst>
                  <a:outerShdw blurRad="38100" dist="19050" dir="2700000" algn="tl" rotWithShape="0">
                    <a:schemeClr val="dk1">
                      <a:alpha val="40000"/>
                    </a:schemeClr>
                  </a:outerShdw>
                </a:effectLst>
              </a:rPr>
              <a:t>      twist = twist*twist;</a:t>
            </a:r>
          </a:p>
          <a:p>
            <a:r>
              <a:rPr lang="en-US" sz="1300" dirty="0">
                <a:ln w="0"/>
                <a:solidFill>
                  <a:schemeClr val="tx1"/>
                </a:solidFill>
                <a:effectLst>
                  <a:outerShdw blurRad="38100" dist="19050" dir="2700000" algn="tl" rotWithShape="0">
                    <a:schemeClr val="dk1">
                      <a:alpha val="40000"/>
                    </a:schemeClr>
                  </a:outerShdw>
                </a:effectLst>
              </a:rPr>
              <a:t>    </a:t>
            </a:r>
          </a:p>
          <a:p>
            <a:r>
              <a:rPr lang="en-US" sz="1300" dirty="0">
                <a:ln w="0"/>
                <a:solidFill>
                  <a:schemeClr val="tx1"/>
                </a:solidFill>
                <a:effectLst>
                  <a:outerShdw blurRad="38100" dist="19050" dir="2700000" algn="tl" rotWithShape="0">
                    <a:schemeClr val="dk1">
                      <a:alpha val="40000"/>
                    </a:schemeClr>
                  </a:outerShdw>
                </a:effectLst>
              </a:rPr>
              <a:t>    </a:t>
            </a:r>
            <a:r>
              <a:rPr lang="en-US" sz="1300" dirty="0" err="1">
                <a:ln w="0"/>
                <a:solidFill>
                  <a:schemeClr val="tx1"/>
                </a:solidFill>
                <a:effectLst>
                  <a:outerShdw blurRad="38100" dist="19050" dir="2700000" algn="tl" rotWithShape="0">
                    <a:schemeClr val="dk1">
                      <a:alpha val="40000"/>
                    </a:schemeClr>
                  </a:outerShdw>
                </a:effectLst>
              </a:rPr>
              <a:t>drive.mecanumDrive_Cartesian</a:t>
            </a:r>
            <a:r>
              <a:rPr lang="en-US" sz="1300" dirty="0">
                <a:ln w="0"/>
                <a:solidFill>
                  <a:schemeClr val="tx1"/>
                </a:solidFill>
                <a:effectLst>
                  <a:outerShdw blurRad="38100" dist="19050" dir="2700000" algn="tl" rotWithShape="0">
                    <a:schemeClr val="dk1">
                      <a:alpha val="40000"/>
                    </a:schemeClr>
                  </a:outerShdw>
                </a:effectLst>
              </a:rPr>
              <a:t>(y, x, twist, </a:t>
            </a:r>
            <a:r>
              <a:rPr lang="en-US" sz="1300" dirty="0" err="1">
                <a:ln w="0"/>
                <a:solidFill>
                  <a:schemeClr val="tx1"/>
                </a:solidFill>
                <a:effectLst>
                  <a:outerShdw blurRad="38100" dist="19050" dir="2700000" algn="tl" rotWithShape="0">
                    <a:schemeClr val="dk1">
                      <a:alpha val="40000"/>
                    </a:schemeClr>
                  </a:outerShdw>
                </a:effectLst>
              </a:rPr>
              <a:t>gyroHeading</a:t>
            </a:r>
            <a:r>
              <a:rPr lang="en-US" sz="1300" dirty="0">
                <a:ln w="0"/>
                <a:solidFill>
                  <a:schemeClr val="tx1"/>
                </a:solidFill>
                <a:effectLst>
                  <a:outerShdw blurRad="38100" dist="19050" dir="2700000" algn="tl" rotWithShape="0">
                    <a:schemeClr val="dk1">
                      <a:alpha val="40000"/>
                    </a:schemeClr>
                  </a:outerShdw>
                </a:effectLst>
              </a:rPr>
              <a:t>(false));</a:t>
            </a:r>
          </a:p>
          <a:p>
            <a:r>
              <a:rPr lang="en-US" sz="1300" dirty="0">
                <a:ln w="0"/>
                <a:solidFill>
                  <a:schemeClr val="tx1"/>
                </a:solidFill>
                <a:effectLst>
                  <a:outerShdw blurRad="38100" dist="19050" dir="2700000" algn="tl" rotWithShape="0">
                    <a:schemeClr val="dk1">
                      <a:alpha val="40000"/>
                    </a:schemeClr>
                  </a:outerShdw>
                </a:effectLst>
              </a:rPr>
              <a:t>    </a:t>
            </a:r>
            <a:r>
              <a:rPr lang="en-US" sz="1300" dirty="0" err="1">
                <a:ln w="0"/>
                <a:solidFill>
                  <a:schemeClr val="tx1"/>
                </a:solidFill>
                <a:effectLst>
                  <a:outerShdw blurRad="38100" dist="19050" dir="2700000" algn="tl" rotWithShape="0">
                    <a:schemeClr val="dk1">
                      <a:alpha val="40000"/>
                    </a:schemeClr>
                  </a:outerShdw>
                </a:effectLst>
              </a:rPr>
              <a:t>printStatus</a:t>
            </a:r>
            <a:r>
              <a:rPr lang="en-US" sz="1300" dirty="0">
                <a:ln w="0"/>
                <a:solidFill>
                  <a:schemeClr val="tx1"/>
                </a:solidFill>
                <a:effectLst>
                  <a:outerShdw blurRad="38100" dist="19050" dir="2700000" algn="tl" rotWithShape="0">
                    <a:schemeClr val="dk1">
                      <a:alpha val="40000"/>
                    </a:schemeClr>
                  </a:outerShdw>
                </a:effectLst>
              </a:rPr>
              <a:t>();</a:t>
            </a:r>
          </a:p>
          <a:p>
            <a:r>
              <a:rPr lang="en-US" sz="1300" dirty="0">
                <a:ln w="0"/>
                <a:solidFill>
                  <a:schemeClr val="tx1"/>
                </a:solidFill>
                <a:effectLst>
                  <a:outerShdw blurRad="38100" dist="19050" dir="2700000" algn="tl" rotWithShape="0">
                    <a:schemeClr val="dk1">
                      <a:alpha val="40000"/>
                    </a:schemeClr>
                  </a:outerShdw>
                </a:effectLst>
              </a:rPr>
              <a:t>  }</a:t>
            </a:r>
            <a:endParaRPr lang="en-US" sz="1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33797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791</Words>
  <Application>Microsoft Office PowerPoint</Application>
  <PresentationFormat>Widescreen</PresentationFormat>
  <Paragraphs>81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Intro to FRC Programming</vt:lpstr>
      <vt:lpstr>“Why should I join the programming team?”</vt:lpstr>
      <vt:lpstr>“What does the programming team do?”</vt:lpstr>
      <vt:lpstr>“Okay, but what do you actually do?”</vt:lpstr>
      <vt:lpstr>“What will I learn?”</vt:lpstr>
      <vt:lpstr>“But, please sire, give me a well-organized list of what I’ll learn!”</vt:lpstr>
      <vt:lpstr>“Do I need _______?”</vt:lpstr>
      <vt:lpstr>Thanks for being cool and joining FRC team 4276!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FRC Programming</dc:title>
  <dc:creator>Trevor Nelson</dc:creator>
  <cp:lastModifiedBy>Trevor Nelson</cp:lastModifiedBy>
  <cp:revision>20</cp:revision>
  <dcterms:created xsi:type="dcterms:W3CDTF">2015-10-05T00:19:11Z</dcterms:created>
  <dcterms:modified xsi:type="dcterms:W3CDTF">2015-10-06T22:45:55Z</dcterms:modified>
</cp:coreProperties>
</file>