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9" r:id="rId12"/>
    <p:sldId id="281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2" r:id="rId22"/>
    <p:sldId id="272" r:id="rId23"/>
    <p:sldId id="273" r:id="rId24"/>
    <p:sldId id="274" r:id="rId25"/>
    <p:sldId id="275" r:id="rId26"/>
    <p:sldId id="277" r:id="rId27"/>
    <p:sldId id="283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19F7-FCCF-4FF1-9E58-BEE8CA36531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B437-28E8-48F9-99E6-F7A5743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B437-28E8-48F9-99E6-F7A5743E73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CCh64GTXS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FUN*</a:t>
            </a:r>
            <a:r>
              <a:rPr lang="en-US" dirty="0" err="1" smtClean="0"/>
              <a:t>damentals</a:t>
            </a:r>
            <a:r>
              <a:rPr lang="en-US" dirty="0" smtClean="0"/>
              <a:t> </a:t>
            </a:r>
            <a:r>
              <a:rPr lang="en-US" dirty="0" smtClean="0"/>
              <a:t>of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*not guaranteed to be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Wrapping Up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/>
          <a:lstStyle/>
          <a:p>
            <a:r>
              <a:rPr lang="en-US" dirty="0" smtClean="0"/>
              <a:t>What we’ve learned:</a:t>
            </a:r>
          </a:p>
          <a:p>
            <a:pPr lvl="1"/>
            <a:r>
              <a:rPr lang="en-US" dirty="0" smtClean="0"/>
              <a:t>Variables are used to store different types of data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, String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Variables can be initialized with the general form: </a:t>
            </a:r>
            <a:r>
              <a:rPr lang="en-US" sz="2000" b="1" u="sng" dirty="0" err="1" smtClean="0"/>
              <a:t>dataType</a:t>
            </a:r>
            <a:r>
              <a:rPr lang="en-US" sz="2000" b="1" u="sng" dirty="0" smtClean="0"/>
              <a:t> name = value;</a:t>
            </a:r>
            <a:endParaRPr lang="en-US" dirty="0" smtClean="0"/>
          </a:p>
          <a:p>
            <a:pPr lvl="1"/>
            <a:r>
              <a:rPr lang="en-US" dirty="0" smtClean="0"/>
              <a:t>Variables can be reassigned with the general form: </a:t>
            </a:r>
            <a:r>
              <a:rPr lang="en-US" sz="2000" b="1" u="sng" dirty="0" smtClean="0"/>
              <a:t>name = </a:t>
            </a:r>
            <a:r>
              <a:rPr lang="en-US" sz="2000" b="1" u="sng" dirty="0" err="1" smtClean="0"/>
              <a:t>newValue</a:t>
            </a:r>
            <a:r>
              <a:rPr lang="en-US" sz="2000" b="1" u="sng" dirty="0" smtClean="0"/>
              <a:t>;</a:t>
            </a:r>
          </a:p>
          <a:p>
            <a:pPr lvl="1"/>
            <a:r>
              <a:rPr lang="en-US" dirty="0" smtClean="0"/>
              <a:t>Variables (and ordinary numbers) can be added, subtracted, multiplied, divided, and </a:t>
            </a:r>
            <a:r>
              <a:rPr lang="en-US" dirty="0" err="1" smtClean="0"/>
              <a:t>modulo’d</a:t>
            </a:r>
            <a:r>
              <a:rPr lang="en-US" dirty="0" smtClean="0"/>
              <a:t> by each other.</a:t>
            </a:r>
          </a:p>
          <a:p>
            <a:pPr lvl="1"/>
            <a:r>
              <a:rPr lang="en-US" dirty="0" smtClean="0"/>
              <a:t>Modulo returns the remainder of the first number divided by the second number.</a:t>
            </a:r>
            <a:endParaRPr lang="en-US" dirty="0" smtClean="0"/>
          </a:p>
          <a:p>
            <a:r>
              <a:rPr lang="en-US" dirty="0" smtClean="0"/>
              <a:t>Onwards, to logic</a:t>
            </a:r>
            <a:r>
              <a:rPr lang="en-US" dirty="0" smtClean="0"/>
              <a:t>! (but first…)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7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2986"/>
          </a:xfrm>
        </p:spPr>
        <p:txBody>
          <a:bodyPr>
            <a:noAutofit/>
          </a:bodyPr>
          <a:lstStyle/>
          <a:p>
            <a:r>
              <a:rPr lang="en-US" dirty="0" smtClean="0"/>
              <a:t>Pop Quiz! </a:t>
            </a:r>
            <a:br>
              <a:rPr lang="en-US" dirty="0" smtClean="0"/>
            </a:br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586"/>
            <a:ext cx="8596668" cy="4248776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sz="2400" b="1" dirty="0" smtClean="0"/>
              <a:t>10 + 5 * 3 % 10 </a:t>
            </a:r>
            <a:r>
              <a:rPr lang="en-US" dirty="0" smtClean="0"/>
              <a:t>return? (order of operations is the same as in math, modulo has the same precedence as multiply and divide!)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br>
              <a:rPr lang="en-US" dirty="0" smtClean="0"/>
            </a:br>
            <a:r>
              <a:rPr lang="en-US" dirty="0" smtClean="0"/>
              <a:t>Question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of the following lines is </a:t>
            </a:r>
            <a:r>
              <a:rPr lang="en-US" b="1" dirty="0" smtClean="0"/>
              <a:t>Correct</a:t>
            </a:r>
            <a:r>
              <a:rPr lang="en-US" dirty="0" smtClean="0"/>
              <a:t>?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String “</a:t>
            </a:r>
            <a:r>
              <a:rPr lang="en-US" dirty="0" err="1" smtClean="0"/>
              <a:t>helloWorldVariable</a:t>
            </a:r>
            <a:r>
              <a:rPr lang="en-US" dirty="0" smtClean="0"/>
              <a:t>” = Hello World!;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Boolean </a:t>
            </a:r>
            <a:r>
              <a:rPr lang="en-US" dirty="0" err="1" smtClean="0"/>
              <a:t>notTrue</a:t>
            </a:r>
            <a:r>
              <a:rPr lang="en-US" dirty="0" smtClean="0"/>
              <a:t> = false;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double number1 = 1;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number2 = 2.0;</a:t>
            </a:r>
          </a:p>
        </p:txBody>
      </p:sp>
    </p:spTree>
    <p:extLst>
      <p:ext uri="{BB962C8B-B14F-4D97-AF65-F5344CB8AC3E}">
        <p14:creationId xmlns:p14="http://schemas.microsoft.com/office/powerpoint/2010/main" val="42397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01093"/>
          </a:xfrm>
        </p:spPr>
        <p:txBody>
          <a:bodyPr>
            <a:noAutofit/>
          </a:bodyPr>
          <a:lstStyle/>
          <a:p>
            <a:r>
              <a:rPr lang="en-US" dirty="0" smtClean="0"/>
              <a:t>Pop Quiz! </a:t>
            </a:r>
            <a:br>
              <a:rPr lang="en-US" dirty="0" smtClean="0"/>
            </a:br>
            <a:r>
              <a:rPr lang="en-US" dirty="0" smtClean="0"/>
              <a:t>Question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0691"/>
            <a:ext cx="8596668" cy="4230671"/>
          </a:xfrm>
        </p:spPr>
        <p:txBody>
          <a:bodyPr/>
          <a:lstStyle/>
          <a:p>
            <a:r>
              <a:rPr lang="en-US" dirty="0" smtClean="0"/>
              <a:t>Which one of the following lines uses </a:t>
            </a:r>
            <a:r>
              <a:rPr lang="en-US" b="1" dirty="0" smtClean="0"/>
              <a:t>Incorrect</a:t>
            </a:r>
            <a:r>
              <a:rPr lang="en-US" b="1" i="1" dirty="0" smtClean="0"/>
              <a:t> </a:t>
            </a:r>
            <a:r>
              <a:rPr lang="en-US" dirty="0" smtClean="0"/>
              <a:t>syntax?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boolean</a:t>
            </a:r>
            <a:r>
              <a:rPr lang="en-US" dirty="0" smtClean="0"/>
              <a:t> apple = true;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String </a:t>
            </a:r>
            <a:r>
              <a:rPr lang="en-US" dirty="0" err="1" smtClean="0"/>
              <a:t>helloWorld</a:t>
            </a:r>
            <a:r>
              <a:rPr lang="en-US" dirty="0" smtClean="0"/>
              <a:t> = Hello World!;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bigNumber</a:t>
            </a:r>
            <a:r>
              <a:rPr lang="en-US" dirty="0" smtClean="0"/>
              <a:t> = 1000000000;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double </a:t>
            </a:r>
            <a:r>
              <a:rPr lang="en-US" dirty="0" err="1" smtClean="0"/>
              <a:t>biggerNumber</a:t>
            </a:r>
            <a:r>
              <a:rPr lang="en-US" dirty="0" smtClean="0"/>
              <a:t> = 1000000000.01;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978"/>
          </a:xfrm>
        </p:spPr>
        <p:txBody>
          <a:bodyPr/>
          <a:lstStyle/>
          <a:p>
            <a:r>
              <a:rPr lang="en-US" dirty="0" smtClean="0"/>
              <a:t>Introduction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578"/>
            <a:ext cx="8596668" cy="5148383"/>
          </a:xfrm>
        </p:spPr>
        <p:txBody>
          <a:bodyPr/>
          <a:lstStyle/>
          <a:p>
            <a:r>
              <a:rPr lang="en-US" dirty="0" smtClean="0"/>
              <a:t>The heart of all programming, regardless of language, is the use of logic statements.</a:t>
            </a:r>
          </a:p>
          <a:p>
            <a:r>
              <a:rPr lang="en-US" dirty="0" smtClean="0"/>
              <a:t>Logic allows the computer to reason, make decisions, and respond to different scenarios intelligently.</a:t>
            </a:r>
          </a:p>
          <a:p>
            <a:pPr lvl="1"/>
            <a:r>
              <a:rPr lang="en-US" sz="1800" b="1" dirty="0" smtClean="0"/>
              <a:t>The core of all logic is the “if” statement</a:t>
            </a:r>
          </a:p>
          <a:p>
            <a:pPr lvl="2"/>
            <a:r>
              <a:rPr lang="en-US" dirty="0" smtClean="0"/>
              <a:t>The “if” statement is quite simple. It just means </a:t>
            </a:r>
            <a:r>
              <a:rPr lang="en-US" dirty="0"/>
              <a:t>“if some condition is true, do something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In actual Java code, it looks like this: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Note that you can use a double forward slash (//) to write a comment in Java, anything in the comment has no effect on the actual program, and is just helpful for people reading the code.</a:t>
            </a:r>
          </a:p>
          <a:p>
            <a:pPr lvl="3"/>
            <a:r>
              <a:rPr lang="en-US" dirty="0" smtClean="0"/>
              <a:t>Also note the curly braces that enclose the statement, this is the </a:t>
            </a:r>
            <a:r>
              <a:rPr lang="en-US" b="1" dirty="0" smtClean="0"/>
              <a:t>only</a:t>
            </a:r>
            <a:r>
              <a:rPr lang="en-US" dirty="0" smtClean="0"/>
              <a:t> time you don’t need a semicolon.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9416" y="3756453"/>
            <a:ext cx="2718487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smtClean="0"/>
              <a:t>condition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// do something</a:t>
            </a:r>
          </a:p>
          <a:p>
            <a:r>
              <a:rPr lang="en-US" b="1" dirty="0"/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9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r>
              <a:rPr lang="en-US" dirty="0" smtClean="0"/>
              <a:t>Logic Continued: Power of the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condition</a:t>
            </a:r>
            <a:r>
              <a:rPr lang="en-US" dirty="0" smtClean="0"/>
              <a:t> part of the previous code segment requires some explanation:</a:t>
            </a:r>
          </a:p>
          <a:p>
            <a:pPr lvl="1"/>
            <a:r>
              <a:rPr lang="en-US" dirty="0" smtClean="0"/>
              <a:t>Remember the Boolean data type from earlier? If you recall, Booleans always equal either true or false. If we’re trying to determine whether a condition is true or not, what data type do you suppose we’ll use?</a:t>
            </a:r>
          </a:p>
          <a:p>
            <a:pPr lvl="1"/>
            <a:r>
              <a:rPr lang="en-US" dirty="0" smtClean="0"/>
              <a:t>That’s right, Booleans! Therefore, whatever the </a:t>
            </a:r>
            <a:r>
              <a:rPr lang="en-US" i="1" dirty="0" smtClean="0"/>
              <a:t>condition</a:t>
            </a:r>
            <a:r>
              <a:rPr lang="en-US" dirty="0" smtClean="0"/>
              <a:t> is must evaluate to either true or false, no exceptions.</a:t>
            </a:r>
          </a:p>
          <a:p>
            <a:pPr lvl="2"/>
            <a:r>
              <a:rPr lang="en-US" dirty="0" smtClean="0"/>
              <a:t>The following is a very simple “if” statement: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What value do you think </a:t>
            </a:r>
            <a:r>
              <a:rPr lang="en-US" dirty="0" err="1" smtClean="0"/>
              <a:t>myBoolean</a:t>
            </a:r>
            <a:r>
              <a:rPr lang="en-US" dirty="0" smtClean="0"/>
              <a:t> will have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If you said false, you’re right!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130" y="3525794"/>
            <a:ext cx="3987113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myBoolean</a:t>
            </a:r>
            <a:r>
              <a:rPr lang="en-US" b="1" dirty="0" smtClean="0"/>
              <a:t> = true;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myBoolean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myBoolean</a:t>
            </a:r>
            <a:r>
              <a:rPr lang="en-US" dirty="0" smtClean="0"/>
              <a:t> = false;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 smtClean="0"/>
              <a:t>Logic Continued: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530"/>
            <a:ext cx="8596668" cy="5247501"/>
          </a:xfrm>
        </p:spPr>
        <p:txBody>
          <a:bodyPr>
            <a:normAutofit/>
          </a:bodyPr>
          <a:lstStyle/>
          <a:p>
            <a:r>
              <a:rPr lang="en-US" dirty="0" smtClean="0"/>
              <a:t>But what if we don’t want to simply check if a variable is true? What if we want to check whether some variable is greater than 10?</a:t>
            </a:r>
          </a:p>
          <a:p>
            <a:r>
              <a:rPr lang="en-US" dirty="0" smtClean="0"/>
              <a:t>This is where </a:t>
            </a:r>
            <a:r>
              <a:rPr lang="en-US" b="1" dirty="0" smtClean="0"/>
              <a:t>Logical Operators </a:t>
            </a:r>
            <a:r>
              <a:rPr lang="en-US" dirty="0" smtClean="0"/>
              <a:t>come in.</a:t>
            </a:r>
            <a:r>
              <a:rPr lang="en-US" dirty="0"/>
              <a:t> </a:t>
            </a:r>
            <a:r>
              <a:rPr lang="en-US" dirty="0" smtClean="0"/>
              <a:t>Logical operators function similarly to arithmetic operators, but instead of evaluating to an integer or a double, </a:t>
            </a:r>
            <a:r>
              <a:rPr lang="en-US" b="1" dirty="0" smtClean="0"/>
              <a:t>they evaluate to a </a:t>
            </a:r>
            <a:r>
              <a:rPr lang="en-US" b="1" dirty="0" err="1" smtClean="0"/>
              <a:t>boolean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primary logical operators are as follows:</a:t>
            </a:r>
          </a:p>
          <a:p>
            <a:r>
              <a:rPr lang="en-US" b="1" dirty="0" smtClean="0"/>
              <a:t>Greater than</a:t>
            </a:r>
            <a:r>
              <a:rPr lang="en-US" dirty="0" smtClean="0"/>
              <a:t>: “ &gt; “</a:t>
            </a:r>
          </a:p>
          <a:p>
            <a:r>
              <a:rPr lang="en-US" b="1" dirty="0"/>
              <a:t>L</a:t>
            </a:r>
            <a:r>
              <a:rPr lang="en-US" b="1" dirty="0" smtClean="0"/>
              <a:t>ess than</a:t>
            </a:r>
            <a:r>
              <a:rPr lang="en-US" dirty="0" smtClean="0"/>
              <a:t>: “ &lt; “ </a:t>
            </a:r>
          </a:p>
          <a:p>
            <a:r>
              <a:rPr lang="en-US" b="1" dirty="0"/>
              <a:t>G</a:t>
            </a:r>
            <a:r>
              <a:rPr lang="en-US" b="1" dirty="0" smtClean="0"/>
              <a:t>reater than or equal to</a:t>
            </a:r>
            <a:r>
              <a:rPr lang="en-US" dirty="0" smtClean="0"/>
              <a:t>: “ &gt;= “</a:t>
            </a:r>
          </a:p>
          <a:p>
            <a:r>
              <a:rPr lang="en-US" b="1" dirty="0"/>
              <a:t>L</a:t>
            </a:r>
            <a:r>
              <a:rPr lang="en-US" b="1" dirty="0" smtClean="0"/>
              <a:t>ess than or equal to</a:t>
            </a:r>
            <a:r>
              <a:rPr lang="en-US" dirty="0" smtClean="0"/>
              <a:t>: “ &lt;= “</a:t>
            </a:r>
          </a:p>
          <a:p>
            <a:r>
              <a:rPr lang="en-US" b="1" dirty="0"/>
              <a:t>E</a:t>
            </a:r>
            <a:r>
              <a:rPr lang="en-US" b="1" dirty="0" smtClean="0"/>
              <a:t>qual to</a:t>
            </a:r>
            <a:r>
              <a:rPr lang="en-US" dirty="0" smtClean="0"/>
              <a:t>: “ == “</a:t>
            </a:r>
          </a:p>
          <a:p>
            <a:r>
              <a:rPr lang="en-US" b="1" dirty="0"/>
              <a:t>N</a:t>
            </a:r>
            <a:r>
              <a:rPr lang="en-US" b="1" dirty="0" smtClean="0"/>
              <a:t>ot equal to</a:t>
            </a:r>
            <a:r>
              <a:rPr lang="en-US" dirty="0" smtClean="0"/>
              <a:t>: “ != “</a:t>
            </a:r>
          </a:p>
          <a:p>
            <a:r>
              <a:rPr lang="en-US" dirty="0" smtClean="0"/>
              <a:t>Sound familiar? Yep, they work just the same as they do in math!</a:t>
            </a:r>
          </a:p>
        </p:txBody>
      </p:sp>
    </p:spTree>
    <p:extLst>
      <p:ext uri="{BB962C8B-B14F-4D97-AF65-F5344CB8AC3E}">
        <p14:creationId xmlns:p14="http://schemas.microsoft.com/office/powerpoint/2010/main" val="33262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Continued: More on “if”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769"/>
            <a:ext cx="8596668" cy="4698594"/>
          </a:xfrm>
        </p:spPr>
        <p:txBody>
          <a:bodyPr/>
          <a:lstStyle/>
          <a:p>
            <a:r>
              <a:rPr lang="en-US" dirty="0" smtClean="0"/>
              <a:t>Now that we know logical operators, let’s try using them in a slightly more interesting “if” statement.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should be fairly straightforward. The only new part is the </a:t>
            </a:r>
            <a:r>
              <a:rPr lang="en-US" dirty="0" err="1" smtClean="0"/>
              <a:t>System.out.println</a:t>
            </a:r>
            <a:r>
              <a:rPr lang="en-US" dirty="0" smtClean="0"/>
              <a:t>() statement.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 is the simplest way to get information on to the screen. Anything in the parenthesis will be outputted to the screen when the statement executes.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8584" y="2001794"/>
            <a:ext cx="6170141" cy="145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double numerator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smtClean="0"/>
              <a:t>5.0</a:t>
            </a:r>
            <a:r>
              <a:rPr lang="en-US" b="1" dirty="0" smtClean="0"/>
              <a:t>;</a:t>
            </a:r>
            <a:endParaRPr lang="en-US" dirty="0"/>
          </a:p>
          <a:p>
            <a:r>
              <a:rPr lang="en-US" dirty="0"/>
              <a:t>double denominator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smtClean="0"/>
              <a:t>2.0</a:t>
            </a:r>
            <a:r>
              <a:rPr lang="en-US" b="1" dirty="0" smtClean="0"/>
              <a:t>;</a:t>
            </a:r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numerator </a:t>
            </a:r>
            <a:r>
              <a:rPr lang="en-US" b="1" dirty="0"/>
              <a:t>/</a:t>
            </a:r>
            <a:r>
              <a:rPr lang="en-US" dirty="0"/>
              <a:t> denominator </a:t>
            </a:r>
            <a:r>
              <a:rPr lang="en-US" b="1" dirty="0"/>
              <a:t>==</a:t>
            </a:r>
            <a:r>
              <a:rPr lang="en-US" dirty="0"/>
              <a:t> 2.5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</a:t>
            </a:r>
            <a:r>
              <a:rPr lang="en-US" b="1" dirty="0" err="1"/>
              <a:t>.</a:t>
            </a:r>
            <a:r>
              <a:rPr lang="en-US" dirty="0" err="1"/>
              <a:t>out</a:t>
            </a:r>
            <a:r>
              <a:rPr lang="en-US" b="1" dirty="0" err="1"/>
              <a:t>.</a:t>
            </a:r>
            <a:r>
              <a:rPr lang="en-US" dirty="0" err="1"/>
              <a:t>println</a:t>
            </a:r>
            <a:r>
              <a:rPr lang="en-US" b="1" dirty="0"/>
              <a:t>(</a:t>
            </a:r>
            <a:r>
              <a:rPr lang="en-US" dirty="0"/>
              <a:t>"5 divided by 2 equals 2.5</a:t>
            </a:r>
            <a:r>
              <a:rPr lang="en-US" dirty="0" smtClean="0"/>
              <a:t>!"</a:t>
            </a:r>
            <a:r>
              <a:rPr lang="en-US" b="1" dirty="0" smtClean="0"/>
              <a:t>);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r>
              <a:rPr lang="en-US" dirty="0" smtClean="0"/>
              <a:t>Logic Continued: The “else”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005"/>
            <a:ext cx="8596668" cy="4690357"/>
          </a:xfrm>
        </p:spPr>
        <p:txBody>
          <a:bodyPr/>
          <a:lstStyle/>
          <a:p>
            <a:r>
              <a:rPr lang="en-US" dirty="0" smtClean="0"/>
              <a:t>These “if” statements are all well and good, but what if you wanted something to occur if the condition is </a:t>
            </a:r>
            <a:r>
              <a:rPr lang="en-US" b="1" dirty="0" smtClean="0"/>
              <a:t>not</a:t>
            </a:r>
            <a:r>
              <a:rPr lang="en-US" dirty="0" smtClean="0"/>
              <a:t> true?</a:t>
            </a:r>
          </a:p>
          <a:p>
            <a:r>
              <a:rPr lang="en-US" dirty="0" smtClean="0"/>
              <a:t>For this case we can use what is known as the “if-else” statement.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pseudocode</a:t>
            </a:r>
            <a:r>
              <a:rPr lang="en-US" dirty="0" smtClean="0"/>
              <a:t>, it looks something like this: </a:t>
            </a:r>
          </a:p>
          <a:p>
            <a:pPr lvl="1"/>
            <a:r>
              <a:rPr lang="en-US" dirty="0" smtClean="0"/>
              <a:t>“If some condition is true, do something. </a:t>
            </a:r>
            <a:r>
              <a:rPr lang="en-US" b="1" dirty="0" smtClean="0"/>
              <a:t>Otherwise, do something else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Here is the same thing in actual Java code: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0476" y="3599935"/>
            <a:ext cx="3748216" cy="176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dirty="0" smtClean="0"/>
              <a:t>some condition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// do </a:t>
            </a:r>
            <a:r>
              <a:rPr lang="en-US" dirty="0" smtClean="0"/>
              <a:t>something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// otherwise, do </a:t>
            </a:r>
            <a:r>
              <a:rPr lang="en-US" dirty="0" smtClean="0"/>
              <a:t>something else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en-US" dirty="0" smtClean="0"/>
              <a:t>Logic Continued: One Final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769"/>
            <a:ext cx="8596668" cy="5428734"/>
          </a:xfrm>
        </p:spPr>
        <p:txBody>
          <a:bodyPr/>
          <a:lstStyle/>
          <a:p>
            <a:r>
              <a:rPr lang="en-US" dirty="0" smtClean="0"/>
              <a:t>Not only can you use “if” statements and “if-else” statements, there’s also an “if-else </a:t>
            </a:r>
            <a:r>
              <a:rPr lang="en-US" dirty="0" err="1" smtClean="0"/>
              <a:t>if-else</a:t>
            </a:r>
            <a:r>
              <a:rPr lang="en-US" dirty="0" smtClean="0"/>
              <a:t>” statement.</a:t>
            </a:r>
          </a:p>
          <a:p>
            <a:pPr lvl="1"/>
            <a:r>
              <a:rPr lang="en-US" dirty="0" smtClean="0"/>
              <a:t>This is essentially: “If </a:t>
            </a:r>
            <a:r>
              <a:rPr lang="en-US" b="1" dirty="0" smtClean="0"/>
              <a:t>condition1</a:t>
            </a:r>
            <a:r>
              <a:rPr lang="en-US" dirty="0" smtClean="0"/>
              <a:t> is true, do this. Otherwise, if </a:t>
            </a:r>
            <a:r>
              <a:rPr lang="en-US" b="1" dirty="0" smtClean="0"/>
              <a:t>condition2</a:t>
            </a:r>
            <a:r>
              <a:rPr lang="en-US" dirty="0" smtClean="0"/>
              <a:t> is true, do this other thing. Otherwise, if </a:t>
            </a:r>
            <a:r>
              <a:rPr lang="en-US" b="1" dirty="0" smtClean="0"/>
              <a:t>condition3</a:t>
            </a:r>
            <a:r>
              <a:rPr lang="en-US" dirty="0" smtClean="0"/>
              <a:t> is true….Otherwise, if all the previous statements were false, do this </a:t>
            </a:r>
            <a:r>
              <a:rPr lang="en-US" b="1" dirty="0" smtClean="0"/>
              <a:t>final 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in code: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useful if you have many different possible conditions and want something different to happen for each.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787" y="2897110"/>
            <a:ext cx="4011827" cy="25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(condition1) {</a:t>
            </a:r>
          </a:p>
          <a:p>
            <a:r>
              <a:rPr lang="en-US" dirty="0"/>
              <a:t>  // do this</a:t>
            </a:r>
          </a:p>
          <a:p>
            <a:r>
              <a:rPr lang="en-US" dirty="0"/>
              <a:t>} else if (condition2) {</a:t>
            </a:r>
          </a:p>
          <a:p>
            <a:r>
              <a:rPr lang="en-US" dirty="0"/>
              <a:t>  // do this other thing</a:t>
            </a:r>
          </a:p>
          <a:p>
            <a:r>
              <a:rPr lang="en-US" dirty="0"/>
              <a:t>} else if (condition3) {</a:t>
            </a:r>
          </a:p>
          <a:p>
            <a:r>
              <a:rPr lang="en-US" dirty="0"/>
              <a:t>  // do this third thing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// do this final thing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8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US" dirty="0" smtClean="0"/>
              <a:t>Questions you can answer after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5103"/>
            <a:ext cx="8596668" cy="4756259"/>
          </a:xfrm>
        </p:spPr>
        <p:txBody>
          <a:bodyPr/>
          <a:lstStyle/>
          <a:p>
            <a:r>
              <a:rPr lang="en-US" dirty="0" smtClean="0"/>
              <a:t>What’s a Data </a:t>
            </a:r>
            <a:r>
              <a:rPr lang="en-US" dirty="0" smtClean="0"/>
              <a:t>Type?</a:t>
            </a:r>
            <a:endParaRPr lang="en-US" dirty="0" smtClean="0"/>
          </a:p>
          <a:p>
            <a:pPr lvl="1"/>
            <a:r>
              <a:rPr lang="en-US" dirty="0" smtClean="0"/>
              <a:t>What are </a:t>
            </a:r>
            <a:r>
              <a:rPr lang="en-US" dirty="0" err="1" smtClean="0"/>
              <a:t>ints</a:t>
            </a:r>
            <a:r>
              <a:rPr lang="en-US" dirty="0" smtClean="0"/>
              <a:t>, doubles, </a:t>
            </a:r>
            <a:r>
              <a:rPr lang="en-US" dirty="0" err="1" smtClean="0"/>
              <a:t>booleans</a:t>
            </a:r>
            <a:r>
              <a:rPr lang="en-US" dirty="0" smtClean="0"/>
              <a:t>, and Strings?</a:t>
            </a:r>
          </a:p>
          <a:p>
            <a:r>
              <a:rPr lang="en-US" dirty="0" smtClean="0"/>
              <a:t>What is a variable, how are they used, and how do I make one?</a:t>
            </a:r>
          </a:p>
          <a:p>
            <a:r>
              <a:rPr lang="en-US" dirty="0" smtClean="0"/>
              <a:t>How do I add, subtract, multiply</a:t>
            </a:r>
            <a:r>
              <a:rPr lang="en-US" dirty="0" smtClean="0"/>
              <a:t>, </a:t>
            </a:r>
            <a:r>
              <a:rPr lang="en-US" dirty="0" smtClean="0"/>
              <a:t>divide </a:t>
            </a:r>
            <a:r>
              <a:rPr lang="en-US" dirty="0" smtClean="0"/>
              <a:t>and modulo in </a:t>
            </a:r>
            <a:r>
              <a:rPr lang="en-US" dirty="0" smtClean="0"/>
              <a:t>Java?</a:t>
            </a:r>
          </a:p>
          <a:p>
            <a:r>
              <a:rPr lang="en-US" dirty="0" smtClean="0"/>
              <a:t>What is an if/else if/else statement and how do I write one?</a:t>
            </a:r>
          </a:p>
          <a:p>
            <a:r>
              <a:rPr lang="en-US" dirty="0" smtClean="0"/>
              <a:t>What are the 6 </a:t>
            </a:r>
            <a:r>
              <a:rPr lang="en-US" dirty="0" smtClean="0"/>
              <a:t>logical</a:t>
            </a:r>
            <a:r>
              <a:rPr lang="en-US" dirty="0" smtClean="0"/>
              <a:t> </a:t>
            </a:r>
            <a:r>
              <a:rPr lang="en-US" dirty="0" smtClean="0"/>
              <a:t>operators?</a:t>
            </a:r>
          </a:p>
          <a:p>
            <a:r>
              <a:rPr lang="en-US" dirty="0" smtClean="0"/>
              <a:t>What is the difference between “while” loops and “for” loops, and how do I write them?</a:t>
            </a:r>
          </a:p>
        </p:txBody>
      </p:sp>
    </p:spTree>
    <p:extLst>
      <p:ext uri="{BB962C8B-B14F-4D97-AF65-F5344CB8AC3E}">
        <p14:creationId xmlns:p14="http://schemas.microsoft.com/office/powerpoint/2010/main" val="11884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n-US" dirty="0" smtClean="0"/>
              <a:t>Wrapping Up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17"/>
            <a:ext cx="9199834" cy="4731546"/>
          </a:xfrm>
        </p:spPr>
        <p:txBody>
          <a:bodyPr/>
          <a:lstStyle/>
          <a:p>
            <a:r>
              <a:rPr lang="en-US" dirty="0" smtClean="0"/>
              <a:t>What we learned:</a:t>
            </a:r>
          </a:p>
          <a:p>
            <a:pPr lvl="1"/>
            <a:r>
              <a:rPr lang="en-US" dirty="0" smtClean="0"/>
              <a:t>Logic statements are what allow programs to make </a:t>
            </a:r>
            <a:r>
              <a:rPr lang="en-US" dirty="0" smtClean="0"/>
              <a:t>decisions.</a:t>
            </a:r>
            <a:endParaRPr lang="en-US" dirty="0" smtClean="0"/>
          </a:p>
          <a:p>
            <a:pPr lvl="1"/>
            <a:r>
              <a:rPr lang="en-US" dirty="0" smtClean="0"/>
              <a:t>Logic statements perform different actions depending on if their condition evaluates to true or </a:t>
            </a:r>
            <a:r>
              <a:rPr lang="en-US" dirty="0" smtClean="0"/>
              <a:t>false.</a:t>
            </a:r>
            <a:endParaRPr lang="en-US" dirty="0" smtClean="0"/>
          </a:p>
          <a:p>
            <a:pPr lvl="1"/>
            <a:r>
              <a:rPr lang="en-US" dirty="0" smtClean="0"/>
              <a:t>All code is made up these 3 primary logic statements; “if”, “if-else”, and “if-else </a:t>
            </a:r>
            <a:r>
              <a:rPr lang="en-US" dirty="0" err="1" smtClean="0"/>
              <a:t>if-else</a:t>
            </a:r>
            <a:r>
              <a:rPr lang="en-US" dirty="0" smtClean="0"/>
              <a:t>” (talk to me later if you </a:t>
            </a:r>
            <a:r>
              <a:rPr lang="en-US" dirty="0" err="1" smtClean="0"/>
              <a:t>wanna</a:t>
            </a:r>
            <a:r>
              <a:rPr lang="en-US" dirty="0" smtClean="0"/>
              <a:t> learn the dope ternary operator:                           	</a:t>
            </a:r>
            <a:r>
              <a:rPr lang="en-US" b="1" dirty="0" smtClean="0"/>
              <a:t>condition ? </a:t>
            </a:r>
            <a:r>
              <a:rPr lang="en-US" b="1" dirty="0" err="1" smtClean="0"/>
              <a:t>tResponse</a:t>
            </a:r>
            <a:r>
              <a:rPr lang="en-US" b="1" dirty="0" smtClean="0"/>
              <a:t> : </a:t>
            </a:r>
            <a:r>
              <a:rPr lang="en-US" b="1" dirty="0" err="1" smtClean="0"/>
              <a:t>fResponse</a:t>
            </a:r>
            <a:r>
              <a:rPr lang="en-US" b="1" dirty="0" smtClean="0"/>
              <a:t> 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Numbers can be compared with the 6 </a:t>
            </a:r>
            <a:r>
              <a:rPr lang="en-US" dirty="0" smtClean="0"/>
              <a:t>logical operators </a:t>
            </a:r>
            <a:r>
              <a:rPr lang="en-US" dirty="0" smtClean="0"/>
              <a:t>to produce a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We can use “</a:t>
            </a:r>
            <a:r>
              <a:rPr lang="en-US" dirty="0" err="1" smtClean="0"/>
              <a:t>System.out.println</a:t>
            </a:r>
            <a:r>
              <a:rPr lang="en-US" dirty="0" smtClean="0"/>
              <a:t>(some output);” to print things to the </a:t>
            </a:r>
            <a:r>
              <a:rPr lang="en-US" dirty="0" smtClean="0"/>
              <a:t>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Guess What, ANOTHER POP QUIZZZZZ!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539"/>
            <a:ext cx="8596668" cy="5133314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z="2000" b="1" dirty="0"/>
              <a:t>3</a:t>
            </a:r>
            <a:r>
              <a:rPr lang="en-US" dirty="0" smtClean="0"/>
              <a:t> things are wrong with this code? ( dark blue b/c more visible :D 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0736" y="2020173"/>
            <a:ext cx="7206559" cy="3646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boolean</a:t>
            </a:r>
            <a:r>
              <a:rPr lang="en-US" dirty="0"/>
              <a:t> one = true;</a:t>
            </a:r>
          </a:p>
          <a:p>
            <a:r>
              <a:rPr lang="en-US" dirty="0" err="1"/>
              <a:t>boolean</a:t>
            </a:r>
            <a:r>
              <a:rPr lang="en-US" dirty="0"/>
              <a:t> two = false;</a:t>
            </a:r>
          </a:p>
          <a:p>
            <a:endParaRPr lang="en-US" dirty="0"/>
          </a:p>
          <a:p>
            <a:r>
              <a:rPr lang="en-US" dirty="0"/>
              <a:t>if (one) {</a:t>
            </a:r>
          </a:p>
          <a:p>
            <a:r>
              <a:rPr lang="en-US" dirty="0"/>
              <a:t>  if (two =! one)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("two does not equal one!");</a:t>
            </a:r>
          </a:p>
          <a:p>
            <a:r>
              <a:rPr lang="en-US" dirty="0"/>
              <a:t>  } else if (two &gt; one)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(two is greater than one!");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("two must be less than one! (right...?)")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Introduction to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054"/>
            <a:ext cx="8771466" cy="55399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Perhaps the second most important concept in all programming (next to logic) is looping.</a:t>
            </a:r>
          </a:p>
          <a:p>
            <a:r>
              <a:rPr lang="en-US" dirty="0" smtClean="0"/>
              <a:t>Looping is simply executing a chunk of code a </a:t>
            </a:r>
            <a:r>
              <a:rPr lang="en-US" b="1" dirty="0" smtClean="0"/>
              <a:t>certain number of times</a:t>
            </a:r>
            <a:r>
              <a:rPr lang="en-US" dirty="0" smtClean="0"/>
              <a:t>, or </a:t>
            </a:r>
            <a:r>
              <a:rPr lang="en-US" b="1" dirty="0" smtClean="0"/>
              <a:t>until a condition is met </a:t>
            </a:r>
            <a:r>
              <a:rPr lang="en-US" dirty="0" smtClean="0"/>
              <a:t>(just like “if” statements!).</a:t>
            </a:r>
          </a:p>
          <a:p>
            <a:r>
              <a:rPr lang="en-US" dirty="0" smtClean="0"/>
              <a:t>There are two main types of loops, the “while” loop and the “for” loop. We’ll begin by looking at the simpler of the two: “while” loops.</a:t>
            </a:r>
          </a:p>
          <a:p>
            <a:pPr lvl="1"/>
            <a:r>
              <a:rPr lang="en-US" dirty="0" smtClean="0"/>
              <a:t>While loops follow the format, “While some condition is true, keep doing something”</a:t>
            </a:r>
          </a:p>
          <a:p>
            <a:pPr lvl="1"/>
            <a:r>
              <a:rPr lang="en-US" dirty="0" smtClean="0"/>
              <a:t>“while” loops are written very similarly to “if” statements, so they shouldn’t be too difficult to grasp. The code in Java is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Here’s a “while” loop in use:</a:t>
            </a:r>
          </a:p>
          <a:p>
            <a:pPr lvl="1"/>
            <a:r>
              <a:rPr lang="en-US" dirty="0" smtClean="0"/>
              <a:t>This will print the numbers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1-10 (counter++; is shorthand</a:t>
            </a:r>
          </a:p>
          <a:p>
            <a:pPr marL="457200" lvl="1" indent="0">
              <a:buNone/>
            </a:pPr>
            <a:r>
              <a:rPr lang="en-US" dirty="0" smtClean="0"/>
              <a:t>     for counter=counter+1;)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2824" y="4065372"/>
            <a:ext cx="3501081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</a:t>
            </a:r>
            <a:r>
              <a:rPr lang="en-US" b="1" dirty="0" smtClean="0"/>
              <a:t>hile (</a:t>
            </a:r>
            <a:r>
              <a:rPr lang="en-US" dirty="0"/>
              <a:t>some condition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// keep doing </a:t>
            </a:r>
            <a:r>
              <a:rPr lang="en-US" dirty="0" smtClean="0"/>
              <a:t>something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9578" y="5136292"/>
            <a:ext cx="3814119" cy="144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 counter </a:t>
            </a:r>
            <a:r>
              <a:rPr lang="en-US" b="1" dirty="0"/>
              <a:t>=</a:t>
            </a:r>
            <a:r>
              <a:rPr lang="en-US" dirty="0"/>
              <a:t> 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counter </a:t>
            </a:r>
            <a:r>
              <a:rPr lang="en-US" b="1" dirty="0"/>
              <a:t>&lt;=</a:t>
            </a:r>
            <a:r>
              <a:rPr lang="en-US" dirty="0"/>
              <a:t> 10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</a:t>
            </a:r>
            <a:r>
              <a:rPr lang="en-US" b="1" dirty="0" err="1"/>
              <a:t>.</a:t>
            </a:r>
            <a:r>
              <a:rPr lang="en-US" dirty="0" err="1"/>
              <a:t>out</a:t>
            </a:r>
            <a:r>
              <a:rPr lang="en-US" b="1" dirty="0" err="1"/>
              <a:t>.</a:t>
            </a:r>
            <a:r>
              <a:rPr lang="en-US" dirty="0" err="1"/>
              <a:t>println</a:t>
            </a:r>
            <a:r>
              <a:rPr lang="en-US" b="1" dirty="0"/>
              <a:t>(</a:t>
            </a:r>
            <a:r>
              <a:rPr lang="en-US" dirty="0"/>
              <a:t>counter</a:t>
            </a:r>
            <a:r>
              <a:rPr lang="en-US" b="1" dirty="0"/>
              <a:t>);</a:t>
            </a:r>
            <a:endParaRPr lang="en-US" dirty="0"/>
          </a:p>
          <a:p>
            <a:r>
              <a:rPr lang="en-US" dirty="0"/>
              <a:t>  counter</a:t>
            </a:r>
            <a:r>
              <a:rPr lang="en-US" b="1" dirty="0"/>
              <a:t>++;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US" dirty="0" smtClean="0"/>
              <a:t>Looping Continued: The “for”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5103"/>
            <a:ext cx="8596668" cy="4756259"/>
          </a:xfrm>
        </p:spPr>
        <p:txBody>
          <a:bodyPr/>
          <a:lstStyle/>
          <a:p>
            <a:r>
              <a:rPr lang="en-US" dirty="0" smtClean="0"/>
              <a:t>The other loop we will look at is the “for” loop, which is used for running a chunk of code a </a:t>
            </a:r>
            <a:r>
              <a:rPr lang="en-US" b="1" dirty="0" smtClean="0"/>
              <a:t>specific number of 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“for” loop can look daunting at first, but bear with me!</a:t>
            </a:r>
            <a:r>
              <a:rPr lang="en-US" dirty="0"/>
              <a:t> </a:t>
            </a:r>
            <a:r>
              <a:rPr lang="en-US" dirty="0" smtClean="0"/>
              <a:t>Here is an example of the “for” loop that does exactly the same thing as the previous “while” loop: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its general form: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6823" y="2883242"/>
            <a:ext cx="3542270" cy="100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1" dirty="0"/>
              <a:t>for</a:t>
            </a:r>
            <a:r>
              <a:rPr lang="nn-NO" dirty="0"/>
              <a:t> </a:t>
            </a:r>
            <a:r>
              <a:rPr lang="nn-NO" b="1" dirty="0"/>
              <a:t>(</a:t>
            </a:r>
            <a:r>
              <a:rPr lang="nn-NO" dirty="0"/>
              <a:t>int i </a:t>
            </a:r>
            <a:r>
              <a:rPr lang="nn-NO" b="1" dirty="0"/>
              <a:t>=</a:t>
            </a:r>
            <a:r>
              <a:rPr lang="nn-NO" dirty="0"/>
              <a:t> 1</a:t>
            </a:r>
            <a:r>
              <a:rPr lang="nn-NO" b="1" dirty="0"/>
              <a:t>;</a:t>
            </a:r>
            <a:r>
              <a:rPr lang="nn-NO" dirty="0"/>
              <a:t> i </a:t>
            </a:r>
            <a:r>
              <a:rPr lang="nn-NO" b="1" dirty="0"/>
              <a:t>&lt;=</a:t>
            </a:r>
            <a:r>
              <a:rPr lang="nn-NO" dirty="0"/>
              <a:t> 10</a:t>
            </a:r>
            <a:r>
              <a:rPr lang="nn-NO" b="1" dirty="0"/>
              <a:t>;</a:t>
            </a:r>
            <a:r>
              <a:rPr lang="nn-NO" dirty="0"/>
              <a:t> i</a:t>
            </a:r>
            <a:r>
              <a:rPr lang="nn-NO" b="1" dirty="0"/>
              <a:t>++)</a:t>
            </a:r>
            <a:r>
              <a:rPr lang="nn-NO" dirty="0"/>
              <a:t> </a:t>
            </a:r>
            <a:r>
              <a:rPr lang="nn-NO" b="1" dirty="0"/>
              <a:t>{</a:t>
            </a:r>
            <a:endParaRPr lang="nn-NO" dirty="0"/>
          </a:p>
          <a:p>
            <a:r>
              <a:rPr lang="en-US" dirty="0"/>
              <a:t>  </a:t>
            </a:r>
            <a:r>
              <a:rPr lang="en-US" dirty="0" err="1"/>
              <a:t>System</a:t>
            </a:r>
            <a:r>
              <a:rPr lang="en-US" b="1" dirty="0" err="1"/>
              <a:t>.</a:t>
            </a:r>
            <a:r>
              <a:rPr lang="en-US" dirty="0" err="1"/>
              <a:t>out</a:t>
            </a:r>
            <a:r>
              <a:rPr lang="en-US" b="1" dirty="0" err="1"/>
              <a:t>.</a:t>
            </a:r>
            <a:r>
              <a:rPr lang="en-US" dirty="0" err="1"/>
              <a:t>println</a:t>
            </a:r>
            <a:r>
              <a:rPr lang="en-US" b="1" dirty="0"/>
              <a:t>(</a:t>
            </a:r>
            <a:r>
              <a:rPr lang="en-US" dirty="0" err="1"/>
              <a:t>i</a:t>
            </a:r>
            <a:r>
              <a:rPr lang="en-US" b="1" dirty="0"/>
              <a:t>);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6823" y="4481383"/>
            <a:ext cx="4654378" cy="127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counter</a:t>
            </a:r>
            <a:r>
              <a:rPr lang="en-US" b="1" dirty="0"/>
              <a:t>;</a:t>
            </a:r>
            <a:r>
              <a:rPr lang="en-US" dirty="0"/>
              <a:t> condition</a:t>
            </a:r>
            <a:r>
              <a:rPr lang="en-US" b="1" dirty="0"/>
              <a:t>;</a:t>
            </a:r>
            <a:r>
              <a:rPr lang="en-US" dirty="0"/>
              <a:t> change to counter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  // do something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 smtClean="0"/>
              <a:t>Looping Continued: More “for”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/>
          <a:lstStyle/>
          <a:p>
            <a:r>
              <a:rPr lang="en-US" dirty="0" smtClean="0"/>
              <a:t>Let’s analyze the previous code segment: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“for” loops have three </a:t>
            </a:r>
            <a:r>
              <a:rPr lang="en-US" i="1" dirty="0" smtClean="0"/>
              <a:t>arguments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Initialize a new counter variable </a:t>
            </a:r>
            <a:r>
              <a:rPr lang="en-US" dirty="0" smtClean="0"/>
              <a:t>(in this case, “</a:t>
            </a:r>
            <a:r>
              <a:rPr lang="en-US" dirty="0" err="1" smtClean="0"/>
              <a:t>i</a:t>
            </a:r>
            <a:r>
              <a:rPr lang="en-US" dirty="0" smtClean="0"/>
              <a:t>”). This only executes once (when to loop is first run).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Define a condition </a:t>
            </a:r>
            <a:r>
              <a:rPr lang="en-US" dirty="0" smtClean="0"/>
              <a:t>(exactly the same as the “while” loop’s parameter). As long as this is true, the loop will keep repeating.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Change the counter variable </a:t>
            </a:r>
            <a:r>
              <a:rPr lang="en-US" dirty="0" smtClean="0"/>
              <a:t>(same as the “counter++” in the “while” loop, but built into the statement itself). This executes every time the loop repeats.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586" y="1787609"/>
            <a:ext cx="3542270" cy="100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1" dirty="0"/>
              <a:t>for</a:t>
            </a:r>
            <a:r>
              <a:rPr lang="nn-NO" dirty="0"/>
              <a:t> </a:t>
            </a:r>
            <a:r>
              <a:rPr lang="nn-NO" b="1" dirty="0"/>
              <a:t>(</a:t>
            </a:r>
            <a:r>
              <a:rPr lang="nn-NO" dirty="0"/>
              <a:t>int i </a:t>
            </a:r>
            <a:r>
              <a:rPr lang="nn-NO" b="1" dirty="0"/>
              <a:t>=</a:t>
            </a:r>
            <a:r>
              <a:rPr lang="nn-NO" dirty="0"/>
              <a:t> 1</a:t>
            </a:r>
            <a:r>
              <a:rPr lang="nn-NO" b="1" dirty="0"/>
              <a:t>;</a:t>
            </a:r>
            <a:r>
              <a:rPr lang="nn-NO" dirty="0"/>
              <a:t> i </a:t>
            </a:r>
            <a:r>
              <a:rPr lang="nn-NO" b="1" dirty="0"/>
              <a:t>&lt;=</a:t>
            </a:r>
            <a:r>
              <a:rPr lang="nn-NO" dirty="0"/>
              <a:t> 10</a:t>
            </a:r>
            <a:r>
              <a:rPr lang="nn-NO" b="1" dirty="0"/>
              <a:t>;</a:t>
            </a:r>
            <a:r>
              <a:rPr lang="nn-NO" dirty="0"/>
              <a:t> i</a:t>
            </a:r>
            <a:r>
              <a:rPr lang="nn-NO" b="1" dirty="0"/>
              <a:t>++)</a:t>
            </a:r>
            <a:r>
              <a:rPr lang="nn-NO" dirty="0"/>
              <a:t> </a:t>
            </a:r>
            <a:r>
              <a:rPr lang="nn-NO" b="1" dirty="0"/>
              <a:t>{</a:t>
            </a:r>
            <a:endParaRPr lang="nn-NO" dirty="0"/>
          </a:p>
          <a:p>
            <a:r>
              <a:rPr lang="en-US" dirty="0"/>
              <a:t>  </a:t>
            </a:r>
            <a:r>
              <a:rPr lang="en-US" dirty="0" err="1"/>
              <a:t>System</a:t>
            </a:r>
            <a:r>
              <a:rPr lang="en-US" b="1" dirty="0" err="1"/>
              <a:t>.</a:t>
            </a:r>
            <a:r>
              <a:rPr lang="en-US" dirty="0" err="1"/>
              <a:t>out</a:t>
            </a:r>
            <a:r>
              <a:rPr lang="en-US" b="1" dirty="0" err="1"/>
              <a:t>.</a:t>
            </a:r>
            <a:r>
              <a:rPr lang="en-US" dirty="0" err="1"/>
              <a:t>println</a:t>
            </a:r>
            <a:r>
              <a:rPr lang="en-US" b="1" dirty="0"/>
              <a:t>(</a:t>
            </a:r>
            <a:r>
              <a:rPr lang="en-US" dirty="0" err="1"/>
              <a:t>i</a:t>
            </a:r>
            <a:r>
              <a:rPr lang="en-US" b="1" dirty="0"/>
              <a:t>);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n-US" dirty="0" smtClean="0"/>
              <a:t>Wrapping up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17"/>
            <a:ext cx="9022720" cy="4731546"/>
          </a:xfrm>
        </p:spPr>
        <p:txBody>
          <a:bodyPr/>
          <a:lstStyle/>
          <a:p>
            <a:r>
              <a:rPr lang="en-US" dirty="0" smtClean="0"/>
              <a:t>What we learned:</a:t>
            </a:r>
          </a:p>
          <a:p>
            <a:pPr lvl="1"/>
            <a:r>
              <a:rPr lang="en-US" dirty="0" smtClean="0"/>
              <a:t>There are 2 main uses for looping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Keep doing something </a:t>
            </a:r>
            <a:r>
              <a:rPr lang="en-US" sz="1800" b="1" dirty="0" smtClean="0"/>
              <a:t>while</a:t>
            </a:r>
            <a:r>
              <a:rPr lang="en-US" dirty="0" smtClean="0"/>
              <a:t> a condition is true (while loop)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Do something </a:t>
            </a:r>
            <a:r>
              <a:rPr lang="en-US" sz="1800" b="1" dirty="0" smtClean="0"/>
              <a:t>for</a:t>
            </a:r>
            <a:r>
              <a:rPr lang="en-US" dirty="0" smtClean="0"/>
              <a:t> a </a:t>
            </a:r>
            <a:r>
              <a:rPr lang="en-US" dirty="0" smtClean="0"/>
              <a:t>certain number of times (for loop)</a:t>
            </a:r>
          </a:p>
          <a:p>
            <a:pPr marL="800100" lvl="1" indent="-342900"/>
            <a:r>
              <a:rPr lang="en-US" dirty="0" smtClean="0"/>
              <a:t>“number++;” means “number = number + 1;”</a:t>
            </a:r>
          </a:p>
          <a:p>
            <a:pPr marL="1200150" lvl="2" indent="-342900"/>
            <a:r>
              <a:rPr lang="en-US" dirty="0" smtClean="0"/>
              <a:t>Bonus Syntax Note! “number1 += number2;” is equivalent to “number1 = number1 + number2;</a:t>
            </a:r>
          </a:p>
        </p:txBody>
      </p:sp>
    </p:spTree>
    <p:extLst>
      <p:ext uri="{BB962C8B-B14F-4D97-AF65-F5344CB8AC3E}">
        <p14:creationId xmlns:p14="http://schemas.microsoft.com/office/powerpoint/2010/main" val="24014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259"/>
          </a:xfrm>
        </p:spPr>
        <p:txBody>
          <a:bodyPr/>
          <a:lstStyle/>
          <a:p>
            <a:r>
              <a:rPr lang="en-US" dirty="0" smtClean="0"/>
              <a:t>Super Hardcore Summative Assessment!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0859"/>
            <a:ext cx="8792591" cy="4710503"/>
          </a:xfrm>
        </p:spPr>
        <p:txBody>
          <a:bodyPr/>
          <a:lstStyle/>
          <a:p>
            <a:r>
              <a:rPr lang="en-US" dirty="0" smtClean="0"/>
              <a:t>Write a program that </a:t>
            </a:r>
            <a:r>
              <a:rPr lang="en-US" b="1" dirty="0" smtClean="0"/>
              <a:t>prints out </a:t>
            </a:r>
            <a:r>
              <a:rPr lang="en-US" dirty="0" smtClean="0"/>
              <a:t>all </a:t>
            </a:r>
            <a:r>
              <a:rPr lang="en-US" b="1" dirty="0" smtClean="0"/>
              <a:t>odd</a:t>
            </a:r>
            <a:r>
              <a:rPr lang="en-US" dirty="0" smtClean="0"/>
              <a:t> numbers between 1 and 100 (inclusive).</a:t>
            </a:r>
          </a:p>
          <a:p>
            <a:pPr lvl="1"/>
            <a:r>
              <a:rPr lang="en-US" dirty="0" smtClean="0"/>
              <a:t>Tip 1: Use a for loop :D</a:t>
            </a:r>
          </a:p>
          <a:p>
            <a:pPr lvl="1"/>
            <a:r>
              <a:rPr lang="en-US" dirty="0" smtClean="0"/>
              <a:t>Tip 2: Remember all 6 of our logical operators, one of them works perfectly for this question…</a:t>
            </a:r>
          </a:p>
        </p:txBody>
      </p:sp>
    </p:spTree>
    <p:extLst>
      <p:ext uri="{BB962C8B-B14F-4D97-AF65-F5344CB8AC3E}">
        <p14:creationId xmlns:p14="http://schemas.microsoft.com/office/powerpoint/2010/main" val="417956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28253"/>
          </a:xfrm>
        </p:spPr>
        <p:txBody>
          <a:bodyPr/>
          <a:lstStyle/>
          <a:p>
            <a:r>
              <a:rPr lang="en-US" dirty="0" smtClean="0"/>
              <a:t>Super Hardcore Summative Assessment!</a:t>
            </a:r>
            <a:br>
              <a:rPr lang="en-US" dirty="0" smtClean="0"/>
            </a:br>
            <a:r>
              <a:rPr lang="en-US" dirty="0" smtClean="0"/>
              <a:t>Possible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853"/>
            <a:ext cx="8596668" cy="42035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2178" y="2562806"/>
            <a:ext cx="4910717" cy="276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800" dirty="0"/>
              <a:t>for (int i = 1; i &lt;= 100; i++) 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i</a:t>
            </a:r>
            <a:r>
              <a:rPr lang="en-US" sz="2800" dirty="0"/>
              <a:t> % 2 != 0)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66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992"/>
          </a:xfrm>
        </p:spPr>
        <p:txBody>
          <a:bodyPr/>
          <a:lstStyle/>
          <a:p>
            <a:r>
              <a:rPr lang="en-US" dirty="0" smtClean="0"/>
              <a:t>First Training Session: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593"/>
            <a:ext cx="8747323" cy="4755770"/>
          </a:xfrm>
        </p:spPr>
        <p:txBody>
          <a:bodyPr/>
          <a:lstStyle/>
          <a:p>
            <a:r>
              <a:rPr lang="en-US" dirty="0" smtClean="0"/>
              <a:t>Before I forget, Here’s a Google Form for you fill out.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goo.gl/forms/</a:t>
            </a:r>
            <a:r>
              <a:rPr lang="en-US" sz="2000" b="1" dirty="0" smtClean="0">
                <a:hlinkClick r:id="rId2"/>
              </a:rPr>
              <a:t>CCh64GTXSC</a:t>
            </a:r>
            <a:endParaRPr lang="en-US" sz="2000" b="1" dirty="0" smtClean="0"/>
          </a:p>
          <a:p>
            <a:r>
              <a:rPr lang="en-US" dirty="0" smtClean="0"/>
              <a:t>Don’t give up your desire of programming just yet, It gets more fun (I promise)!</a:t>
            </a:r>
          </a:p>
          <a:p>
            <a:r>
              <a:rPr lang="en-US" sz="3200" dirty="0" smtClean="0"/>
              <a:t>QUESTION TIME WOOO!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3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670"/>
            <a:ext cx="8596668" cy="5181599"/>
          </a:xfrm>
        </p:spPr>
        <p:txBody>
          <a:bodyPr/>
          <a:lstStyle/>
          <a:p>
            <a:r>
              <a:rPr lang="en-US" dirty="0" smtClean="0"/>
              <a:t>Variables form the fundamental building block of every programming language</a:t>
            </a:r>
          </a:p>
          <a:p>
            <a:r>
              <a:rPr lang="en-US" dirty="0" smtClean="0"/>
              <a:t>A variable is simply a way to store data</a:t>
            </a:r>
          </a:p>
          <a:p>
            <a:r>
              <a:rPr lang="en-US" dirty="0" smtClean="0"/>
              <a:t>Java has several different </a:t>
            </a:r>
            <a:r>
              <a:rPr lang="en-US" i="1" dirty="0" smtClean="0"/>
              <a:t>Data Types</a:t>
            </a:r>
            <a:r>
              <a:rPr lang="en-US" dirty="0" smtClean="0"/>
              <a:t> that store data according to what form it is in (e.g. a word, a number, etc.)</a:t>
            </a:r>
          </a:p>
          <a:p>
            <a:r>
              <a:rPr lang="en-US" dirty="0" smtClean="0"/>
              <a:t>The 4 most important of these are as follows:</a:t>
            </a:r>
          </a:p>
          <a:p>
            <a:pPr lvl="1"/>
            <a:r>
              <a:rPr lang="en-US" dirty="0" smtClean="0"/>
              <a:t>Integer: stores numbers </a:t>
            </a:r>
            <a:r>
              <a:rPr lang="en-US" b="1" dirty="0" smtClean="0"/>
              <a:t>without</a:t>
            </a:r>
            <a:r>
              <a:rPr lang="en-US" b="1" i="1" dirty="0" smtClean="0"/>
              <a:t> </a:t>
            </a:r>
            <a:r>
              <a:rPr lang="en-US" dirty="0" smtClean="0"/>
              <a:t>decimal points</a:t>
            </a:r>
          </a:p>
          <a:p>
            <a:pPr lvl="1"/>
            <a:r>
              <a:rPr lang="en-US" dirty="0" smtClean="0"/>
              <a:t>Double: stores numbers </a:t>
            </a:r>
            <a:r>
              <a:rPr lang="en-US" b="1" dirty="0" smtClean="0"/>
              <a:t>with</a:t>
            </a:r>
            <a:r>
              <a:rPr lang="en-US" b="1" i="1" dirty="0" smtClean="0"/>
              <a:t> </a:t>
            </a:r>
            <a:r>
              <a:rPr lang="en-US" dirty="0" smtClean="0"/>
              <a:t>decimal points (called “floating point” numbers)</a:t>
            </a:r>
          </a:p>
          <a:p>
            <a:pPr lvl="1"/>
            <a:r>
              <a:rPr lang="en-US" dirty="0" smtClean="0"/>
              <a:t>String: stores collections of letters, numbers, and symbols</a:t>
            </a:r>
          </a:p>
          <a:p>
            <a:pPr lvl="1"/>
            <a:r>
              <a:rPr lang="en-US" dirty="0" smtClean="0"/>
              <a:t>Boolean: stores exclusively the values of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  <a:endParaRPr lang="en-US" dirty="0"/>
          </a:p>
          <a:p>
            <a:r>
              <a:rPr lang="en-US" dirty="0" smtClean="0"/>
              <a:t>Don’t worry if this seems confusing, we’ll take a look at some examples of each so that you can better understand them.</a:t>
            </a:r>
          </a:p>
        </p:txBody>
      </p:sp>
    </p:spTree>
    <p:extLst>
      <p:ext uri="{BB962C8B-B14F-4D97-AF65-F5344CB8AC3E}">
        <p14:creationId xmlns:p14="http://schemas.microsoft.com/office/powerpoint/2010/main" val="35855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closer look at these</a:t>
            </a:r>
            <a:br>
              <a:rPr lang="en-US" dirty="0" smtClean="0"/>
            </a:br>
            <a:r>
              <a:rPr lang="en-US" i="1" dirty="0" smtClean="0"/>
              <a:t>Data Types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valid </a:t>
            </a:r>
            <a:r>
              <a:rPr lang="en-US" b="1" dirty="0" smtClean="0"/>
              <a:t>Integers</a:t>
            </a:r>
            <a:r>
              <a:rPr lang="en-US" dirty="0" smtClean="0"/>
              <a:t>: 10, 1, 0, 42, 1001, -4000</a:t>
            </a:r>
          </a:p>
          <a:p>
            <a:pPr lvl="1"/>
            <a:r>
              <a:rPr lang="en-US" dirty="0" smtClean="0"/>
              <a:t>Note that negative Integers </a:t>
            </a:r>
            <a:r>
              <a:rPr lang="en-US" b="1" dirty="0" smtClean="0"/>
              <a:t>are </a:t>
            </a:r>
            <a:r>
              <a:rPr lang="en-US" dirty="0" smtClean="0"/>
              <a:t>allowed</a:t>
            </a:r>
          </a:p>
          <a:p>
            <a:r>
              <a:rPr lang="en-US" dirty="0" smtClean="0"/>
              <a:t>Examples of valid </a:t>
            </a:r>
            <a:r>
              <a:rPr lang="en-US" b="1" dirty="0" smtClean="0"/>
              <a:t>Doubles</a:t>
            </a:r>
            <a:r>
              <a:rPr lang="en-US" dirty="0" smtClean="0"/>
              <a:t>: 10.1, 42.713, -123.321, 20.0</a:t>
            </a:r>
          </a:p>
          <a:p>
            <a:pPr lvl="1"/>
            <a:r>
              <a:rPr lang="en-US" dirty="0" smtClean="0"/>
              <a:t>Note that the number(s) after the decimal point </a:t>
            </a:r>
            <a:r>
              <a:rPr lang="en-US" b="1" dirty="0" smtClean="0"/>
              <a:t>can</a:t>
            </a:r>
            <a:r>
              <a:rPr lang="en-US" dirty="0" smtClean="0"/>
              <a:t> be 0</a:t>
            </a:r>
            <a:endParaRPr lang="en-US" dirty="0"/>
          </a:p>
          <a:p>
            <a:r>
              <a:rPr lang="en-US" dirty="0" smtClean="0"/>
              <a:t>Examples of valid </a:t>
            </a:r>
            <a:r>
              <a:rPr lang="en-US" b="1" dirty="0" smtClean="0"/>
              <a:t>Strings</a:t>
            </a:r>
            <a:r>
              <a:rPr lang="en-US" dirty="0" smtClean="0"/>
              <a:t>: “Too much </a:t>
            </a:r>
            <a:r>
              <a:rPr lang="en-US" dirty="0" err="1" smtClean="0"/>
              <a:t>sw@g</a:t>
            </a:r>
            <a:r>
              <a:rPr lang="en-US" dirty="0" smtClean="0"/>
              <a:t>”, “</a:t>
            </a:r>
            <a:r>
              <a:rPr lang="ja-JP" altLang="en-US" dirty="0" smtClean="0"/>
              <a:t>こんいちは、世界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Note that Strings are </a:t>
            </a:r>
            <a:r>
              <a:rPr lang="en-US" b="1" dirty="0" smtClean="0"/>
              <a:t>always</a:t>
            </a:r>
            <a:r>
              <a:rPr lang="en-US" dirty="0" smtClean="0"/>
              <a:t> surrounded by quotation marks</a:t>
            </a:r>
          </a:p>
          <a:p>
            <a:pPr lvl="1"/>
            <a:r>
              <a:rPr lang="en-US" dirty="0" smtClean="0"/>
              <a:t>Note that special characters ($, #, @, etc.) and numbers </a:t>
            </a:r>
            <a:r>
              <a:rPr lang="en-US" b="1" dirty="0" smtClean="0"/>
              <a:t>are</a:t>
            </a:r>
            <a:r>
              <a:rPr lang="en-US" dirty="0" smtClean="0"/>
              <a:t> allowed</a:t>
            </a:r>
            <a:endParaRPr lang="en-US" dirty="0"/>
          </a:p>
          <a:p>
            <a:r>
              <a:rPr lang="en-US" dirty="0" smtClean="0"/>
              <a:t>Examples of valid </a:t>
            </a:r>
            <a:r>
              <a:rPr lang="en-US" b="1" dirty="0" smtClean="0"/>
              <a:t>Booleans</a:t>
            </a:r>
            <a:r>
              <a:rPr lang="en-US" dirty="0" smtClean="0"/>
              <a:t>: true, false</a:t>
            </a:r>
          </a:p>
          <a:p>
            <a:pPr lvl="1"/>
            <a:r>
              <a:rPr lang="en-US" dirty="0" smtClean="0"/>
              <a:t>Note the absence of quotation marks. If they had quotes, they would be Strings</a:t>
            </a:r>
          </a:p>
        </p:txBody>
      </p:sp>
    </p:spTree>
    <p:extLst>
      <p:ext uri="{BB962C8B-B14F-4D97-AF65-F5344CB8AC3E}">
        <p14:creationId xmlns:p14="http://schemas.microsoft.com/office/powerpoint/2010/main" val="30515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en-US" dirty="0" smtClean="0"/>
              <a:t>Writing Data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769"/>
            <a:ext cx="8596668" cy="4698594"/>
          </a:xfrm>
        </p:spPr>
        <p:txBody>
          <a:bodyPr/>
          <a:lstStyle/>
          <a:p>
            <a:r>
              <a:rPr lang="en-US" dirty="0" smtClean="0"/>
              <a:t>Java is 100% case sensitive on everything, so make sure to note which letters are capitalized when we write Data Types.</a:t>
            </a:r>
          </a:p>
          <a:p>
            <a:r>
              <a:rPr lang="en-US" dirty="0" smtClean="0"/>
              <a:t>When we denote a Data Type, we must use a specific word (like String, Boolean, etc.) to tell the computer that we are using that type.</a:t>
            </a:r>
          </a:p>
          <a:p>
            <a:r>
              <a:rPr lang="en-US" dirty="0" smtClean="0"/>
              <a:t>The 4 Data Types that we looked at earlier are written in Java as follows:</a:t>
            </a:r>
          </a:p>
          <a:p>
            <a:pPr lvl="1"/>
            <a:r>
              <a:rPr lang="en-US" dirty="0" smtClean="0"/>
              <a:t>Integer: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Double: double</a:t>
            </a:r>
          </a:p>
          <a:p>
            <a:pPr lvl="1"/>
            <a:r>
              <a:rPr lang="en-US" dirty="0" smtClean="0"/>
              <a:t>String: String</a:t>
            </a:r>
          </a:p>
          <a:p>
            <a:pPr lvl="1"/>
            <a:r>
              <a:rPr lang="en-US" dirty="0" smtClean="0"/>
              <a:t>Boolean: </a:t>
            </a:r>
            <a:r>
              <a:rPr lang="en-US" dirty="0" err="1" smtClean="0"/>
              <a:t>boolean</a:t>
            </a:r>
            <a:endParaRPr lang="en-US" dirty="0"/>
          </a:p>
          <a:p>
            <a:r>
              <a:rPr lang="en-US" dirty="0" smtClean="0"/>
              <a:t>Note that the first letters of “</a:t>
            </a:r>
            <a:r>
              <a:rPr lang="en-US" dirty="0" err="1" smtClean="0"/>
              <a:t>boolean</a:t>
            </a:r>
            <a:r>
              <a:rPr lang="en-US" dirty="0" smtClean="0"/>
              <a:t>,” “double,” and “</a:t>
            </a:r>
            <a:r>
              <a:rPr lang="en-US" dirty="0" err="1" smtClean="0"/>
              <a:t>int</a:t>
            </a:r>
            <a:r>
              <a:rPr lang="en-US" dirty="0" smtClean="0"/>
              <a:t>” are all lowercase, while the “S” in “String” is capitalized, very important!</a:t>
            </a:r>
          </a:p>
        </p:txBody>
      </p:sp>
    </p:spTree>
    <p:extLst>
      <p:ext uri="{BB962C8B-B14F-4D97-AF65-F5344CB8AC3E}">
        <p14:creationId xmlns:p14="http://schemas.microsoft.com/office/powerpoint/2010/main" val="1062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n-US" dirty="0" smtClean="0"/>
              <a:t>Creating Variables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1"/>
            <a:ext cx="8596668" cy="4673881"/>
          </a:xfrm>
        </p:spPr>
        <p:txBody>
          <a:bodyPr/>
          <a:lstStyle/>
          <a:p>
            <a:r>
              <a:rPr lang="en-US" dirty="0" smtClean="0"/>
              <a:t>To create a new variable, we must always follow a specific format bestowed upon us by the Java gods.</a:t>
            </a:r>
          </a:p>
          <a:p>
            <a:r>
              <a:rPr lang="en-US" dirty="0" smtClean="0"/>
              <a:t>An example of this format is as follows: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10;</a:t>
            </a:r>
          </a:p>
          <a:p>
            <a:pPr lvl="1"/>
            <a:r>
              <a:rPr lang="en-US" dirty="0" smtClean="0"/>
              <a:t>Let’s break this format down: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: The Data Type of the variable</a:t>
            </a:r>
          </a:p>
          <a:p>
            <a:pPr lvl="2"/>
            <a:r>
              <a:rPr lang="en-US" dirty="0" err="1" smtClean="0"/>
              <a:t>firstNumber</a:t>
            </a:r>
            <a:r>
              <a:rPr lang="en-US" dirty="0" smtClean="0"/>
              <a:t>: The name of the variable (I chose </a:t>
            </a:r>
            <a:r>
              <a:rPr lang="en-US" dirty="0" err="1" smtClean="0"/>
              <a:t>firstNumber</a:t>
            </a:r>
            <a:r>
              <a:rPr lang="en-US" dirty="0" smtClean="0"/>
              <a:t> arbitrarily)</a:t>
            </a:r>
          </a:p>
          <a:p>
            <a:pPr lvl="3"/>
            <a:r>
              <a:rPr lang="en-US" dirty="0" smtClean="0"/>
              <a:t>Note that the name </a:t>
            </a:r>
            <a:r>
              <a:rPr lang="en-US" b="1" dirty="0" smtClean="0"/>
              <a:t>must</a:t>
            </a:r>
            <a:r>
              <a:rPr lang="en-US" dirty="0" smtClean="0"/>
              <a:t> start with a letter, but the rest of the name can contain any combination of letters and numbers (no special symbols!)</a:t>
            </a:r>
          </a:p>
          <a:p>
            <a:pPr lvl="2"/>
            <a:r>
              <a:rPr lang="en-US" dirty="0" smtClean="0"/>
              <a:t>= : Denotes there will be an initial value for this variable</a:t>
            </a:r>
          </a:p>
          <a:p>
            <a:pPr lvl="2"/>
            <a:r>
              <a:rPr lang="en-US" dirty="0" smtClean="0"/>
              <a:t>10: The variable’s initial value </a:t>
            </a:r>
          </a:p>
          <a:p>
            <a:pPr lvl="2"/>
            <a:r>
              <a:rPr lang="en-US" dirty="0" smtClean="0"/>
              <a:t>Note the semicolon at the end. Every line of code in Java must end with this</a:t>
            </a:r>
            <a:endParaRPr lang="en-US" dirty="0"/>
          </a:p>
          <a:p>
            <a:pPr lvl="1"/>
            <a:r>
              <a:rPr lang="en-US" dirty="0" smtClean="0"/>
              <a:t>From this, we can write a general form for </a:t>
            </a:r>
            <a:r>
              <a:rPr lang="en-US" i="1" dirty="0" smtClean="0"/>
              <a:t>Initializing </a:t>
            </a:r>
            <a:r>
              <a:rPr lang="en-US" dirty="0" smtClean="0"/>
              <a:t>(creating) variables</a:t>
            </a:r>
          </a:p>
          <a:p>
            <a:pPr lvl="2"/>
            <a:r>
              <a:rPr lang="en-US" dirty="0" smtClean="0"/>
              <a:t>General form (remember this!): </a:t>
            </a:r>
            <a:r>
              <a:rPr lang="en-US" sz="2000" b="1" u="sng" dirty="0" err="1" smtClean="0"/>
              <a:t>dataType</a:t>
            </a:r>
            <a:r>
              <a:rPr lang="en-US" sz="2000" b="1" u="sng" dirty="0" smtClean="0"/>
              <a:t> name = value;</a:t>
            </a:r>
          </a:p>
        </p:txBody>
      </p:sp>
    </p:spTree>
    <p:extLst>
      <p:ext uri="{BB962C8B-B14F-4D97-AF65-F5344CB8AC3E}">
        <p14:creationId xmlns:p14="http://schemas.microsoft.com/office/powerpoint/2010/main" val="6297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Examples of Initializing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5307028"/>
          </a:xfrm>
        </p:spPr>
        <p:txBody>
          <a:bodyPr/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bestNumber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anotherNumber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decimalSwag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62.95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trouble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345.152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Trevor”;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yourName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"I don't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know...”;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thisVariableIsTrue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butImFalse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Note: Let ‘</a:t>
            </a:r>
            <a:r>
              <a:rPr lang="en-US" dirty="0" err="1" smtClean="0"/>
              <a:t>em</a:t>
            </a:r>
            <a:r>
              <a:rPr lang="en-US" dirty="0" smtClean="0"/>
              <a:t> know about </a:t>
            </a:r>
            <a:r>
              <a:rPr lang="en-US" dirty="0" err="1" smtClean="0"/>
              <a:t>camelCase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Reassigning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/>
          <a:lstStyle/>
          <a:p>
            <a:r>
              <a:rPr lang="en-US" dirty="0" smtClean="0"/>
              <a:t>We can also easily </a:t>
            </a:r>
            <a:r>
              <a:rPr lang="en-US" i="1" dirty="0" smtClean="0"/>
              <a:t>reassign</a:t>
            </a:r>
            <a:r>
              <a:rPr lang="en-US" dirty="0" smtClean="0"/>
              <a:t> variables, that is, change their value</a:t>
            </a:r>
          </a:p>
          <a:p>
            <a:r>
              <a:rPr lang="en-US" dirty="0" smtClean="0"/>
              <a:t>Important rule: no changing a variable’s data type! Once you’ve initialized something as a double/</a:t>
            </a:r>
            <a:r>
              <a:rPr lang="en-US" dirty="0" err="1" smtClean="0"/>
              <a:t>int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i="1" dirty="0" smtClean="0"/>
              <a:t>it can never change data type!</a:t>
            </a:r>
          </a:p>
          <a:p>
            <a:r>
              <a:rPr lang="en-US" dirty="0" smtClean="0"/>
              <a:t>Syntax: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i="1" dirty="0" smtClean="0"/>
              <a:t>assignment always flows right to left.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5561" y="2510909"/>
            <a:ext cx="2512541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double pi = 3.14;</a:t>
            </a:r>
          </a:p>
          <a:p>
            <a:r>
              <a:rPr lang="en-US" dirty="0"/>
              <a:t>double tau = 6.28;</a:t>
            </a:r>
          </a:p>
          <a:p>
            <a:r>
              <a:rPr lang="en-US" dirty="0"/>
              <a:t>pi = tau;</a:t>
            </a:r>
          </a:p>
        </p:txBody>
      </p:sp>
    </p:spTree>
    <p:extLst>
      <p:ext uri="{BB962C8B-B14F-4D97-AF65-F5344CB8AC3E}">
        <p14:creationId xmlns:p14="http://schemas.microsoft.com/office/powerpoint/2010/main" val="14880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992"/>
          </a:xfrm>
        </p:spPr>
        <p:txBody>
          <a:bodyPr/>
          <a:lstStyle/>
          <a:p>
            <a:r>
              <a:rPr lang="en-US" dirty="0" smtClean="0"/>
              <a:t>Some Basic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593"/>
            <a:ext cx="9335799" cy="4755770"/>
          </a:xfrm>
        </p:spPr>
        <p:txBody>
          <a:bodyPr/>
          <a:lstStyle/>
          <a:p>
            <a:r>
              <a:rPr lang="en-US" dirty="0" smtClean="0"/>
              <a:t>Java has the ability to do a lot of math, though for now we’ll only focus on the essentials.</a:t>
            </a:r>
          </a:p>
          <a:p>
            <a:pPr lvl="1"/>
            <a:r>
              <a:rPr lang="en-US" dirty="0" smtClean="0"/>
              <a:t>Add: +</a:t>
            </a:r>
          </a:p>
          <a:p>
            <a:pPr lvl="1"/>
            <a:r>
              <a:rPr lang="en-US" dirty="0" smtClean="0"/>
              <a:t>Subtract: -</a:t>
            </a:r>
          </a:p>
          <a:p>
            <a:pPr lvl="1"/>
            <a:r>
              <a:rPr lang="en-US" dirty="0" smtClean="0"/>
              <a:t>Multiply: *</a:t>
            </a:r>
          </a:p>
          <a:p>
            <a:pPr lvl="1"/>
            <a:r>
              <a:rPr lang="en-US" dirty="0" smtClean="0"/>
              <a:t>Divide: /</a:t>
            </a:r>
          </a:p>
          <a:p>
            <a:pPr lvl="1"/>
            <a:r>
              <a:rPr lang="en-US" dirty="0" smtClean="0"/>
              <a:t>Modulo: %</a:t>
            </a:r>
          </a:p>
          <a:p>
            <a:pPr lvl="2"/>
            <a:r>
              <a:rPr lang="en-US" dirty="0" smtClean="0"/>
              <a:t>Modulo (or simply mod) divides the first number by the second number and returns the </a:t>
            </a:r>
            <a:r>
              <a:rPr lang="en-US" i="1" dirty="0" smtClean="0"/>
              <a:t>remainder. </a:t>
            </a:r>
            <a:r>
              <a:rPr lang="en-US" dirty="0" smtClean="0"/>
              <a:t>For example: 10 % 3 equals 1, since 3 goes into 10 3 times with 1 left over.</a:t>
            </a:r>
          </a:p>
          <a:p>
            <a:pPr lvl="2"/>
            <a:r>
              <a:rPr lang="en-US" dirty="0" smtClean="0"/>
              <a:t>Super Swag Tip: you can check if a number is even or not by </a:t>
            </a:r>
            <a:r>
              <a:rPr lang="en-US" dirty="0" err="1" smtClean="0"/>
              <a:t>mod’ing</a:t>
            </a:r>
            <a:r>
              <a:rPr lang="en-US" dirty="0" smtClean="0"/>
              <a:t> it with 2; if the remainder is 0, then the number is even (e.g. 10 % 2 returns 0 because 2 goes into 10 an even number of times)</a:t>
            </a:r>
          </a:p>
        </p:txBody>
      </p:sp>
    </p:spTree>
    <p:extLst>
      <p:ext uri="{BB962C8B-B14F-4D97-AF65-F5344CB8AC3E}">
        <p14:creationId xmlns:p14="http://schemas.microsoft.com/office/powerpoint/2010/main" val="13514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2170</TotalTime>
  <Words>2645</Words>
  <Application>Microsoft Office PowerPoint</Application>
  <PresentationFormat>Widescreen</PresentationFormat>
  <Paragraphs>282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メイリオ</vt:lpstr>
      <vt:lpstr>Arial</vt:lpstr>
      <vt:lpstr>Calibri</vt:lpstr>
      <vt:lpstr>Trebuchet MS</vt:lpstr>
      <vt:lpstr>Wingdings 3</vt:lpstr>
      <vt:lpstr>Facet</vt:lpstr>
      <vt:lpstr>FUN*damentals of Programming</vt:lpstr>
      <vt:lpstr>Questions you can answer after today!</vt:lpstr>
      <vt:lpstr>Variables and Data Types</vt:lpstr>
      <vt:lpstr>Let’s take a closer look at these Data Types:</vt:lpstr>
      <vt:lpstr>Writing Data Types in Java</vt:lpstr>
      <vt:lpstr>Creating Variables in Code</vt:lpstr>
      <vt:lpstr>More Examples of Initializing Variables</vt:lpstr>
      <vt:lpstr>Reassigning Variables</vt:lpstr>
      <vt:lpstr>Some Basic Arithmetic</vt:lpstr>
      <vt:lpstr>Wrapping Up Variables</vt:lpstr>
      <vt:lpstr>Pop Quiz!  Question 1:</vt:lpstr>
      <vt:lpstr>Pop Quiz! Question 2:</vt:lpstr>
      <vt:lpstr>Pop Quiz!  Question 3:</vt:lpstr>
      <vt:lpstr>Introduction to Logic</vt:lpstr>
      <vt:lpstr>Logic Continued: Power of the Boolean</vt:lpstr>
      <vt:lpstr>Logic Continued: Logical Operators</vt:lpstr>
      <vt:lpstr>Logic Continued: More on “if” statements</vt:lpstr>
      <vt:lpstr>Logic Continued: The “else” Statement</vt:lpstr>
      <vt:lpstr>Logic Continued: One Final Statement</vt:lpstr>
      <vt:lpstr>Wrapping Up Logic</vt:lpstr>
      <vt:lpstr>Guess What, ANOTHER POP QUIZZZZZ! </vt:lpstr>
      <vt:lpstr>Introduction to Looping</vt:lpstr>
      <vt:lpstr>Looping Continued: The “for” Loop</vt:lpstr>
      <vt:lpstr>Looping Continued: More “for” Looping</vt:lpstr>
      <vt:lpstr>Wrapping up Looping</vt:lpstr>
      <vt:lpstr>Super Hardcore Summative Assessment!</vt:lpstr>
      <vt:lpstr>Super Hardcore Summative Assessment! Possible Solution:</vt:lpstr>
      <vt:lpstr>First Training Session: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Trevor Nelson</dc:creator>
  <cp:lastModifiedBy>Trevor Nelson</cp:lastModifiedBy>
  <cp:revision>32</cp:revision>
  <dcterms:created xsi:type="dcterms:W3CDTF">2015-10-11T19:16:22Z</dcterms:created>
  <dcterms:modified xsi:type="dcterms:W3CDTF">2015-10-13T23:07:21Z</dcterms:modified>
</cp:coreProperties>
</file>