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3" r:id="rId12"/>
    <p:sldId id="271" r:id="rId13"/>
    <p:sldId id="278" r:id="rId14"/>
    <p:sldId id="287" r:id="rId15"/>
    <p:sldId id="284" r:id="rId16"/>
    <p:sldId id="285" r:id="rId17"/>
    <p:sldId id="286" r:id="rId18"/>
    <p:sldId id="283" r:id="rId19"/>
    <p:sldId id="274" r:id="rId20"/>
    <p:sldId id="275" r:id="rId21"/>
    <p:sldId id="280" r:id="rId22"/>
    <p:sldId id="281" r:id="rId23"/>
    <p:sldId id="282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7D127-F0A4-4345-A3B7-56FA4981480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EAAA-16BC-4812-B78B-A1633E3A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
Poll Title: What should you do?
http://www.polleverywhere.com/multiple_choice_polls/al5GI7B4pnIh0ko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EAAA-16BC-4812-B78B-A1633E3AC9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
Poll Title: What should you do?
http://www.polleverywhere.com/multiple_choice_polls/ieE7e61rSirtI8n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EAAA-16BC-4812-B78B-A1633E3AC9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B554A95-C9A3-4A19-AAA3-4E3DBEA683F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760BB26-5BF5-470F-8ADF-42E31B30EB3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clemson.edu/media-relations/archive/newsroom/multimedia/images/2008_images/april/robotics_2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" y="3394818"/>
            <a:ext cx="4963668" cy="32980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lemson.edu/media-relations/archive/newsroom/multimedia/images/2007_images/november/Event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"/>
            <a:ext cx="4549457" cy="30269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static.wix.com/media/3897391af31465b967efa50c3c18a7bf.wix_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0" t="-209" r="-11928" b="209"/>
          <a:stretch/>
        </p:blipFill>
        <p:spPr bwMode="auto">
          <a:xfrm>
            <a:off x="5869570" y="3555051"/>
            <a:ext cx="3274430" cy="29776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FRC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5305"/>
            <a:ext cx="3581400" cy="27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Robot Control: Input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902" y="1371600"/>
            <a:ext cx="34674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Potentiometer</a:t>
            </a:r>
          </a:p>
          <a:p>
            <a:pPr algn="ctr"/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18634" y="4112281"/>
            <a:ext cx="3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Optical encoder</a:t>
            </a:r>
          </a:p>
        </p:txBody>
      </p:sp>
      <p:pic>
        <p:nvPicPr>
          <p:cNvPr id="13322" name="Picture 10" descr="http://i00.i.aliimg.com/photo/216099075/Optical_Enco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94389"/>
            <a:ext cx="3048000" cy="2667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https://encrypted-tbn1.google.com/images?q=tbn:ANd9GcRp-poPSPLM8uLJw3M8HXJCn24kzfIuYnKBI64B8hkPkpclJUY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414" y="1182320"/>
            <a:ext cx="1714500" cy="20097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Robot Control: Input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902" y="1371600"/>
            <a:ext cx="346749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Limit Switch: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Can determine if arm reaches max distance/hard stop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8634" y="4112281"/>
            <a:ext cx="3467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Gyroscope: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Determine direction robot is pointing</a:t>
            </a:r>
          </a:p>
        </p:txBody>
      </p:sp>
      <p:pic>
        <p:nvPicPr>
          <p:cNvPr id="13318" name="Picture 6" descr="https://www.egr.msu.edu/eceshop/Parts_Inventory/images/spdt%20limit%20swit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07" y="1112128"/>
            <a:ext cx="2473679" cy="24736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://team358.org/files/programming/ControlSystem2009-/GyroAccelerome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4" y="4114800"/>
            <a:ext cx="3827716" cy="19749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Robot Control: Input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902" y="1371600"/>
            <a:ext cx="3467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Microsoft </a:t>
            </a:r>
            <a:r>
              <a:rPr lang="en-US" sz="2800" b="1" dirty="0" err="1" smtClean="0"/>
              <a:t>Kinect</a:t>
            </a:r>
            <a:r>
              <a:rPr lang="en-US" sz="2800" b="1" dirty="0" smtClean="0"/>
              <a:t>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3D Imaging and Light Detection</a:t>
            </a:r>
          </a:p>
        </p:txBody>
      </p:sp>
      <p:pic>
        <p:nvPicPr>
          <p:cNvPr id="13314" name="Picture 2" descr="http://upload.wikimedia.org/wikipedia/commons/thumb/b/b5/Potentiometer.jpg/225px-Potentiomet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72" r="3030" b="13435"/>
          <a:stretch/>
        </p:blipFill>
        <p:spPr bwMode="auto">
          <a:xfrm>
            <a:off x="5029199" y="1219200"/>
            <a:ext cx="2078181" cy="20643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14799" y="3585808"/>
            <a:ext cx="34674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Infrared/Laser Sensor: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Can determine if an object passed in between sensor + transmitter</a:t>
            </a:r>
          </a:p>
        </p:txBody>
      </p:sp>
      <p:pic>
        <p:nvPicPr>
          <p:cNvPr id="14338" name="Picture 2" descr="http://www.gamehoot.com/wp-content/uploads/2010/07/Kinect-Camer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6317"/>
          <a:stretch/>
        </p:blipFill>
        <p:spPr bwMode="auto">
          <a:xfrm>
            <a:off x="4495800" y="1233055"/>
            <a:ext cx="4762500" cy="21820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www.mtechnologies.com/palm/IR-Sens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9" y="3291813"/>
            <a:ext cx="3094761" cy="30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Remote Control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4819" y="1289891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Joystick</a:t>
            </a:r>
            <a:endParaRPr lang="en-US" sz="2400" b="1" dirty="0">
              <a:solidFill>
                <a:srgbClr val="FFFF00"/>
              </a:solidFill>
            </a:endParaRP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</p:txBody>
      </p:sp>
      <p:pic>
        <p:nvPicPr>
          <p:cNvPr id="20482" name="Picture 2" descr="https://encrypted-tbn1.google.com/images?q=tbn:ANd9GcTx4V-mQ_vo-r9f94wpsnPzkGnnSVmngy6L7ENb4D2_yLAjDRzb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97" y="1219200"/>
            <a:ext cx="1514475" cy="1857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484" name="Picture 4" descr="https://encrypted-tbn2.google.com/images?q=tbn:ANd9GcQX1Lfk5qWdUMSwQGbQ8Hj-mSbFC8mQjL1RBHuVOZYxtaoXq3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89996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3200400" y="263970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Controller</a:t>
            </a:r>
          </a:p>
        </p:txBody>
      </p:sp>
      <p:pic>
        <p:nvPicPr>
          <p:cNvPr id="20486" name="Picture 6" descr="http://wiki.team1640.com/images/thumb/0/0d/DB6_dashboard_view_100215_csm.jpg/250px-DB6_dashboard_view_100215_cs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84" y="4038600"/>
            <a:ext cx="3651316" cy="24390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14900" y="5027306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5124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81000" y="457200"/>
            <a:ext cx="8458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Robot Sequencing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 Do as a Rocket Scientist –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(aka the “day job”)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http://nssdc.gsfc.nasa.gov/image/planetary/earth/apollo17_ea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3344972"/>
            <a:ext cx="3369356" cy="33693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ghtning Bolt 2"/>
          <p:cNvSpPr/>
          <p:nvPr/>
        </p:nvSpPr>
        <p:spPr>
          <a:xfrm rot="17757828">
            <a:off x="3496635" y="3653920"/>
            <a:ext cx="891390" cy="54818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1990598">
            <a:off x="3691262" y="2412485"/>
            <a:ext cx="4331873" cy="1423569"/>
            <a:chOff x="3581400" y="1801278"/>
            <a:chExt cx="4331873" cy="1423569"/>
          </a:xfrm>
        </p:grpSpPr>
        <p:cxnSp>
          <p:nvCxnSpPr>
            <p:cNvPr id="11" name="Straight Connector 10"/>
            <p:cNvCxnSpPr>
              <a:stCxn id="6" idx="3"/>
              <a:endCxn id="10" idx="1"/>
            </p:cNvCxnSpPr>
            <p:nvPr/>
          </p:nvCxnSpPr>
          <p:spPr>
            <a:xfrm>
              <a:off x="5066847" y="2200047"/>
              <a:ext cx="1360979" cy="44654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 rot="1098219">
              <a:off x="3581400" y="1801278"/>
              <a:ext cx="1524000" cy="31892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061913">
              <a:off x="5125387" y="1912818"/>
              <a:ext cx="1219200" cy="10609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165634">
              <a:off x="5135495" y="2615247"/>
              <a:ext cx="826673" cy="6096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98219">
              <a:off x="6389273" y="2726438"/>
              <a:ext cx="1524000" cy="31892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027930" y="323907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Spin around!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427575" y="152400"/>
            <a:ext cx="11622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 Do as a Rocket Scientist –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(aka the “day job”)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http://nssdc.gsfc.nasa.gov/image/planetary/earth/apollo17_ea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3344972"/>
            <a:ext cx="3369356" cy="33693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 rot="1990598">
            <a:off x="3691262" y="2412485"/>
            <a:ext cx="4331873" cy="1423569"/>
            <a:chOff x="3581400" y="1801278"/>
            <a:chExt cx="4331873" cy="1423569"/>
          </a:xfrm>
        </p:grpSpPr>
        <p:cxnSp>
          <p:nvCxnSpPr>
            <p:cNvPr id="11" name="Straight Connector 10"/>
            <p:cNvCxnSpPr>
              <a:stCxn id="6" idx="3"/>
              <a:endCxn id="10" idx="1"/>
            </p:cNvCxnSpPr>
            <p:nvPr/>
          </p:nvCxnSpPr>
          <p:spPr>
            <a:xfrm>
              <a:off x="5066847" y="2200047"/>
              <a:ext cx="1360979" cy="44654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 rot="1098219">
              <a:off x="3581400" y="1801278"/>
              <a:ext cx="1524000" cy="31892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061913">
              <a:off x="5125387" y="1912818"/>
              <a:ext cx="1219200" cy="10609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165634">
              <a:off x="5135495" y="2615247"/>
              <a:ext cx="826673" cy="6096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98219">
              <a:off x="6389273" y="2726438"/>
              <a:ext cx="1524000" cy="31892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7427575" y="152400"/>
            <a:ext cx="11622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ghtning Bolt 23"/>
          <p:cNvSpPr/>
          <p:nvPr/>
        </p:nvSpPr>
        <p:spPr>
          <a:xfrm rot="7591066">
            <a:off x="3717005" y="3553499"/>
            <a:ext cx="891390" cy="54818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0" y="3200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How’d I do??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374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(It’s not quite that simple)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http://nssdc.gsfc.nasa.gov/image/planetary/earth/apollo17_ea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3344972"/>
            <a:ext cx="3369356" cy="33693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 rot="1990598">
            <a:off x="3691262" y="2412485"/>
            <a:ext cx="4331873" cy="1423569"/>
            <a:chOff x="3581400" y="1801278"/>
            <a:chExt cx="4331873" cy="1423569"/>
          </a:xfrm>
        </p:grpSpPr>
        <p:cxnSp>
          <p:nvCxnSpPr>
            <p:cNvPr id="11" name="Straight Connector 10"/>
            <p:cNvCxnSpPr>
              <a:stCxn id="6" idx="3"/>
              <a:endCxn id="10" idx="1"/>
            </p:cNvCxnSpPr>
            <p:nvPr/>
          </p:nvCxnSpPr>
          <p:spPr>
            <a:xfrm>
              <a:off x="5066847" y="2200047"/>
              <a:ext cx="1360979" cy="44654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 rot="1098219">
              <a:off x="3581400" y="1801278"/>
              <a:ext cx="1524000" cy="31892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061913">
              <a:off x="5125387" y="1912818"/>
              <a:ext cx="1219200" cy="10609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165634">
              <a:off x="5135495" y="2615247"/>
              <a:ext cx="826673" cy="6096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98219">
              <a:off x="6389273" y="2726438"/>
              <a:ext cx="1524000" cy="31892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7427575" y="152400"/>
            <a:ext cx="11622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ghtning Bolt 23"/>
          <p:cNvSpPr/>
          <p:nvPr/>
        </p:nvSpPr>
        <p:spPr>
          <a:xfrm rot="18079735">
            <a:off x="3557169" y="3407276"/>
            <a:ext cx="891390" cy="54818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06132" y="1277981"/>
            <a:ext cx="2970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Enable thrusters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Configure spin rate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Switch </a:t>
            </a:r>
            <a:r>
              <a:rPr lang="en-US" sz="1400" dirty="0" err="1" smtClean="0"/>
              <a:t>gainsets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Enable solar array sun tracking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Enable </a:t>
            </a:r>
            <a:r>
              <a:rPr lang="en-US" sz="1400" dirty="0" err="1" smtClean="0"/>
              <a:t>omni</a:t>
            </a:r>
            <a:r>
              <a:rPr lang="en-US" sz="1400" dirty="0" smtClean="0"/>
              <a:t> antenna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Configure thermal heaters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Update mass properties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Desaturate</a:t>
            </a:r>
            <a:r>
              <a:rPr lang="en-US" sz="1400" dirty="0" smtClean="0"/>
              <a:t> momentum wheels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Update gyro attitude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162700" y="4724400"/>
            <a:ext cx="251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commands!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1432051"/>
            <a:ext cx="214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??? </a:t>
            </a:r>
            <a:r>
              <a:rPr lang="en-US" dirty="0"/>
              <a:t> </a:t>
            </a:r>
            <a:r>
              <a:rPr lang="en-US" dirty="0" smtClean="0"/>
              <a:t>I’m confused… </a:t>
            </a:r>
            <a:r>
              <a:rPr lang="en-US" sz="2800" b="1" dirty="0" smtClean="0">
                <a:solidFill>
                  <a:srgbClr val="FF0000"/>
                </a:solidFill>
              </a:rPr>
              <a:t>FAULT!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81000" y="457200"/>
            <a:ext cx="8458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Autonomous Mode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2406" y="1615126"/>
            <a:ext cx="6172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Holy Cows Video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800" b="1" dirty="0" smtClean="0">
                <a:solidFill>
                  <a:srgbClr val="FFC000"/>
                </a:solidFill>
              </a:rPr>
              <a:t>Its all about the sequencing!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Step 1: Arm down + move backward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Step 2: Move forward 6 feet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Step 3: Raise Arm to scoring angle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Step 4: Launch discs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Step </a:t>
            </a:r>
            <a:r>
              <a:rPr lang="en-US" dirty="0" smtClean="0"/>
              <a:t>5: </a:t>
            </a:r>
            <a:r>
              <a:rPr lang="en-US" dirty="0"/>
              <a:t>Arm down + move </a:t>
            </a:r>
            <a:r>
              <a:rPr lang="en-US" dirty="0" smtClean="0"/>
              <a:t>backward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Turn on disc pickup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Step 7: Drive forward 6 feet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Step 8: Turn off disc pickup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Step </a:t>
            </a:r>
            <a:r>
              <a:rPr lang="en-US" dirty="0" smtClean="0"/>
              <a:t>9: </a:t>
            </a:r>
            <a:r>
              <a:rPr lang="en-US" dirty="0"/>
              <a:t>Arm </a:t>
            </a:r>
            <a:r>
              <a:rPr lang="en-US" dirty="0" smtClean="0"/>
              <a:t>up to scoring angle </a:t>
            </a:r>
            <a:r>
              <a:rPr lang="en-US" dirty="0"/>
              <a:t>+ move </a:t>
            </a:r>
            <a:r>
              <a:rPr lang="en-US" dirty="0" smtClean="0"/>
              <a:t>backward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Step 10: Launch discs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Robot Autonomy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79764" y="1371600"/>
            <a:ext cx="7848600" cy="1828800"/>
          </a:xfrm>
        </p:spPr>
        <p:txBody>
          <a:bodyPr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Situation:</a:t>
            </a:r>
          </a:p>
          <a:p>
            <a:pPr lvl="1">
              <a:buFont typeface="Arial" pitchFamily="34" charset="0"/>
              <a:buChar char="•"/>
            </a:pPr>
            <a:r>
              <a:rPr lang="en-US" sz="2600" b="1" dirty="0" smtClean="0"/>
              <a:t>Robot arm needs to pick up game piece on ground, then rotate 50 degrees upward to place on rack</a:t>
            </a:r>
          </a:p>
          <a:p>
            <a:pPr lvl="1">
              <a:buFont typeface="Arial" pitchFamily="34" charset="0"/>
              <a:buChar char="•"/>
            </a:pPr>
            <a:endParaRPr lang="en-US" sz="2600" b="1" dirty="0" smtClean="0"/>
          </a:p>
          <a:p>
            <a:pPr lvl="2"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18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8764" y="5181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Introducing Closed-Loop Control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Proportional – Integral – Derivative  “PID” Control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1164" y="3352800"/>
            <a:ext cx="7924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600" b="1" dirty="0" smtClean="0"/>
              <a:t>  How </a:t>
            </a:r>
            <a:r>
              <a:rPr lang="en-US" sz="2600" b="1" dirty="0"/>
              <a:t>do we stop arm at 50 degrees</a:t>
            </a:r>
            <a:r>
              <a:rPr lang="en-US" sz="2600" b="1" dirty="0" smtClean="0"/>
              <a:t>?</a:t>
            </a:r>
            <a:endParaRPr lang="en-US" sz="2600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3828871"/>
            <a:ext cx="5763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b="1" dirty="0"/>
              <a:t>Potentiometer will tell you position</a:t>
            </a:r>
            <a:r>
              <a:rPr lang="en-US" sz="2400" b="1" dirty="0" smtClean="0"/>
              <a:t>…</a:t>
            </a:r>
            <a:endParaRPr lang="en-US" sz="2400" b="1" dirty="0"/>
          </a:p>
          <a:p>
            <a:pPr marL="749808" lvl="2" indent="0">
              <a:buNone/>
            </a:pPr>
            <a:r>
              <a:rPr lang="en-US" sz="2400" b="1" dirty="0"/>
              <a:t>… But that’s not enough</a:t>
            </a:r>
          </a:p>
        </p:txBody>
      </p:sp>
    </p:spTree>
    <p:extLst>
      <p:ext uri="{BB962C8B-B14F-4D97-AF65-F5344CB8AC3E}">
        <p14:creationId xmlns:p14="http://schemas.microsoft.com/office/powerpoint/2010/main" val="17318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6858000" cy="4648200"/>
          </a:xfrm>
        </p:spPr>
        <p:txBody>
          <a:bodyPr anchor="t"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Drive Systems, Wheels, Motors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Robot Arms, Belts/Pulleys, Pneumatics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Robotic Control, Sensors, Feedback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Autonomy, Remote Control, Situational Awareness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Case Study: Design Your Robot!</a:t>
            </a:r>
            <a:endParaRPr lang="en-US" sz="2800" b="1" dirty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1143000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FRC Training #2 Agenda:</a:t>
            </a:r>
            <a:br>
              <a:rPr lang="en-US" sz="2800" b="1" dirty="0" smtClean="0">
                <a:solidFill>
                  <a:srgbClr val="FFC000"/>
                </a:solidFill>
              </a:rPr>
            </a:b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Robot Control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17410" name="Picture 2" descr="http://upload.wikimedia.org/wikipedia/commons/thumb/c/c7/Change_with_Kd.png/320px-Change_with_K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617" y="1143000"/>
            <a:ext cx="472259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1385455"/>
            <a:ext cx="34674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Proportional: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How far away is the desired angle?</a:t>
            </a:r>
          </a:p>
          <a:p>
            <a:pPr algn="ctr"/>
            <a:endParaRPr lang="en-US" sz="2800" b="1" dirty="0">
              <a:solidFill>
                <a:srgbClr val="FFFF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Derivative: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000" b="1" dirty="0" smtClean="0"/>
              <a:t>How fast am I moving towards the desired angle?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Integral:</a:t>
            </a:r>
            <a:endParaRPr lang="en-US" sz="2800" b="1" dirty="0">
              <a:solidFill>
                <a:srgbClr val="FFFF00"/>
              </a:solidFill>
            </a:endParaRP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/>
              <a:t>How </a:t>
            </a:r>
            <a:r>
              <a:rPr lang="en-US" sz="2000" b="1" dirty="0" smtClean="0"/>
              <a:t>far have I already moved?</a:t>
            </a:r>
            <a:endParaRPr lang="en-US" sz="2000" b="1" dirty="0"/>
          </a:p>
          <a:p>
            <a:pPr algn="ctr"/>
            <a:r>
              <a:rPr lang="en-US" sz="2000" b="1" dirty="0" smtClean="0"/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378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Robot Control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17410" name="Picture 2" descr="http://upload.wikimedia.org/wikipedia/commons/thumb/c/c7/Change_with_Kd.png/320px-Change_with_K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617" y="1143000"/>
            <a:ext cx="472259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1385455"/>
            <a:ext cx="346749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Proportional:</a:t>
            </a:r>
          </a:p>
          <a:p>
            <a:pPr algn="ctr"/>
            <a:r>
              <a:rPr lang="en-US" sz="2000" b="1" dirty="0" smtClean="0"/>
              <a:t>Faster when further away</a:t>
            </a:r>
          </a:p>
          <a:p>
            <a:pPr algn="ctr"/>
            <a:r>
              <a:rPr lang="en-US" sz="2000" b="1" dirty="0" smtClean="0"/>
              <a:t>Output = </a:t>
            </a:r>
            <a:r>
              <a:rPr lang="en-US" sz="2000" b="1" dirty="0" err="1" smtClean="0"/>
              <a:t>Kp</a:t>
            </a:r>
            <a:r>
              <a:rPr lang="en-US" sz="2000" b="1" dirty="0" smtClean="0"/>
              <a:t> * </a:t>
            </a:r>
            <a:r>
              <a:rPr lang="el-GR" sz="2000" b="1" dirty="0" smtClean="0"/>
              <a:t>Δ</a:t>
            </a:r>
            <a:r>
              <a:rPr lang="el-GR" sz="2400" i="1" dirty="0" smtClean="0"/>
              <a:t>θ</a:t>
            </a:r>
            <a:endParaRPr lang="en-US" sz="2400" i="1" dirty="0" smtClean="0"/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Derivative:</a:t>
            </a:r>
          </a:p>
          <a:p>
            <a:pPr algn="ctr"/>
            <a:r>
              <a:rPr lang="en-US" sz="2000" b="1" dirty="0" smtClean="0"/>
              <a:t>Slows down when getting close  (“Dampens”)</a:t>
            </a:r>
          </a:p>
          <a:p>
            <a:pPr algn="ctr"/>
            <a:r>
              <a:rPr lang="en-US" sz="2000" b="1" dirty="0" smtClean="0"/>
              <a:t>Output = </a:t>
            </a:r>
            <a:r>
              <a:rPr lang="en-US" sz="2000" b="1" dirty="0" err="1" smtClean="0"/>
              <a:t>Kd</a:t>
            </a:r>
            <a:r>
              <a:rPr lang="en-US" sz="2000" b="1" dirty="0" smtClean="0"/>
              <a:t> * </a:t>
            </a:r>
            <a:r>
              <a:rPr lang="el-GR" sz="2000" b="1" dirty="0"/>
              <a:t>ω</a:t>
            </a:r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Integral:</a:t>
            </a:r>
            <a:endParaRPr lang="en-US" sz="2800" b="1" dirty="0">
              <a:solidFill>
                <a:srgbClr val="FFFF00"/>
              </a:solidFill>
            </a:endParaRPr>
          </a:p>
          <a:p>
            <a:pPr algn="ctr"/>
            <a:r>
              <a:rPr lang="en-US" sz="2000" b="1" dirty="0" smtClean="0"/>
              <a:t>Reduces “steady state” error</a:t>
            </a:r>
          </a:p>
          <a:p>
            <a:pPr algn="ctr"/>
            <a:r>
              <a:rPr lang="en-US" sz="2000" b="1" dirty="0" smtClean="0"/>
              <a:t>Output = Ki * </a:t>
            </a:r>
            <a:r>
              <a:rPr lang="el-GR" sz="2000" i="1" dirty="0" smtClean="0"/>
              <a:t>θ</a:t>
            </a:r>
            <a:r>
              <a:rPr lang="en-US" sz="2000" i="1" dirty="0" smtClean="0"/>
              <a:t> * </a:t>
            </a:r>
            <a:r>
              <a:rPr lang="el-GR" sz="2000" b="1" dirty="0" smtClean="0"/>
              <a:t>Δ</a:t>
            </a:r>
            <a:r>
              <a:rPr lang="en-US" sz="2000" b="1" dirty="0" smtClean="0"/>
              <a:t>t</a:t>
            </a:r>
            <a:endParaRPr lang="en-US" sz="2000" i="1" dirty="0"/>
          </a:p>
          <a:p>
            <a:pPr algn="ctr"/>
            <a:r>
              <a:rPr lang="en-US" sz="2000" b="1" dirty="0" smtClean="0"/>
              <a:t> </a:t>
            </a:r>
            <a:endParaRPr 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48200" y="563880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These are known as “GAINS”</a:t>
            </a:r>
          </a:p>
        </p:txBody>
      </p:sp>
    </p:spTree>
    <p:extLst>
      <p:ext uri="{BB962C8B-B14F-4D97-AF65-F5344CB8AC3E}">
        <p14:creationId xmlns:p14="http://schemas.microsoft.com/office/powerpoint/2010/main" val="8712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905000"/>
            <a:ext cx="8636000" cy="4699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0668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305194">
            <a:off x="1147210" y="290349"/>
            <a:ext cx="190200" cy="1060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371600" y="533400"/>
            <a:ext cx="914400" cy="914400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587514"/>
            <a:ext cx="4927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Moving from vertical to horizontal</a:t>
            </a:r>
          </a:p>
          <a:p>
            <a:r>
              <a:rPr lang="en-US" sz="2000" b="1" dirty="0" smtClean="0"/>
              <a:t>This arm starts out SOOOOOO SLOW!!!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54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981200"/>
            <a:ext cx="8636000" cy="462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0668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305194">
            <a:off x="2976009" y="271239"/>
            <a:ext cx="190200" cy="1060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3382954">
            <a:off x="3074214" y="449959"/>
            <a:ext cx="192515" cy="985608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587514"/>
            <a:ext cx="4071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I </a:t>
            </a:r>
            <a:r>
              <a:rPr lang="en-US" sz="2000" b="1" dirty="0" err="1" smtClean="0">
                <a:solidFill>
                  <a:schemeClr val="tx2"/>
                </a:solidFill>
              </a:rPr>
              <a:t>wanna</a:t>
            </a:r>
            <a:r>
              <a:rPr lang="en-US" sz="2000" b="1" dirty="0" smtClean="0">
                <a:solidFill>
                  <a:schemeClr val="tx2"/>
                </a:solidFill>
              </a:rPr>
              <a:t> shoot here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But my arm always ends up here!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Robot Autonomy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79764" y="1371600"/>
            <a:ext cx="7848600" cy="1828800"/>
          </a:xfrm>
        </p:spPr>
        <p:txBody>
          <a:bodyPr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Situation:</a:t>
            </a:r>
          </a:p>
          <a:p>
            <a:pPr lvl="1">
              <a:buFont typeface="Arial" pitchFamily="34" charset="0"/>
              <a:buChar char="•"/>
            </a:pPr>
            <a:r>
              <a:rPr lang="en-US" sz="2600" b="1" dirty="0" smtClean="0"/>
              <a:t>Robot is 30 feet away, need to move sideways to pick up game piece</a:t>
            </a:r>
          </a:p>
          <a:p>
            <a:pPr lvl="1">
              <a:buFont typeface="Arial" pitchFamily="34" charset="0"/>
              <a:buChar char="•"/>
            </a:pPr>
            <a:endParaRPr lang="en-US" sz="2600" b="1" dirty="0" smtClean="0"/>
          </a:p>
          <a:p>
            <a:pPr lvl="2"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18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630382" y="2977883"/>
            <a:ext cx="7924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600" b="1" dirty="0" smtClean="0"/>
              <a:t>  How </a:t>
            </a:r>
            <a:r>
              <a:rPr lang="en-US" sz="2600" b="1" dirty="0"/>
              <a:t>do we </a:t>
            </a:r>
            <a:r>
              <a:rPr lang="en-US" sz="2600" b="1" dirty="0" smtClean="0"/>
              <a:t>move straight if you can’t see the robot?</a:t>
            </a:r>
            <a:endParaRPr lang="en-US" sz="2600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3828871"/>
            <a:ext cx="5763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b="1" dirty="0" smtClean="0"/>
              <a:t>Encoders will tell you how far each wheel moved…</a:t>
            </a:r>
          </a:p>
          <a:p>
            <a:pPr lvl="2"/>
            <a:r>
              <a:rPr lang="en-US" sz="2400" b="1" dirty="0" smtClean="0"/>
              <a:t>…But that’s not enough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6473" y="5412432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Introducing Motor Drive Boost!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3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  <p:bldP spid="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Robot Control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3408218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Applying same motor power follows “actual path”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Difference in motor efficiency, gearbox friction, chain tension, misalignment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Must modify motor power based on feedback to move straight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5291"/>
            <a:ext cx="5334902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8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3886200" cy="1371600"/>
          </a:xfrm>
        </p:spPr>
        <p:txBody>
          <a:bodyPr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Force = m * a    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Power =  V * I </a:t>
            </a:r>
          </a:p>
          <a:p>
            <a:pPr>
              <a:buFont typeface="Arial" pitchFamily="34" charset="0"/>
              <a:buChar char="•"/>
            </a:pPr>
            <a:endParaRPr lang="en-US" sz="1800" b="1" dirty="0" smtClean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First, a little physics…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http://team358.org/files/programming/ControlSystem2009-/batt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2877312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obotmarketplace.com/products/images/VEX-217-2000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1" y="3016237"/>
            <a:ext cx="3344702" cy="243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5902" y="56388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21 in-</a:t>
            </a:r>
            <a:r>
              <a:rPr lang="en-US" sz="2400" b="1" dirty="0" err="1" smtClean="0"/>
              <a:t>lb</a:t>
            </a:r>
            <a:r>
              <a:rPr lang="en-US" sz="2400" b="1" dirty="0" smtClean="0"/>
              <a:t> Torque</a:t>
            </a:r>
          </a:p>
          <a:p>
            <a:r>
              <a:rPr lang="en-US" sz="2400" b="1" dirty="0" smtClean="0"/>
              <a:t>2600 RPM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7527" y="56388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12V  Lead-Acid</a:t>
            </a:r>
          </a:p>
          <a:p>
            <a:r>
              <a:rPr lang="en-US" sz="2400" b="1" dirty="0" smtClean="0"/>
              <a:t>17.2 Amp-Hours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59927" y="1440873"/>
            <a:ext cx="3473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Power = </a:t>
            </a:r>
          </a:p>
          <a:p>
            <a:pPr algn="ctr"/>
            <a:r>
              <a:rPr lang="en-US" sz="2800" b="1" dirty="0" smtClean="0"/>
              <a:t>Torque * RPM * (Constant)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75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FRC Wheels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534" y="3409949"/>
            <a:ext cx="211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Omni Wheel</a:t>
            </a:r>
            <a:endParaRPr lang="en-US" sz="2400" b="1" dirty="0"/>
          </a:p>
        </p:txBody>
      </p:sp>
      <p:pic>
        <p:nvPicPr>
          <p:cNvPr id="4098" name="Picture 2" descr="http://a248.e.akamai.net/origin-cdn.volusion.com/vyfsn.knvgw/v/vspfiles/photos/am-0430-2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" y="1314447"/>
            <a:ext cx="2381250" cy="2095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248.e.akamai.net/origin-cdn.volusion.com/vyfsn.knvgw/v/vspfiles/photos/am-0437-2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76349"/>
            <a:ext cx="2381250" cy="2038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87066" y="3409948"/>
            <a:ext cx="238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High-Traction</a:t>
            </a:r>
            <a:endParaRPr lang="en-US" sz="2400" b="1" dirty="0"/>
          </a:p>
        </p:txBody>
      </p:sp>
      <p:pic>
        <p:nvPicPr>
          <p:cNvPr id="4102" name="Picture 6" descr="http://a248.e.akamai.net/origin-cdn.volusion.com/vyfsn.knvgw/v/vspfiles/photos/am-0284-2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38249"/>
            <a:ext cx="2381250" cy="2114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10796" y="3442076"/>
            <a:ext cx="211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Slick Wheel</a:t>
            </a:r>
            <a:endParaRPr lang="en-US" sz="2400" b="1" dirty="0"/>
          </a:p>
        </p:txBody>
      </p:sp>
      <p:pic>
        <p:nvPicPr>
          <p:cNvPr id="4104" name="Picture 8" descr="http://eric.segonline.net/rpi/soph/FIRST/5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34" y="4019655"/>
            <a:ext cx="2820266" cy="211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63711" y="6144279"/>
            <a:ext cx="211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Treads</a:t>
            </a:r>
            <a:endParaRPr lang="en-US" sz="2400" b="1" dirty="0"/>
          </a:p>
        </p:txBody>
      </p:sp>
      <p:pic>
        <p:nvPicPr>
          <p:cNvPr id="4106" name="Picture 10" descr="http://www.casterwheelsco.com/upload/middle/Plate_Swivel_Caster_282_0_13000740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057650"/>
            <a:ext cx="2038350" cy="2038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34200" y="6096000"/>
            <a:ext cx="211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Casters</a:t>
            </a:r>
            <a:endParaRPr lang="en-US" sz="2400" b="1" dirty="0"/>
          </a:p>
        </p:txBody>
      </p:sp>
      <p:pic>
        <p:nvPicPr>
          <p:cNvPr id="1026" name="Picture 2" descr="http://a248.e.akamai.net/origin-cdn.volusion.com/vyfsn.knvgw/v/vspfiles/photos/am-0083-2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1" y="3903741"/>
            <a:ext cx="2381250" cy="21717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3534" y="6133994"/>
            <a:ext cx="211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Mecanum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8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FRC Drivetrains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5122" name="Picture 2" descr="http://2.bp.blogspot.com/_V9jgUptcTu0/TJGSN-67fTI/AAAAAAAAAgw/8hWBayC8qMQ/s1600/JVN0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6" b="11970"/>
          <a:stretch/>
        </p:blipFill>
        <p:spPr bwMode="auto">
          <a:xfrm>
            <a:off x="1939636" y="1208289"/>
            <a:ext cx="5029200" cy="238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iki.team1640.com/images/thumb/f/ff/DB5_drive_side_090127_csm.jpg/400px-DB5_drive_side_090127_c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36" y="3825241"/>
            <a:ext cx="4724400" cy="27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2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FRC Drivetrains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6146" name="Picture 2" descr="http://www.jacobcohen.me/images/robotics/FRCPrototypeDrivet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6" y="1116676"/>
            <a:ext cx="3222914" cy="270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team624.org/images/2011_drivetr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16676"/>
            <a:ext cx="36576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eric.segonline.net/rpi/soph/FIRST2/8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2" b="18955"/>
          <a:stretch/>
        </p:blipFill>
        <p:spPr bwMode="auto">
          <a:xfrm>
            <a:off x="1714500" y="4191000"/>
            <a:ext cx="6019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7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Drivetrain Things to Consider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848600" cy="4191000"/>
          </a:xfrm>
        </p:spPr>
        <p:txBody>
          <a:bodyPr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Number, Type, and Size of Wheels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Drive (powered)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Guide (unpowered)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Wide-body or Narrow-body Chassis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One or multiple wheels per motor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Gear and Chain Ratios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Transmission?</a:t>
            </a:r>
          </a:p>
          <a:p>
            <a:pPr>
              <a:buFont typeface="Arial" pitchFamily="34" charset="0"/>
              <a:buChar char="•"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8073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Robot Control: Output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11266" name="Picture 2" descr="http://lh5.ggpht.com/_d5pGkeNrEco/S2l8yCFHXkI/AAAAAAAAATE/nlGrJxtmDhs/DSC0933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0" t="47654" b="10271"/>
          <a:stretch/>
        </p:blipFill>
        <p:spPr bwMode="auto">
          <a:xfrm>
            <a:off x="4038600" y="1219200"/>
            <a:ext cx="4687564" cy="20366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3203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Speed Controllers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Regulate Voltage to Motors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7690" y="3373582"/>
            <a:ext cx="38100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Accepts a “Pulse Width Modulated” (PWM) output from </a:t>
            </a:r>
            <a:r>
              <a:rPr lang="en-US" sz="2400" b="1" dirty="0" err="1" smtClean="0"/>
              <a:t>cRio</a:t>
            </a:r>
            <a:r>
              <a:rPr lang="en-US" sz="2400" b="1" dirty="0" smtClean="0"/>
              <a:t> Controller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0% Duty cycle = no power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100% duty cycle = full power</a:t>
            </a:r>
          </a:p>
          <a:p>
            <a:pPr algn="ctr"/>
            <a:endParaRPr lang="en-US" sz="2400" b="1" dirty="0"/>
          </a:p>
        </p:txBody>
      </p:sp>
      <p:pic>
        <p:nvPicPr>
          <p:cNvPr id="11268" name="Picture 4" descr="http://adamone.rchomepage.com/duty_cyc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1" y="3352800"/>
            <a:ext cx="4387539" cy="3230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Robot Control: Output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828800"/>
            <a:ext cx="346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Relays</a:t>
            </a:r>
          </a:p>
          <a:p>
            <a:pPr algn="ctr"/>
            <a:r>
              <a:rPr lang="en-US" sz="2400" b="1" dirty="0" smtClean="0"/>
              <a:t>Full ON (forwards or backwards) or Full OFF</a:t>
            </a:r>
          </a:p>
        </p:txBody>
      </p:sp>
      <p:pic>
        <p:nvPicPr>
          <p:cNvPr id="12290" name="Picture 2" descr="http://sketchup.google.com/3dwarehouse/download?mid=76d478f6706a87e1963c5fddba120441&amp;rtyp=lt&amp;ctyp=other&amp;ts=12662568880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2" t="15553" r="12252" b="1169"/>
          <a:stretch/>
        </p:blipFill>
        <p:spPr bwMode="auto">
          <a:xfrm>
            <a:off x="4876800" y="1577071"/>
            <a:ext cx="2646219" cy="1897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7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d5f8d77e-ceb5-4b8b-a41f-d6e55bba8821"/>
  <p:tag name="__PE_ORIG_SIZE" val="3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a86b96d2-c5b6-499e-ab8c-d2309e176abf"/>
  <p:tag name="__PE_ORIG_SIZE" val="3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421</TotalTime>
  <Words>634</Words>
  <Application>Microsoft Office PowerPoint</Application>
  <PresentationFormat>On-screen Show (4:3)</PresentationFormat>
  <Paragraphs>157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Elemental</vt:lpstr>
      <vt:lpstr>PowerPoint Presentation</vt:lpstr>
      <vt:lpstr>FRC Training #2 Agenda: </vt:lpstr>
      <vt:lpstr>First, a little physics…</vt:lpstr>
      <vt:lpstr>FRC Wheels</vt:lpstr>
      <vt:lpstr>FRC Drivetrains</vt:lpstr>
      <vt:lpstr>FRC Drivetrains</vt:lpstr>
      <vt:lpstr>Drivetrain Things to Consider</vt:lpstr>
      <vt:lpstr>Robot Control: Output</vt:lpstr>
      <vt:lpstr>Robot Control: Output</vt:lpstr>
      <vt:lpstr>Robot Control: Input</vt:lpstr>
      <vt:lpstr>Robot Control: Input</vt:lpstr>
      <vt:lpstr>Robot Control: Input</vt:lpstr>
      <vt:lpstr>Remote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Robot Autonomy</vt:lpstr>
      <vt:lpstr>Robot Control</vt:lpstr>
      <vt:lpstr>Robot Control</vt:lpstr>
      <vt:lpstr>PowerPoint Presentation</vt:lpstr>
      <vt:lpstr>PowerPoint Presentation</vt:lpstr>
      <vt:lpstr>Robot Autonomy</vt:lpstr>
      <vt:lpstr>Robot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73</cp:revision>
  <dcterms:created xsi:type="dcterms:W3CDTF">2011-11-08T06:13:58Z</dcterms:created>
  <dcterms:modified xsi:type="dcterms:W3CDTF">2014-12-12T04:01:40Z</dcterms:modified>
</cp:coreProperties>
</file>