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91" r:id="rId3"/>
    <p:sldId id="294" r:id="rId4"/>
    <p:sldId id="297" r:id="rId5"/>
    <p:sldId id="295" r:id="rId6"/>
    <p:sldId id="299" r:id="rId7"/>
    <p:sldId id="296" r:id="rId8"/>
    <p:sldId id="301" r:id="rId9"/>
    <p:sldId id="300" r:id="rId10"/>
    <p:sldId id="302" r:id="rId11"/>
    <p:sldId id="305" r:id="rId12"/>
    <p:sldId id="30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02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40" y="10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1F687-CD80-475D-8CE0-6FD15A67A5C5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050ED-46F5-40A4-B2B4-98260010B8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74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Think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How would we solve this manually?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Is this the fastest way?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Introduce big O to understand the time it will take to run, then explain how some algorithms are better than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050ED-46F5-40A4-B2B4-98260010B8C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387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050ED-46F5-40A4-B2B4-98260010B8C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72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050ED-46F5-40A4-B2B4-98260010B8C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41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050ED-46F5-40A4-B2B4-98260010B8C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39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050ED-46F5-40A4-B2B4-98260010B8C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54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050ED-46F5-40A4-B2B4-98260010B8C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93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050ED-46F5-40A4-B2B4-98260010B8C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75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050ED-46F5-40A4-B2B4-98260010B8C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522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050ED-46F5-40A4-B2B4-98260010B8C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4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050ED-46F5-40A4-B2B4-98260010B8C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62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5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2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2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5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4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3AE3-3217-4495-AFCD-026C8A2E3742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95248"/>
            <a:ext cx="5162550" cy="3276600"/>
          </a:xfrm>
          <a:prstGeom prst="rect">
            <a:avLst/>
          </a:prstGeom>
        </p:spPr>
      </p:pic>
      <p:sp>
        <p:nvSpPr>
          <p:cNvPr id="7" name="AutoShape 2" descr="https://static.wixstatic.com/media/52e8bd_b091fe0911c847afa449f72e53e60452%7Emv2_d_1845_1218_s_2.jpg/v1/fill/w_1185,h_782,al_c,q_90,usm_0.66_1.00_0.01/52e8bd_b091fe0911c847afa449f72e53e60452%7Emv2_d_1845_1218_s_2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/>
          <a:stretch/>
        </p:blipFill>
        <p:spPr>
          <a:xfrm>
            <a:off x="6141576" y="25638"/>
            <a:ext cx="6024786" cy="3371848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5"/>
          <a:stretch/>
        </p:blipFill>
        <p:spPr>
          <a:xfrm>
            <a:off x="59822" y="3491425"/>
            <a:ext cx="5990969" cy="3366575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sp>
        <p:nvSpPr>
          <p:cNvPr id="2" name="TextBox 1"/>
          <p:cNvSpPr txBox="1"/>
          <p:nvPr/>
        </p:nvSpPr>
        <p:spPr>
          <a:xfrm>
            <a:off x="6248400" y="4554909"/>
            <a:ext cx="59179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(Java) Programming</a:t>
            </a:r>
            <a:br>
              <a:rPr lang="en-A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10 - Algorithms</a:t>
            </a: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A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 Schwarz</a:t>
            </a:r>
            <a:endParaRPr lang="en-AU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10: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44968"/>
            <a:ext cx="5942846" cy="4351338"/>
          </a:xfrm>
        </p:spPr>
        <p:txBody>
          <a:bodyPr>
            <a:normAutofit/>
          </a:bodyPr>
          <a:lstStyle/>
          <a:p>
            <a:r>
              <a:rPr lang="en-AU" dirty="0"/>
              <a:t>The three sections (P, I &amp; D) are summed together</a:t>
            </a:r>
          </a:p>
          <a:p>
            <a:r>
              <a:rPr lang="en-AU" dirty="0"/>
              <a:t>However, before they are summed, each section is multiplied by a special value</a:t>
            </a:r>
          </a:p>
          <a:p>
            <a:r>
              <a:rPr lang="en-AU" dirty="0"/>
              <a:t>These values are the three constants </a:t>
            </a:r>
            <a:r>
              <a:rPr lang="en-AU" dirty="0" err="1"/>
              <a:t>K</a:t>
            </a:r>
            <a:r>
              <a:rPr lang="en-AU" baseline="-25000" dirty="0" err="1"/>
              <a:t>p</a:t>
            </a:r>
            <a:r>
              <a:rPr lang="en-AU" baseline="-25000" dirty="0"/>
              <a:t> </a:t>
            </a:r>
            <a:r>
              <a:rPr lang="en-AU" dirty="0"/>
              <a:t>, K</a:t>
            </a:r>
            <a:r>
              <a:rPr lang="en-AU" baseline="-25000" dirty="0"/>
              <a:t>I </a:t>
            </a:r>
            <a:r>
              <a:rPr lang="en-AU" dirty="0"/>
              <a:t>&amp; K</a:t>
            </a:r>
            <a:r>
              <a:rPr lang="en-AU" baseline="-25000" dirty="0"/>
              <a:t>D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941560" y="4653482"/>
            <a:ext cx="10412240" cy="1681202"/>
          </a:xfrm>
        </p:spPr>
        <p:txBody>
          <a:bodyPr>
            <a:normAutofit fontScale="92500"/>
          </a:bodyPr>
          <a:lstStyle/>
          <a:p>
            <a:r>
              <a:rPr lang="en-AU" dirty="0"/>
              <a:t>These values are different for every system, because each system responds differently – with different amounts of lag, momentum, units and energy</a:t>
            </a:r>
          </a:p>
          <a:p>
            <a:r>
              <a:rPr lang="en-AU" dirty="0"/>
              <a:t>These values are found through the process of tuning – essentially trial and error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 descr="A picture containing clock, object, thing&#10;&#10;Description generated with very high confiden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"/>
          <a:stretch/>
        </p:blipFill>
        <p:spPr>
          <a:xfrm>
            <a:off x="6781046" y="2215672"/>
            <a:ext cx="5259188" cy="229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10: Algorithms</a:t>
            </a:r>
          </a:p>
        </p:txBody>
      </p:sp>
      <p:pic>
        <p:nvPicPr>
          <p:cNvPr id="6" name="Content Placeholder 5" descr="A close up of a map&#10;&#10;Description generated with high confidence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203347"/>
            <a:ext cx="5832376" cy="4558776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256276" cy="4351338"/>
          </a:xfrm>
        </p:spPr>
        <p:txBody>
          <a:bodyPr/>
          <a:lstStyle/>
          <a:p>
            <a:r>
              <a:rPr lang="en-AU" dirty="0"/>
              <a:t>Here we can see the three responses</a:t>
            </a:r>
          </a:p>
          <a:p>
            <a:r>
              <a:rPr lang="en-AU" dirty="0"/>
              <a:t>P (Green) overshoots a bit but returns eventually</a:t>
            </a:r>
          </a:p>
          <a:p>
            <a:r>
              <a:rPr lang="en-AU" dirty="0"/>
              <a:t>I oscillates around forever</a:t>
            </a:r>
          </a:p>
          <a:p>
            <a:r>
              <a:rPr lang="en-AU" dirty="0"/>
              <a:t>D slowly approaches it</a:t>
            </a:r>
          </a:p>
          <a:p>
            <a:endParaRPr lang="en-AU" dirty="0"/>
          </a:p>
          <a:p>
            <a:r>
              <a:rPr lang="en-AU" dirty="0"/>
              <a:t>Combined the three responses work quite well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6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10: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PID is commonly used to control systems on the robot, to quickly get to a desired position</a:t>
            </a:r>
          </a:p>
          <a:p>
            <a:pPr lvl="1"/>
            <a:r>
              <a:rPr lang="en-AU" dirty="0"/>
              <a:t>PID is also heavily used in industry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https://youtu.be/fusr9eTceEo</a:t>
            </a:r>
          </a:p>
          <a:p>
            <a:pPr lvl="1"/>
            <a:r>
              <a:rPr lang="en-AU" dirty="0"/>
              <a:t>https://youtu.be/K-F_T59ZDPw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6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10: Algorithms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What is an algorithm?</a:t>
            </a:r>
          </a:p>
          <a:p>
            <a:r>
              <a:rPr lang="en-AU" dirty="0"/>
              <a:t>An algorithm is a set of instructions to complete a task</a:t>
            </a:r>
          </a:p>
          <a:p>
            <a:r>
              <a:rPr lang="en-AU" dirty="0"/>
              <a:t>For example:</a:t>
            </a:r>
          </a:p>
          <a:p>
            <a:pPr lvl="1"/>
            <a:r>
              <a:rPr lang="en-AU" sz="2000" dirty="0"/>
              <a:t>Finding the door in a room: </a:t>
            </a:r>
            <a:r>
              <a:rPr lang="en-AU" sz="2000" i="1" dirty="0"/>
              <a:t>Check a wall. If it has the door, yay! If it </a:t>
            </a:r>
            <a:r>
              <a:rPr lang="en-AU" sz="2000" i="1" dirty="0" err="1"/>
              <a:t>dosen’t</a:t>
            </a:r>
            <a:r>
              <a:rPr lang="en-AU" sz="2000" i="1" dirty="0"/>
              <a:t>, repeat with the wall on the right.</a:t>
            </a:r>
          </a:p>
          <a:p>
            <a:pPr lvl="1"/>
            <a:r>
              <a:rPr lang="en-AU" sz="2000" dirty="0"/>
              <a:t>Finding a book on a bookcase: </a:t>
            </a:r>
            <a:r>
              <a:rPr lang="en-AU" sz="2000" i="1" dirty="0"/>
              <a:t>Look through all books and check if it’s the right book</a:t>
            </a:r>
            <a:endParaRPr lang="en-AU" sz="2000" dirty="0"/>
          </a:p>
          <a:p>
            <a:endParaRPr lang="en-AU" dirty="0"/>
          </a:p>
          <a:p>
            <a:r>
              <a:rPr lang="en-AU" dirty="0"/>
              <a:t>If you remember from last week, figuring out how to complete a task is an important step, before you actually program the computer to do the task</a:t>
            </a:r>
          </a:p>
          <a:p>
            <a:pPr lvl="1"/>
            <a:r>
              <a:rPr lang="en-AU" sz="2000" dirty="0"/>
              <a:t>i.e. You need to figure out what you will tell the computer to do, before you tell it.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65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10: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Let’s try designing an algorithm!</a:t>
            </a:r>
          </a:p>
          <a:p>
            <a:r>
              <a:rPr lang="en-AU" dirty="0"/>
              <a:t>How could we sort a random list of numbers to be ascending?</a:t>
            </a:r>
          </a:p>
          <a:p>
            <a:pPr lvl="1"/>
            <a:r>
              <a:rPr lang="en-AU" dirty="0"/>
              <a:t>E.g. make [6, 3, 2, 84, 1] into [1, 2, 3, 6, 84]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36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10: Algorithms – Designing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Think about the inputs &amp; outputs of the algorithm</a:t>
            </a:r>
          </a:p>
          <a:p>
            <a:pPr lvl="1"/>
            <a:r>
              <a:rPr lang="en-AU" dirty="0"/>
              <a:t>What data do you have to work with</a:t>
            </a:r>
          </a:p>
          <a:p>
            <a:pPr lvl="1"/>
            <a:r>
              <a:rPr lang="en-AU" dirty="0"/>
              <a:t>What are you trying to achieve</a:t>
            </a:r>
          </a:p>
          <a:p>
            <a:r>
              <a:rPr lang="en-AU" dirty="0"/>
              <a:t>Break down the problem into smaller segments</a:t>
            </a:r>
          </a:p>
          <a:p>
            <a:r>
              <a:rPr lang="en-AU" dirty="0"/>
              <a:t>Think about how you would solve the problem on paper</a:t>
            </a:r>
          </a:p>
          <a:p>
            <a:endParaRPr lang="en-AU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0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10: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Selection Sort:</a:t>
            </a:r>
          </a:p>
          <a:p>
            <a:pPr lvl="1"/>
            <a:r>
              <a:rPr lang="en-AU" dirty="0"/>
              <a:t>Loop through the list, find the smallest item and add it to a new list. Repeat.</a:t>
            </a:r>
          </a:p>
          <a:p>
            <a:r>
              <a:rPr lang="en-AU" dirty="0"/>
              <a:t>Quick Sort (generally considered fastest sort):</a:t>
            </a:r>
          </a:p>
          <a:p>
            <a:pPr lvl="1"/>
            <a:r>
              <a:rPr lang="en-AU" dirty="0"/>
              <a:t>Splits list into two, with one list containing upper half of numbers, other lower half. Then repeats…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87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10: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Insertion Sort:</a:t>
            </a:r>
          </a:p>
          <a:p>
            <a:pPr lvl="1"/>
            <a:r>
              <a:rPr lang="en-AU" dirty="0"/>
              <a:t>Loop through the list, find the smallest item and add it to a new list. Repeat.</a:t>
            </a:r>
          </a:p>
          <a:p>
            <a:r>
              <a:rPr lang="en-AU" dirty="0"/>
              <a:t>Quick Sort (generally considered fastest sort):</a:t>
            </a:r>
          </a:p>
          <a:p>
            <a:pPr lvl="1"/>
            <a:r>
              <a:rPr lang="en-AU" dirty="0"/>
              <a:t>Splits list into two, with one list containing upper half of numbers, other lower half. Then repeats…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57" y="3982284"/>
            <a:ext cx="19050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4001294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001294"/>
            <a:ext cx="2667000" cy="2038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2857" y="6039644"/>
            <a:ext cx="951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Insertion Sort                                            Quick Sort                                Quick Sort (Slow so you can see)</a:t>
            </a:r>
          </a:p>
        </p:txBody>
      </p:sp>
    </p:spTree>
    <p:extLst>
      <p:ext uri="{BB962C8B-B14F-4D97-AF65-F5344CB8AC3E}">
        <p14:creationId xmlns:p14="http://schemas.microsoft.com/office/powerpoint/2010/main" val="13000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10: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Let’s design another algorithm!</a:t>
            </a:r>
          </a:p>
          <a:p>
            <a:r>
              <a:rPr lang="en-AU" dirty="0"/>
              <a:t>Imagine we’re on a ship an we want to turn the rudder 60° (with a computer)</a:t>
            </a:r>
          </a:p>
          <a:p>
            <a:r>
              <a:rPr lang="en-AU" dirty="0"/>
              <a:t>How should we do this?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268218"/>
            <a:ext cx="4079778" cy="202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8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10: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Let’s design another algorithm!</a:t>
            </a:r>
          </a:p>
          <a:p>
            <a:r>
              <a:rPr lang="en-AU" dirty="0"/>
              <a:t>Imagine we’re on a ship an we want to turn the rudder 60° (with a computer)</a:t>
            </a:r>
          </a:p>
          <a:p>
            <a:r>
              <a:rPr lang="en-AU" dirty="0"/>
              <a:t>How should we do this?</a:t>
            </a:r>
          </a:p>
          <a:p>
            <a:r>
              <a:rPr lang="en-AU" dirty="0"/>
              <a:t>However, we have an important limitation:</a:t>
            </a:r>
          </a:p>
          <a:p>
            <a:pPr lvl="1"/>
            <a:r>
              <a:rPr lang="en-AU" dirty="0"/>
              <a:t>The rudder is very heavy, and has lots of momentum – it continues to turn a bit even after we stop turning it, and it takes a while to start moving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55" y="268218"/>
            <a:ext cx="3294901" cy="2027060"/>
          </a:xfrm>
          <a:prstGeom prst="rect">
            <a:avLst/>
          </a:prstGeom>
        </p:spPr>
      </p:pic>
      <p:pic>
        <p:nvPicPr>
          <p:cNvPr id="6" name="Picture 5" descr="A picture containing building, red&#10;&#10;Description generated with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784" y="265043"/>
            <a:ext cx="2706980" cy="20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10: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PID</a:t>
            </a:r>
          </a:p>
          <a:p>
            <a:r>
              <a:rPr lang="en-AU" dirty="0"/>
              <a:t>PID is a very common algorithm to solve this exact problem</a:t>
            </a:r>
          </a:p>
          <a:p>
            <a:r>
              <a:rPr lang="en-AU" dirty="0"/>
              <a:t>PID takes an error (how far off the ruder is), and provides an output – say the energy to give to the engine.</a:t>
            </a:r>
          </a:p>
          <a:p>
            <a:r>
              <a:rPr lang="en-AU" dirty="0"/>
              <a:t>PID has three parts:</a:t>
            </a:r>
          </a:p>
          <a:p>
            <a:pPr lvl="1"/>
            <a:r>
              <a:rPr lang="en-AU" dirty="0"/>
              <a:t>P: Proportional – a proportional response to the error</a:t>
            </a:r>
          </a:p>
          <a:p>
            <a:pPr lvl="1"/>
            <a:r>
              <a:rPr lang="en-AU" dirty="0"/>
              <a:t>I : Integral – a cumulative response to the error</a:t>
            </a:r>
          </a:p>
          <a:p>
            <a:pPr lvl="1"/>
            <a:r>
              <a:rPr lang="en-AU" dirty="0"/>
              <a:t>D : Derivative – a predictive response to the error based on the rate of change</a:t>
            </a:r>
          </a:p>
          <a:p>
            <a:pPr marL="457200" lvl="1" indent="0">
              <a:buNone/>
            </a:pPr>
            <a:r>
              <a:rPr lang="en-AU" sz="2000" i="1" dirty="0"/>
              <a:t>I is useful for fixing ‘steady-state-error’ – when the output (ruder) is slightly off, but not enough for P to manage to move it – I builds up in till it makes it move.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67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1543</TotalTime>
  <Words>795</Words>
  <Application>Microsoft Office PowerPoint</Application>
  <PresentationFormat>Widescreen</PresentationFormat>
  <Paragraphs>85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 Presentation</vt:lpstr>
      <vt:lpstr>Lesson 10: Algorithms</vt:lpstr>
      <vt:lpstr>Lesson 10: Algorithms</vt:lpstr>
      <vt:lpstr>Lesson 10: Algorithms – Designing algorithms</vt:lpstr>
      <vt:lpstr>Lesson 10: Algorithms</vt:lpstr>
      <vt:lpstr>Lesson 10: Algorithms</vt:lpstr>
      <vt:lpstr>Lesson 10: Algorithms</vt:lpstr>
      <vt:lpstr>Lesson 10: Algorithms</vt:lpstr>
      <vt:lpstr>Lesson 10: Algorithms</vt:lpstr>
      <vt:lpstr>Lesson 10: Algorithms</vt:lpstr>
      <vt:lpstr>Lesson 10: Algorithms</vt:lpstr>
      <vt:lpstr>Lesson 10: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Schwarz</dc:creator>
  <cp:lastModifiedBy>Tom Schwarz</cp:lastModifiedBy>
  <cp:revision>144</cp:revision>
  <dcterms:created xsi:type="dcterms:W3CDTF">2016-12-08T05:42:23Z</dcterms:created>
  <dcterms:modified xsi:type="dcterms:W3CDTF">2017-06-08T13:13:55Z</dcterms:modified>
</cp:coreProperties>
</file>