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3" r:id="rId3"/>
    <p:sldId id="286" r:id="rId4"/>
    <p:sldId id="28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02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8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2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0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5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2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2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5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40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3AE3-3217-4495-AFCD-026C8A2E3742}" type="datetimeFigureOut">
              <a:rPr lang="en-AU" smtClean="0"/>
              <a:t>31/05/2017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4E96-1836-4119-8D1C-36E2F5A3F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95248"/>
            <a:ext cx="5162550" cy="3276600"/>
          </a:xfrm>
          <a:prstGeom prst="rect">
            <a:avLst/>
          </a:prstGeom>
        </p:spPr>
      </p:pic>
      <p:sp>
        <p:nvSpPr>
          <p:cNvPr id="7" name="AutoShape 2" descr="https://static.wixstatic.com/media/52e8bd_b091fe0911c847afa449f72e53e60452%7Emv2_d_1845_1218_s_2.jpg/v1/fill/w_1185,h_782,al_c,q_90,usm_0.66_1.00_0.01/52e8bd_b091fe0911c847afa449f72e53e60452%7Emv2_d_1845_1218_s_2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>
          <a:xfrm>
            <a:off x="6141576" y="25638"/>
            <a:ext cx="6024786" cy="3371848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35"/>
          <a:stretch/>
        </p:blipFill>
        <p:spPr>
          <a:xfrm>
            <a:off x="59822" y="3491425"/>
            <a:ext cx="5990969" cy="3366575"/>
          </a:xfrm>
          <a:prstGeom prst="rect">
            <a:avLst/>
          </a:prstGeom>
          <a:ln w="76200">
            <a:solidFill>
              <a:schemeClr val="bg1"/>
            </a:solidFill>
            <a:miter lim="800000"/>
          </a:ln>
        </p:spPr>
      </p:pic>
      <p:sp>
        <p:nvSpPr>
          <p:cNvPr id="2" name="TextBox 1"/>
          <p:cNvSpPr txBox="1"/>
          <p:nvPr/>
        </p:nvSpPr>
        <p:spPr>
          <a:xfrm>
            <a:off x="6248400" y="4554909"/>
            <a:ext cx="59179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(Java) Programming – 2.6 - Operations</a:t>
            </a: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AU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 Schwarz</a:t>
            </a:r>
            <a:endParaRPr lang="en-AU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AU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7: Operations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49"/>
            <a:ext cx="11494259" cy="4681867"/>
          </a:xfrm>
        </p:spPr>
        <p:txBody>
          <a:bodyPr>
            <a:normAutofit/>
          </a:bodyPr>
          <a:lstStyle/>
          <a:p>
            <a:r>
              <a:rPr lang="en-AU" sz="2400" dirty="0"/>
              <a:t>Computers are quite good at doing maths. And, you can very easily have them do maths for you.</a:t>
            </a:r>
          </a:p>
          <a:p>
            <a:r>
              <a:rPr lang="en-AU" sz="2400" dirty="0"/>
              <a:t>In code you can integrate maths and it will be executed following BODMAS laws.</a:t>
            </a:r>
          </a:p>
          <a:p>
            <a:r>
              <a:rPr lang="en-AU" sz="2400" dirty="0"/>
              <a:t>For example you can write:</a:t>
            </a:r>
          </a:p>
          <a:p>
            <a:pPr marL="0" indent="0">
              <a:buNone/>
            </a:pP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AU" sz="2400" dirty="0"/>
              <a:t>Which should produce </a:t>
            </a:r>
            <a:r>
              <a:rPr lang="en-AU" sz="2400" b="1" dirty="0"/>
              <a:t>13</a:t>
            </a:r>
          </a:p>
          <a:p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723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7: Operations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49"/>
            <a:ext cx="11494259" cy="46818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AU" sz="2400" dirty="0"/>
              <a:t>Which should produce </a:t>
            </a:r>
            <a:r>
              <a:rPr lang="en-AU" sz="2400" b="1" dirty="0"/>
              <a:t>13</a:t>
            </a:r>
          </a:p>
          <a:p>
            <a:r>
              <a:rPr lang="en-AU" sz="2400" dirty="0"/>
              <a:t>However, do you remember how integers have no decimals?</a:t>
            </a:r>
          </a:p>
          <a:p>
            <a:r>
              <a:rPr lang="en-AU" sz="2400" dirty="0"/>
              <a:t>As these numbers have no decimals, they are treated as integers</a:t>
            </a:r>
          </a:p>
          <a:p>
            <a:r>
              <a:rPr lang="en-AU" sz="2400" dirty="0"/>
              <a:t>As we are dividing an integer by an integer, an integer is produced</a:t>
            </a:r>
          </a:p>
          <a:p>
            <a:r>
              <a:rPr lang="en-AU" sz="2400" dirty="0"/>
              <a:t>However 3/2 = 1.5 which is a double ! Java truncates this to an integer, to produce 1 </a:t>
            </a:r>
          </a:p>
          <a:p>
            <a:r>
              <a:rPr lang="en-AU" sz="2400" dirty="0"/>
              <a:t>Thus </a:t>
            </a:r>
            <a:r>
              <a:rPr lang="en-AU" sz="2400" b="1" dirty="0"/>
              <a:t>the above example gives 12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This can be easily fixed by changing an affected number to a double, as a double/integer (or other way around) gives a double – Java wouldn’t want to lose information and so always choose double</a:t>
            </a:r>
          </a:p>
          <a:p>
            <a:pPr marL="0" indent="0">
              <a:buNone/>
            </a:pP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*(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5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+(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</a:t>
            </a:r>
            <a:r>
              <a:rPr lang="en-AU" sz="2400" b="1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2.0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)));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4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Lesson 7: Operations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7407" y="1822449"/>
            <a:ext cx="11494259" cy="4681867"/>
          </a:xfrm>
        </p:spPr>
        <p:txBody>
          <a:bodyPr>
            <a:normAutofit/>
          </a:bodyPr>
          <a:lstStyle/>
          <a:p>
            <a:r>
              <a:rPr lang="en-AU" sz="2400" dirty="0"/>
              <a:t>You can also use variables:</a:t>
            </a:r>
          </a:p>
          <a:p>
            <a:pPr marL="0" indent="0">
              <a:buNone/>
            </a:pP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bestestNumber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8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b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AU" sz="2400" b="1" dirty="0" err="1">
                <a:solidFill>
                  <a:srgbClr val="CEDF99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worstestNumber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r>
              <a:rPr lang="en-AU" sz="2400" dirty="0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((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bestestNumber</a:t>
            </a:r>
            <a:r>
              <a:rPr lang="en-AU" sz="2400" b="1" dirty="0" err="1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%</a:t>
            </a:r>
            <a:r>
              <a:rPr lang="en-AU" sz="2400" dirty="0" err="1">
                <a:solidFill>
                  <a:srgbClr val="DCDCC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worstestNumber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)*</a:t>
            </a:r>
            <a:r>
              <a:rPr lang="en-AU" sz="2400" dirty="0">
                <a:solidFill>
                  <a:srgbClr val="8CD0D3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</a:t>
            </a:r>
            <a:r>
              <a:rPr lang="en-AU" sz="2400" b="1" dirty="0">
                <a:solidFill>
                  <a:srgbClr val="9F9D6D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AU" sz="2400" dirty="0"/>
              <a:t>Remember that the “%” operator is like “/” (divide) but producers the remainder</a:t>
            </a:r>
          </a:p>
          <a:p>
            <a:pPr lvl="1"/>
            <a:r>
              <a:rPr lang="en-AU" sz="2000" dirty="0"/>
              <a:t>E.g. </a:t>
            </a:r>
            <a:r>
              <a:rPr lang="en-AU" dirty="0"/>
              <a:t>362 </a:t>
            </a:r>
            <a:r>
              <a:rPr lang="en-AU" b="1" dirty="0"/>
              <a:t>%</a:t>
            </a:r>
            <a:r>
              <a:rPr lang="en-AU" dirty="0"/>
              <a:t> 360 </a:t>
            </a:r>
            <a:r>
              <a:rPr lang="en-AU" b="1" dirty="0"/>
              <a:t>=</a:t>
            </a:r>
            <a:r>
              <a:rPr lang="en-AU" dirty="0"/>
              <a:t> 2</a:t>
            </a:r>
            <a:endParaRPr lang="en-AU" sz="2000" dirty="0"/>
          </a:p>
          <a:p>
            <a:endParaRPr lang="en-AU" sz="2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37160" y="137160"/>
            <a:ext cx="11914632" cy="6583680"/>
          </a:xfrm>
          <a:prstGeom prst="rect">
            <a:avLst/>
          </a:prstGeom>
          <a:noFill/>
          <a:ln w="76200">
            <a:solidFill>
              <a:srgbClr val="C720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08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1419</TotalTime>
  <Words>223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Lesson 7: Operations</vt:lpstr>
      <vt:lpstr>Lesson 7: Operations</vt:lpstr>
      <vt:lpstr>Lesson 7: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Schwarz</dc:creator>
  <cp:lastModifiedBy>Tom Schwarz</cp:lastModifiedBy>
  <cp:revision>101</cp:revision>
  <dcterms:created xsi:type="dcterms:W3CDTF">2016-12-08T05:42:23Z</dcterms:created>
  <dcterms:modified xsi:type="dcterms:W3CDTF">2017-05-31T10:23:19Z</dcterms:modified>
</cp:coreProperties>
</file>