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91" r:id="rId3"/>
    <p:sldId id="294" r:id="rId4"/>
    <p:sldId id="296" r:id="rId5"/>
    <p:sldId id="297" r:id="rId6"/>
    <p:sldId id="298" r:id="rId7"/>
    <p:sldId id="299" r:id="rId8"/>
    <p:sldId id="29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02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60"/>
  </p:normalViewPr>
  <p:slideViewPr>
    <p:cSldViewPr snapToGrid="0">
      <p:cViewPr varScale="1">
        <p:scale>
          <a:sx n="40" d="100"/>
          <a:sy n="40" d="100"/>
        </p:scale>
        <p:origin x="39" y="1095"/>
      </p:cViewPr>
      <p:guideLst>
        <p:guide orient="horz" pos="2160"/>
        <p:guide pos="386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1F687-CD80-475D-8CE0-6FD15A67A5C5}" type="datetimeFigureOut">
              <a:rPr lang="en-AU" smtClean="0"/>
              <a:t>10/08/2017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050ED-46F5-40A4-B2B4-98260010B8C4}" type="slidenum">
              <a:rPr lang="en-AU" smtClean="0"/>
              <a:t>‹#›</a:t>
            </a:fld>
            <a:endParaRPr lang="en-AU"/>
          </a:p>
        </p:txBody>
      </p:sp>
    </p:spTree>
    <p:extLst>
      <p:ext uri="{BB962C8B-B14F-4D97-AF65-F5344CB8AC3E}">
        <p14:creationId xmlns:p14="http://schemas.microsoft.com/office/powerpoint/2010/main" val="283474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7203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03829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413186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54032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6430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63AE3-3217-4495-AFCD-026C8A2E3742}" type="datetimeFigureOut">
              <a:rPr lang="en-AU" smtClean="0"/>
              <a:t>10/08/2017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86053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63AE3-3217-4495-AFCD-026C8A2E3742}" type="datetimeFigureOut">
              <a:rPr lang="en-AU" smtClean="0"/>
              <a:t>10/08/2017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1482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63AE3-3217-4495-AFCD-026C8A2E3742}" type="datetimeFigureOut">
              <a:rPr lang="en-AU" smtClean="0"/>
              <a:t>10/08/2017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29342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63AE3-3217-4495-AFCD-026C8A2E3742}" type="datetimeFigureOut">
              <a:rPr lang="en-AU" smtClean="0"/>
              <a:t>10/08/2017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4882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10/08/2017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3555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10/08/2017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8104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63AE3-3217-4495-AFCD-026C8A2E3742}" type="datetimeFigureOut">
              <a:rPr lang="en-AU" smtClean="0"/>
              <a:t>10/08/2017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24E96-1836-4119-8D1C-36E2F5A3F3FA}" type="slidenum">
              <a:rPr lang="en-AU" smtClean="0"/>
              <a:t>‹#›</a:t>
            </a:fld>
            <a:endParaRPr lang="en-AU"/>
          </a:p>
        </p:txBody>
      </p:sp>
    </p:spTree>
    <p:extLst>
      <p:ext uri="{BB962C8B-B14F-4D97-AF65-F5344CB8AC3E}">
        <p14:creationId xmlns:p14="http://schemas.microsoft.com/office/powerpoint/2010/main" val="1790813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2027"/>
        </a:solidFill>
        <a:effectLst/>
      </p:bgPr>
    </p:bg>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38149" y="95248"/>
            <a:ext cx="5162550" cy="3276600"/>
          </a:xfrm>
          <a:prstGeom prst="rect">
            <a:avLst/>
          </a:prstGeom>
        </p:spPr>
      </p:pic>
      <p:sp>
        <p:nvSpPr>
          <p:cNvPr id="7" name="AutoShape 2" descr="https://static.wixstatic.com/media/52e8bd_b091fe0911c847afa449f72e53e60452%7Emv2_d_1845_1218_s_2.jpg/v1/fill/w_1185,h_782,al_c,q_90,usm_0.66_1.00_0.01/52e8bd_b091fe0911c847afa449f72e53e60452%7Emv2_d_1845_1218_s_2.jp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7714"/>
          <a:stretch/>
        </p:blipFill>
        <p:spPr>
          <a:xfrm>
            <a:off x="6141576" y="25638"/>
            <a:ext cx="6024786" cy="3371848"/>
          </a:xfrm>
          <a:prstGeom prst="rect">
            <a:avLst/>
          </a:prstGeom>
          <a:ln w="76200">
            <a:solidFill>
              <a:schemeClr val="bg1"/>
            </a:solidFill>
            <a:miter lim="800000"/>
          </a:ln>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9035"/>
          <a:stretch/>
        </p:blipFill>
        <p:spPr>
          <a:xfrm>
            <a:off x="59822" y="3491425"/>
            <a:ext cx="5990969" cy="3366575"/>
          </a:xfrm>
          <a:prstGeom prst="rect">
            <a:avLst/>
          </a:prstGeom>
          <a:ln w="76200">
            <a:solidFill>
              <a:schemeClr val="bg1"/>
            </a:solidFill>
            <a:miter lim="800000"/>
          </a:ln>
        </p:spPr>
      </p:pic>
      <p:sp>
        <p:nvSpPr>
          <p:cNvPr id="2" name="TextBox 1"/>
          <p:cNvSpPr txBox="1"/>
          <p:nvPr/>
        </p:nvSpPr>
        <p:spPr>
          <a:xfrm>
            <a:off x="6248400" y="4554909"/>
            <a:ext cx="5917962" cy="1815882"/>
          </a:xfrm>
          <a:prstGeom prst="rect">
            <a:avLst/>
          </a:prstGeom>
          <a:noFill/>
        </p:spPr>
        <p:txBody>
          <a:bodyPr wrap="square" rtlCol="0">
            <a:spAutoFit/>
          </a:bodyPr>
          <a:lstStyle/>
          <a:p>
            <a:pPr algn="ctr"/>
            <a:r>
              <a:rPr lang="en-AU" sz="2400" b="1" dirty="0">
                <a:solidFill>
                  <a:schemeClr val="bg1"/>
                </a:solidFill>
                <a:latin typeface="Segoe UI" panose="020B0502040204020203" pitchFamily="34" charset="0"/>
                <a:cs typeface="Segoe UI" panose="020B0502040204020203" pitchFamily="34" charset="0"/>
              </a:rPr>
              <a:t>Introduction to (Java) Programming</a:t>
            </a:r>
            <a:br>
              <a:rPr lang="en-AU" sz="2400" b="1" dirty="0">
                <a:solidFill>
                  <a:schemeClr val="bg1"/>
                </a:solidFill>
                <a:latin typeface="Segoe UI" panose="020B0502040204020203" pitchFamily="34" charset="0"/>
                <a:cs typeface="Segoe UI" panose="020B0502040204020203" pitchFamily="34" charset="0"/>
              </a:rPr>
            </a:br>
            <a:r>
              <a:rPr lang="en-AU" sz="2400" b="1" dirty="0">
                <a:solidFill>
                  <a:schemeClr val="bg1"/>
                </a:solidFill>
                <a:latin typeface="Segoe UI" panose="020B0502040204020203" pitchFamily="34" charset="0"/>
                <a:cs typeface="Segoe UI" panose="020B0502040204020203" pitchFamily="34" charset="0"/>
              </a:rPr>
              <a:t>12 – Other Java Concepts</a:t>
            </a:r>
          </a:p>
          <a:p>
            <a:endParaRPr lang="en-AU" sz="2400" b="1" dirty="0">
              <a:solidFill>
                <a:schemeClr val="bg1"/>
              </a:solidFill>
              <a:latin typeface="Segoe UI" panose="020B0502040204020203" pitchFamily="34" charset="0"/>
              <a:cs typeface="Segoe UI" panose="020B0502040204020203" pitchFamily="34" charset="0"/>
            </a:endParaRPr>
          </a:p>
          <a:p>
            <a:pPr algn="ctr"/>
            <a:r>
              <a:rPr lang="en-AU" sz="1600" dirty="0">
                <a:solidFill>
                  <a:schemeClr val="bg1"/>
                </a:solidFill>
                <a:latin typeface="Segoe UI" panose="020B0502040204020203" pitchFamily="34" charset="0"/>
                <a:cs typeface="Segoe UI" panose="020B0502040204020203" pitchFamily="34" charset="0"/>
              </a:rPr>
              <a:t>Matthew Brian</a:t>
            </a:r>
            <a:endParaRPr lang="en-AU" sz="1400" dirty="0">
              <a:solidFill>
                <a:schemeClr val="bg1"/>
              </a:solidFill>
              <a:latin typeface="Segoe UI" panose="020B0502040204020203" pitchFamily="34" charset="0"/>
              <a:cs typeface="Segoe UI" panose="020B0502040204020203" pitchFamily="34" charset="0"/>
            </a:endParaRPr>
          </a:p>
          <a:p>
            <a:endParaRPr lang="en-AU" sz="24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364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12: Other Java Concepts</a:t>
            </a:r>
          </a:p>
        </p:txBody>
      </p:sp>
      <p:sp>
        <p:nvSpPr>
          <p:cNvPr id="10" name="Content Placeholder 9"/>
          <p:cNvSpPr>
            <a:spLocks noGrp="1"/>
          </p:cNvSpPr>
          <p:nvPr>
            <p:ph idx="1"/>
          </p:nvPr>
        </p:nvSpPr>
        <p:spPr/>
        <p:txBody>
          <a:bodyPr>
            <a:normAutofit/>
          </a:bodyPr>
          <a:lstStyle/>
          <a:p>
            <a:pPr marL="0" indent="0">
              <a:buNone/>
            </a:pPr>
            <a:r>
              <a:rPr lang="en-AU" sz="2400" dirty="0"/>
              <a:t>Arrays</a:t>
            </a:r>
          </a:p>
          <a:p>
            <a:r>
              <a:rPr lang="en-AU" sz="2000" dirty="0"/>
              <a:t>Imagine I have a hotel with ten rooms inside it and want to track the number of guests that are residing within each individual room</a:t>
            </a:r>
          </a:p>
          <a:p>
            <a:r>
              <a:rPr lang="en-AU" sz="2000" dirty="0"/>
              <a:t>Many of you will think to declare ten different variables to track the number of guests in each room</a:t>
            </a:r>
          </a:p>
          <a:p>
            <a:endParaRPr lang="en-AU" sz="2000" dirty="0"/>
          </a:p>
          <a:p>
            <a:endParaRPr lang="en-AU" sz="2000" dirty="0"/>
          </a:p>
          <a:p>
            <a:r>
              <a:rPr lang="en-AU" sz="2000" dirty="0"/>
              <a:t>But now that we look at it much more closely, we can see that this seems rather inefficient, both in its declaration, and by the fact that you have to reference each variable on a separate line to interact with them</a:t>
            </a:r>
          </a:p>
          <a:p>
            <a:r>
              <a:rPr lang="en-AU" sz="2000" dirty="0"/>
              <a:t>This way might now seem very clunky to you now. Surely a better way exists, right?</a:t>
            </a:r>
          </a:p>
          <a:p>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F9975A54-7F44-449F-A88E-1B5D7A7CA74B}"/>
              </a:ext>
            </a:extLst>
          </p:cNvPr>
          <p:cNvSpPr txBox="1"/>
          <p:nvPr/>
        </p:nvSpPr>
        <p:spPr>
          <a:xfrm>
            <a:off x="1060938" y="3622941"/>
            <a:ext cx="10292862" cy="646331"/>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int guestsInRoomNum0, guestsInRoomNum1, guestsInRoomNum2, guestsInRoomNum3, guestsInRoomNum4, guestsInRoomNum5, guestsInRoomNum6 . . </a:t>
            </a:r>
          </a:p>
        </p:txBody>
      </p:sp>
      <p:sp>
        <p:nvSpPr>
          <p:cNvPr id="6" name="TextBox 5">
            <a:extLst>
              <a:ext uri="{FF2B5EF4-FFF2-40B4-BE49-F238E27FC236}">
                <a16:creationId xmlns:a16="http://schemas.microsoft.com/office/drawing/2014/main" id="{FDFC8985-168E-46BA-B052-CDED26044451}"/>
              </a:ext>
            </a:extLst>
          </p:cNvPr>
          <p:cNvSpPr txBox="1"/>
          <p:nvPr/>
        </p:nvSpPr>
        <p:spPr>
          <a:xfrm>
            <a:off x="961292" y="6244484"/>
            <a:ext cx="8194431" cy="307777"/>
          </a:xfrm>
          <a:prstGeom prst="rect">
            <a:avLst/>
          </a:prstGeom>
          <a:noFill/>
        </p:spPr>
        <p:txBody>
          <a:bodyPr wrap="square" rtlCol="0">
            <a:spAutoFit/>
          </a:bodyPr>
          <a:lstStyle/>
          <a:p>
            <a:r>
              <a:rPr lang="en-AU" sz="1400" dirty="0"/>
              <a:t>Analogy inspired by “Java for Dummies 6</a:t>
            </a:r>
            <a:r>
              <a:rPr lang="en-AU" sz="1400" baseline="30000" dirty="0"/>
              <a:t>th</a:t>
            </a:r>
            <a:r>
              <a:rPr lang="en-AU" sz="1400" dirty="0"/>
              <a:t> Edition”</a:t>
            </a:r>
          </a:p>
        </p:txBody>
      </p:sp>
    </p:spTree>
    <p:extLst>
      <p:ext uri="{BB962C8B-B14F-4D97-AF65-F5344CB8AC3E}">
        <p14:creationId xmlns:p14="http://schemas.microsoft.com/office/powerpoint/2010/main" val="329654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12: Other Java Concepts</a:t>
            </a:r>
          </a:p>
        </p:txBody>
      </p:sp>
      <p:sp>
        <p:nvSpPr>
          <p:cNvPr id="10" name="Content Placeholder 9"/>
          <p:cNvSpPr>
            <a:spLocks noGrp="1"/>
          </p:cNvSpPr>
          <p:nvPr>
            <p:ph idx="1"/>
          </p:nvPr>
        </p:nvSpPr>
        <p:spPr>
          <a:xfrm>
            <a:off x="838200" y="1825625"/>
            <a:ext cx="6241211" cy="4351338"/>
          </a:xfrm>
        </p:spPr>
        <p:txBody>
          <a:bodyPr>
            <a:normAutofit/>
          </a:bodyPr>
          <a:lstStyle/>
          <a:p>
            <a:r>
              <a:rPr lang="en-AU" sz="2000" dirty="0"/>
              <a:t>This better way is known as an </a:t>
            </a:r>
            <a:r>
              <a:rPr lang="en-AU" sz="2000" i="1" dirty="0"/>
              <a:t>array</a:t>
            </a:r>
            <a:r>
              <a:rPr lang="en-AU" sz="2000" dirty="0"/>
              <a:t>, which some of you may know from your time programming in python to be lists</a:t>
            </a:r>
          </a:p>
          <a:p>
            <a:r>
              <a:rPr lang="en-AU" sz="2000" dirty="0"/>
              <a:t>An array is a row of values, like each room in order in our motel. </a:t>
            </a:r>
          </a:p>
          <a:p>
            <a:r>
              <a:rPr lang="en-AU" sz="2000" dirty="0"/>
              <a:t>The entire row of rooms you can see to the right is called an array</a:t>
            </a:r>
          </a:p>
          <a:p>
            <a:r>
              <a:rPr lang="en-AU" sz="2000" dirty="0"/>
              <a:t>Each room in the array is called a </a:t>
            </a:r>
            <a:r>
              <a:rPr lang="en-AU" sz="2000" i="1" dirty="0"/>
              <a:t>component</a:t>
            </a:r>
            <a:r>
              <a:rPr lang="en-AU" sz="2000" dirty="0"/>
              <a:t> of the array, and each component has an element associated with it (In this case, the number of residents in each room)</a:t>
            </a:r>
          </a:p>
          <a:p>
            <a:r>
              <a:rPr lang="en-AU" sz="2000" dirty="0"/>
              <a:t>You can create an array like this, but this limits the size of the array, and isn’t as flexible as we would like it to be</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C5D54E58-FACE-4870-964E-9AD447B481A6}"/>
              </a:ext>
            </a:extLst>
          </p:cNvPr>
          <p:cNvSpPr txBox="1"/>
          <p:nvPr/>
        </p:nvSpPr>
        <p:spPr>
          <a:xfrm>
            <a:off x="961292" y="6244484"/>
            <a:ext cx="8194431" cy="307777"/>
          </a:xfrm>
          <a:prstGeom prst="rect">
            <a:avLst/>
          </a:prstGeom>
          <a:noFill/>
        </p:spPr>
        <p:txBody>
          <a:bodyPr wrap="square" rtlCol="0">
            <a:spAutoFit/>
          </a:bodyPr>
          <a:lstStyle/>
          <a:p>
            <a:r>
              <a:rPr lang="en-AU" sz="1400" dirty="0"/>
              <a:t>Analogy inspired by “Java for Dummies 6</a:t>
            </a:r>
            <a:r>
              <a:rPr lang="en-AU" sz="1400" baseline="30000" dirty="0"/>
              <a:t>th</a:t>
            </a:r>
            <a:r>
              <a:rPr lang="en-AU" sz="1400" dirty="0"/>
              <a:t> Edition”</a:t>
            </a:r>
          </a:p>
        </p:txBody>
      </p:sp>
      <p:pic>
        <p:nvPicPr>
          <p:cNvPr id="3" name="Picture 2">
            <a:extLst>
              <a:ext uri="{FF2B5EF4-FFF2-40B4-BE49-F238E27FC236}">
                <a16:creationId xmlns:a16="http://schemas.microsoft.com/office/drawing/2014/main" id="{E61330C8-C0B1-48FB-8FE9-F901868FAFAD}"/>
              </a:ext>
            </a:extLst>
          </p:cNvPr>
          <p:cNvPicPr>
            <a:picLocks noChangeAspect="1"/>
          </p:cNvPicPr>
          <p:nvPr/>
        </p:nvPicPr>
        <p:blipFill rotWithShape="1">
          <a:blip r:embed="rId2"/>
          <a:srcRect r="2070"/>
          <a:stretch/>
        </p:blipFill>
        <p:spPr>
          <a:xfrm>
            <a:off x="6993147" y="2244832"/>
            <a:ext cx="4758770" cy="2802000"/>
          </a:xfrm>
          <a:prstGeom prst="rect">
            <a:avLst/>
          </a:prstGeom>
        </p:spPr>
      </p:pic>
      <p:sp>
        <p:nvSpPr>
          <p:cNvPr id="7" name="TextBox 6">
            <a:extLst>
              <a:ext uri="{FF2B5EF4-FFF2-40B4-BE49-F238E27FC236}">
                <a16:creationId xmlns:a16="http://schemas.microsoft.com/office/drawing/2014/main" id="{24149150-06DD-4F20-9E67-8F9C56E385CE}"/>
              </a:ext>
            </a:extLst>
          </p:cNvPr>
          <p:cNvSpPr txBox="1"/>
          <p:nvPr/>
        </p:nvSpPr>
        <p:spPr>
          <a:xfrm>
            <a:off x="7525704" y="5231644"/>
            <a:ext cx="4079795" cy="646331"/>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int guests[] = new int[10];</a:t>
            </a:r>
          </a:p>
          <a:p>
            <a:r>
              <a:rPr lang="en-AU" dirty="0">
                <a:latin typeface="CourierStd"/>
              </a:rPr>
              <a:t>guests[6] = 4</a:t>
            </a:r>
          </a:p>
        </p:txBody>
      </p:sp>
    </p:spTree>
    <p:extLst>
      <p:ext uri="{BB962C8B-B14F-4D97-AF65-F5344CB8AC3E}">
        <p14:creationId xmlns:p14="http://schemas.microsoft.com/office/powerpoint/2010/main" val="302115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12: Other Java Concepts</a:t>
            </a:r>
          </a:p>
        </p:txBody>
      </p:sp>
      <p:sp>
        <p:nvSpPr>
          <p:cNvPr id="10" name="Content Placeholder 9"/>
          <p:cNvSpPr>
            <a:spLocks noGrp="1"/>
          </p:cNvSpPr>
          <p:nvPr>
            <p:ph idx="1"/>
          </p:nvPr>
        </p:nvSpPr>
        <p:spPr>
          <a:xfrm>
            <a:off x="838200" y="1825624"/>
            <a:ext cx="10515600" cy="4695491"/>
          </a:xfrm>
        </p:spPr>
        <p:txBody>
          <a:bodyPr>
            <a:normAutofit/>
          </a:bodyPr>
          <a:lstStyle/>
          <a:p>
            <a:r>
              <a:rPr lang="en-AU" sz="2000" dirty="0"/>
              <a:t>Such arrays are much more flexible, as they allows us to iterate through each array component and so something to it</a:t>
            </a:r>
          </a:p>
          <a:p>
            <a:endParaRPr lang="en-AU" sz="2000" dirty="0"/>
          </a:p>
          <a:p>
            <a:endParaRPr lang="en-AU" sz="2000" dirty="0"/>
          </a:p>
          <a:p>
            <a:endParaRPr lang="en-AU" sz="2000" dirty="0"/>
          </a:p>
          <a:p>
            <a:r>
              <a:rPr lang="en-AU" sz="2000" dirty="0"/>
              <a:t>But, we want to be able to change the size of our arrays at will right?</a:t>
            </a:r>
          </a:p>
          <a:p>
            <a:r>
              <a:rPr lang="en-AU" sz="2000" dirty="0"/>
              <a:t>Enter the Java </a:t>
            </a:r>
            <a:r>
              <a:rPr lang="en-AU" sz="2000" i="1" dirty="0"/>
              <a:t>ArrayList</a:t>
            </a:r>
            <a:r>
              <a:rPr lang="en-AU" sz="2000" dirty="0"/>
              <a:t>, an object that can store any amount of anything for you!</a:t>
            </a:r>
          </a:p>
          <a:p>
            <a:endParaRPr lang="en-AU" sz="2000" dirty="0"/>
          </a:p>
          <a:p>
            <a:endParaRPr lang="en-AU" sz="2000" dirty="0"/>
          </a:p>
          <a:p>
            <a:r>
              <a:rPr lang="en-AU" sz="2000" dirty="0"/>
              <a:t>In lists, you can only store ONE type of something</a:t>
            </a:r>
          </a:p>
          <a:p>
            <a:r>
              <a:rPr lang="en-AU" sz="2000" dirty="0"/>
              <a:t>Hopefully I will now explain to you what each part of this </a:t>
            </a:r>
            <a:r>
              <a:rPr lang="en-AU" sz="2000" i="1" dirty="0"/>
              <a:t>ArrayList</a:t>
            </a:r>
            <a:r>
              <a:rPr lang="en-AU" sz="2000" dirty="0"/>
              <a:t> means, and the significance that comes with it being an object</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CCBA4E8B-D1F0-43E5-8246-2B198DB72D35}"/>
              </a:ext>
            </a:extLst>
          </p:cNvPr>
          <p:cNvSpPr txBox="1"/>
          <p:nvPr/>
        </p:nvSpPr>
        <p:spPr>
          <a:xfrm>
            <a:off x="2077694" y="2601923"/>
            <a:ext cx="6882063" cy="923330"/>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for (int </a:t>
            </a:r>
            <a:r>
              <a:rPr lang="en-AU" dirty="0" err="1">
                <a:latin typeface="CourierStd"/>
              </a:rPr>
              <a:t>roomNum</a:t>
            </a:r>
            <a:r>
              <a:rPr lang="en-AU" dirty="0">
                <a:latin typeface="CourierStd"/>
              </a:rPr>
              <a:t> = 0; </a:t>
            </a:r>
            <a:r>
              <a:rPr lang="en-AU" dirty="0" err="1">
                <a:latin typeface="CourierStd"/>
              </a:rPr>
              <a:t>roomNum</a:t>
            </a:r>
            <a:r>
              <a:rPr lang="en-AU" dirty="0">
                <a:latin typeface="CourierStd"/>
              </a:rPr>
              <a:t> &lt; 10; </a:t>
            </a:r>
            <a:r>
              <a:rPr lang="en-AU" dirty="0" err="1">
                <a:latin typeface="CourierStd"/>
              </a:rPr>
              <a:t>roomNum</a:t>
            </a:r>
            <a:r>
              <a:rPr lang="en-AU" dirty="0">
                <a:latin typeface="CourierStd"/>
              </a:rPr>
              <a:t>++) {</a:t>
            </a:r>
          </a:p>
          <a:p>
            <a:r>
              <a:rPr lang="en-AU" dirty="0">
                <a:latin typeface="CourierStd"/>
              </a:rPr>
              <a:t>guests[</a:t>
            </a:r>
            <a:r>
              <a:rPr lang="en-AU" dirty="0" err="1">
                <a:latin typeface="CourierStd"/>
              </a:rPr>
              <a:t>roomNum</a:t>
            </a:r>
            <a:r>
              <a:rPr lang="en-AU" dirty="0">
                <a:latin typeface="CourierStd"/>
              </a:rPr>
              <a:t>] = 2;</a:t>
            </a:r>
          </a:p>
          <a:p>
            <a:r>
              <a:rPr lang="en-AU" dirty="0">
                <a:latin typeface="CourierStd"/>
              </a:rPr>
              <a:t>}</a:t>
            </a:r>
          </a:p>
        </p:txBody>
      </p:sp>
      <p:sp>
        <p:nvSpPr>
          <p:cNvPr id="6" name="TextBox 5">
            <a:extLst>
              <a:ext uri="{FF2B5EF4-FFF2-40B4-BE49-F238E27FC236}">
                <a16:creationId xmlns:a16="http://schemas.microsoft.com/office/drawing/2014/main" id="{272B90BF-8A8E-420A-8462-5E93BAFCDCB3}"/>
              </a:ext>
            </a:extLst>
          </p:cNvPr>
          <p:cNvSpPr txBox="1"/>
          <p:nvPr/>
        </p:nvSpPr>
        <p:spPr>
          <a:xfrm>
            <a:off x="2077694" y="4717582"/>
            <a:ext cx="7018181" cy="369332"/>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ArrayList</a:t>
            </a:r>
            <a:r>
              <a:rPr lang="en-AU" i="1" dirty="0">
                <a:latin typeface="CourierStd"/>
              </a:rPr>
              <a:t>&lt;</a:t>
            </a:r>
            <a:r>
              <a:rPr lang="en-AU" i="1" dirty="0" err="1">
                <a:latin typeface="CourierStd"/>
              </a:rPr>
              <a:t>InsertObject</a:t>
            </a:r>
            <a:r>
              <a:rPr lang="en-AU" i="1" dirty="0">
                <a:latin typeface="CourierStd"/>
              </a:rPr>
              <a:t>&gt;</a:t>
            </a:r>
            <a:r>
              <a:rPr lang="en-AU" dirty="0">
                <a:latin typeface="CourierStd"/>
              </a:rPr>
              <a:t> rooms = new ArrayList&lt;&gt;();</a:t>
            </a:r>
            <a:endParaRPr lang="en-AU" i="1" dirty="0">
              <a:latin typeface="CourierStd"/>
            </a:endParaRPr>
          </a:p>
        </p:txBody>
      </p:sp>
      <p:sp>
        <p:nvSpPr>
          <p:cNvPr id="9" name="TextBox 8">
            <a:extLst>
              <a:ext uri="{FF2B5EF4-FFF2-40B4-BE49-F238E27FC236}">
                <a16:creationId xmlns:a16="http://schemas.microsoft.com/office/drawing/2014/main" id="{95ED9B8A-ACBB-49D0-A8AD-3EF391D8870B}"/>
              </a:ext>
            </a:extLst>
          </p:cNvPr>
          <p:cNvSpPr txBox="1"/>
          <p:nvPr/>
        </p:nvSpPr>
        <p:spPr>
          <a:xfrm>
            <a:off x="955541" y="6313200"/>
            <a:ext cx="8194431" cy="307777"/>
          </a:xfrm>
          <a:prstGeom prst="rect">
            <a:avLst/>
          </a:prstGeom>
          <a:noFill/>
        </p:spPr>
        <p:txBody>
          <a:bodyPr wrap="square" rtlCol="0">
            <a:spAutoFit/>
          </a:bodyPr>
          <a:lstStyle/>
          <a:p>
            <a:r>
              <a:rPr lang="en-AU" sz="1400" dirty="0"/>
              <a:t>Analogy inspired by “Java for Dummies 6</a:t>
            </a:r>
            <a:r>
              <a:rPr lang="en-AU" sz="1400" baseline="30000" dirty="0"/>
              <a:t>th</a:t>
            </a:r>
            <a:r>
              <a:rPr lang="en-AU" sz="1400" dirty="0"/>
              <a:t> Edition”</a:t>
            </a:r>
          </a:p>
        </p:txBody>
      </p:sp>
    </p:spTree>
    <p:extLst>
      <p:ext uri="{BB962C8B-B14F-4D97-AF65-F5344CB8AC3E}">
        <p14:creationId xmlns:p14="http://schemas.microsoft.com/office/powerpoint/2010/main" val="158114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12: Other Java Concepts</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0E38382F-AB33-4724-A7EE-CAA804324365}"/>
              </a:ext>
            </a:extLst>
          </p:cNvPr>
          <p:cNvSpPr txBox="1"/>
          <p:nvPr/>
        </p:nvSpPr>
        <p:spPr>
          <a:xfrm>
            <a:off x="549684" y="1690688"/>
            <a:ext cx="10567496" cy="2031325"/>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for (int </a:t>
            </a:r>
            <a:r>
              <a:rPr lang="en-AU" dirty="0" err="1">
                <a:latin typeface="CourierStd"/>
              </a:rPr>
              <a:t>roomNum</a:t>
            </a:r>
            <a:r>
              <a:rPr lang="en-AU" dirty="0">
                <a:latin typeface="CourierStd"/>
              </a:rPr>
              <a:t> = 0; </a:t>
            </a:r>
            <a:r>
              <a:rPr lang="en-AU" dirty="0" err="1">
                <a:latin typeface="CourierStd"/>
              </a:rPr>
              <a:t>roomNum</a:t>
            </a:r>
            <a:r>
              <a:rPr lang="en-AU" dirty="0">
                <a:latin typeface="CourierStd"/>
              </a:rPr>
              <a:t> &lt; 10; </a:t>
            </a:r>
            <a:r>
              <a:rPr lang="en-AU" dirty="0" err="1">
                <a:latin typeface="CourierStd"/>
              </a:rPr>
              <a:t>roomNum</a:t>
            </a:r>
            <a:r>
              <a:rPr lang="en-AU" dirty="0">
                <a:latin typeface="CourierStd"/>
              </a:rPr>
              <a:t>++) {</a:t>
            </a:r>
          </a:p>
          <a:p>
            <a:r>
              <a:rPr lang="en-AU" dirty="0">
                <a:latin typeface="CourierStd"/>
              </a:rPr>
              <a:t>	</a:t>
            </a:r>
            <a:r>
              <a:rPr lang="en-AU" dirty="0" err="1">
                <a:latin typeface="CourierStd"/>
              </a:rPr>
              <a:t>guests.add</a:t>
            </a:r>
            <a:r>
              <a:rPr lang="en-AU" dirty="0">
                <a:latin typeface="CourierStd"/>
              </a:rPr>
              <a:t>(</a:t>
            </a:r>
            <a:r>
              <a:rPr lang="en-AU" dirty="0" err="1">
                <a:latin typeface="CourierStd"/>
              </a:rPr>
              <a:t>roomNum</a:t>
            </a:r>
            <a:r>
              <a:rPr lang="en-AU" dirty="0">
                <a:latin typeface="CourierStd"/>
              </a:rPr>
              <a:t>);</a:t>
            </a:r>
          </a:p>
          <a:p>
            <a:r>
              <a:rPr lang="en-AU" dirty="0">
                <a:latin typeface="CourierStd"/>
              </a:rPr>
              <a:t>}</a:t>
            </a:r>
          </a:p>
          <a:p>
            <a:endParaRPr lang="en-AU" dirty="0">
              <a:latin typeface="CourierStd"/>
            </a:endParaRPr>
          </a:p>
          <a:p>
            <a:r>
              <a:rPr lang="en-AU" dirty="0">
                <a:latin typeface="CourierStd"/>
              </a:rPr>
              <a:t>for (int </a:t>
            </a:r>
            <a:r>
              <a:rPr lang="en-AU" dirty="0" err="1">
                <a:latin typeface="CourierStd"/>
              </a:rPr>
              <a:t>roomNum</a:t>
            </a:r>
            <a:r>
              <a:rPr lang="en-AU" dirty="0">
                <a:latin typeface="CourierStd"/>
              </a:rPr>
              <a:t> = 0; </a:t>
            </a:r>
            <a:r>
              <a:rPr lang="en-AU" dirty="0" err="1">
                <a:latin typeface="CourierStd"/>
              </a:rPr>
              <a:t>roomNum</a:t>
            </a:r>
            <a:r>
              <a:rPr lang="en-AU" dirty="0">
                <a:latin typeface="CourierStd"/>
              </a:rPr>
              <a:t> &lt; 10; </a:t>
            </a:r>
            <a:r>
              <a:rPr lang="en-AU" dirty="0" err="1">
                <a:latin typeface="CourierStd"/>
              </a:rPr>
              <a:t>roomNum</a:t>
            </a:r>
            <a:r>
              <a:rPr lang="en-AU" dirty="0">
                <a:latin typeface="CourierStd"/>
              </a:rPr>
              <a:t>++) {</a:t>
            </a:r>
          </a:p>
          <a:p>
            <a:r>
              <a:rPr lang="en-AU" dirty="0">
                <a:latin typeface="CourierStd"/>
              </a:rPr>
              <a:t>	</a:t>
            </a:r>
            <a:r>
              <a:rPr lang="en-AU" dirty="0" err="1">
                <a:latin typeface="CourierStd"/>
              </a:rPr>
              <a:t>System.out.println</a:t>
            </a:r>
            <a:r>
              <a:rPr lang="en-AU" dirty="0">
                <a:latin typeface="CourierStd"/>
              </a:rPr>
              <a:t>(</a:t>
            </a:r>
            <a:r>
              <a:rPr lang="en-AU" dirty="0" err="1">
                <a:latin typeface="CourierStd"/>
              </a:rPr>
              <a:t>guests.get</a:t>
            </a:r>
            <a:r>
              <a:rPr lang="en-AU" dirty="0">
                <a:latin typeface="CourierStd"/>
              </a:rPr>
              <a:t>(</a:t>
            </a:r>
            <a:r>
              <a:rPr lang="en-AU" dirty="0" err="1">
                <a:latin typeface="CourierStd"/>
              </a:rPr>
              <a:t>roomNum</a:t>
            </a:r>
            <a:r>
              <a:rPr lang="en-AU" dirty="0">
                <a:latin typeface="CourierStd"/>
              </a:rPr>
              <a:t>));</a:t>
            </a:r>
          </a:p>
          <a:p>
            <a:r>
              <a:rPr lang="en-AU" dirty="0">
                <a:latin typeface="CourierStd"/>
              </a:rPr>
              <a:t>}</a:t>
            </a:r>
          </a:p>
        </p:txBody>
      </p:sp>
      <p:sp>
        <p:nvSpPr>
          <p:cNvPr id="6" name="Content Placeholder 9">
            <a:extLst>
              <a:ext uri="{FF2B5EF4-FFF2-40B4-BE49-F238E27FC236}">
                <a16:creationId xmlns:a16="http://schemas.microsoft.com/office/drawing/2014/main" id="{50406CD0-DBEB-405B-AE6C-8FD0F9F7AC0F}"/>
              </a:ext>
            </a:extLst>
          </p:cNvPr>
          <p:cNvSpPr>
            <a:spLocks noGrp="1"/>
          </p:cNvSpPr>
          <p:nvPr>
            <p:ph idx="1"/>
          </p:nvPr>
        </p:nvSpPr>
        <p:spPr>
          <a:xfrm>
            <a:off x="3788063" y="4505509"/>
            <a:ext cx="4090737" cy="713695"/>
          </a:xfrm>
        </p:spPr>
        <p:txBody>
          <a:bodyPr>
            <a:normAutofit/>
          </a:bodyPr>
          <a:lstStyle/>
          <a:p>
            <a:r>
              <a:rPr lang="en-AU" sz="3200" dirty="0"/>
              <a:t>Array/List questions…</a:t>
            </a:r>
          </a:p>
        </p:txBody>
      </p:sp>
    </p:spTree>
    <p:extLst>
      <p:ext uri="{BB962C8B-B14F-4D97-AF65-F5344CB8AC3E}">
        <p14:creationId xmlns:p14="http://schemas.microsoft.com/office/powerpoint/2010/main" val="147392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12: Other Java Concepts</a:t>
            </a:r>
          </a:p>
        </p:txBody>
      </p:sp>
      <p:sp>
        <p:nvSpPr>
          <p:cNvPr id="10" name="Content Placeholder 9"/>
          <p:cNvSpPr>
            <a:spLocks noGrp="1"/>
          </p:cNvSpPr>
          <p:nvPr>
            <p:ph idx="1"/>
          </p:nvPr>
        </p:nvSpPr>
        <p:spPr>
          <a:xfrm>
            <a:off x="838200" y="1690688"/>
            <a:ext cx="10680032" cy="4719554"/>
          </a:xfrm>
        </p:spPr>
        <p:txBody>
          <a:bodyPr>
            <a:normAutofit/>
          </a:bodyPr>
          <a:lstStyle/>
          <a:p>
            <a:pPr marL="0" indent="0">
              <a:buNone/>
            </a:pPr>
            <a:r>
              <a:rPr lang="en-AU" sz="2400" dirty="0"/>
              <a:t>Access Modifiers</a:t>
            </a:r>
          </a:p>
          <a:p>
            <a:r>
              <a:rPr lang="en-AU" sz="2000" dirty="0"/>
              <a:t>We have before seen these things like </a:t>
            </a:r>
            <a:r>
              <a:rPr lang="en-AU" sz="2000" i="1" dirty="0"/>
              <a:t>public</a:t>
            </a:r>
            <a:r>
              <a:rPr lang="en-AU" sz="2000" dirty="0"/>
              <a:t> and </a:t>
            </a:r>
            <a:r>
              <a:rPr lang="en-AU" sz="2000" i="1" dirty="0"/>
              <a:t>private</a:t>
            </a:r>
          </a:p>
          <a:p>
            <a:r>
              <a:rPr lang="en-AU" sz="2000" dirty="0"/>
              <a:t>These are called </a:t>
            </a:r>
            <a:r>
              <a:rPr lang="en-AU" sz="2000" i="1" dirty="0"/>
              <a:t>Access</a:t>
            </a:r>
            <a:r>
              <a:rPr lang="en-AU" sz="2000" dirty="0"/>
              <a:t> </a:t>
            </a:r>
            <a:r>
              <a:rPr lang="en-AU" sz="2000" i="1" dirty="0"/>
              <a:t>modifiers</a:t>
            </a:r>
            <a:r>
              <a:rPr lang="en-AU" sz="2000" dirty="0"/>
              <a:t>, and they determine what can see what within a Java program</a:t>
            </a:r>
          </a:p>
          <a:p>
            <a:r>
              <a:rPr lang="en-AU" sz="2000" dirty="0"/>
              <a:t>In Java, the words </a:t>
            </a:r>
            <a:r>
              <a:rPr lang="en-AU" sz="2000" i="1" dirty="0"/>
              <a:t>public</a:t>
            </a:r>
            <a:r>
              <a:rPr lang="en-AU" sz="2000" dirty="0"/>
              <a:t>, </a:t>
            </a:r>
            <a:r>
              <a:rPr lang="en-AU" sz="2000" i="1" dirty="0"/>
              <a:t>protected</a:t>
            </a:r>
            <a:r>
              <a:rPr lang="en-AU" sz="2000" dirty="0"/>
              <a:t> and </a:t>
            </a:r>
            <a:r>
              <a:rPr lang="en-AU" sz="2000" i="1" dirty="0"/>
              <a:t>private</a:t>
            </a:r>
            <a:r>
              <a:rPr lang="en-AU" sz="2000" dirty="0"/>
              <a:t> are </a:t>
            </a:r>
            <a:r>
              <a:rPr lang="en-AU" sz="2000" i="1" dirty="0"/>
              <a:t>access</a:t>
            </a:r>
            <a:r>
              <a:rPr lang="en-AU" sz="2000" dirty="0"/>
              <a:t> </a:t>
            </a:r>
            <a:r>
              <a:rPr lang="en-AU" sz="2000" i="1" dirty="0"/>
              <a:t>modifiers</a:t>
            </a:r>
            <a:r>
              <a:rPr lang="en-AU" sz="2000" dirty="0"/>
              <a:t>, and they change what parts of a Java program can see other parts</a:t>
            </a:r>
          </a:p>
          <a:p>
            <a:r>
              <a:rPr lang="en-AU" sz="2000" dirty="0"/>
              <a:t>Fields and methods without </a:t>
            </a:r>
            <a:r>
              <a:rPr lang="en-AU" sz="2000" i="1" dirty="0"/>
              <a:t>access</a:t>
            </a:r>
            <a:r>
              <a:rPr lang="en-AU" sz="2000" dirty="0"/>
              <a:t> </a:t>
            </a:r>
            <a:r>
              <a:rPr lang="en-AU" sz="2000" i="1" dirty="0"/>
              <a:t>modifiers</a:t>
            </a:r>
            <a:r>
              <a:rPr lang="en-AU" sz="2000" dirty="0"/>
              <a:t> in their declarations are said to have </a:t>
            </a:r>
            <a:r>
              <a:rPr lang="en-AU" sz="2000" i="1" dirty="0"/>
              <a:t>default</a:t>
            </a:r>
            <a:r>
              <a:rPr lang="en-AU" sz="2000" dirty="0"/>
              <a:t> </a:t>
            </a:r>
            <a:r>
              <a:rPr lang="en-AU" sz="2000" i="1" dirty="0"/>
              <a:t>access</a:t>
            </a:r>
          </a:p>
          <a:p>
            <a:r>
              <a:rPr lang="en-AU" sz="2000" dirty="0"/>
              <a:t>If something is </a:t>
            </a:r>
            <a:r>
              <a:rPr lang="en-AU" sz="2000" i="1" dirty="0"/>
              <a:t>public</a:t>
            </a:r>
            <a:r>
              <a:rPr lang="en-AU" sz="2000" dirty="0"/>
              <a:t>, everything within your java project can </a:t>
            </a:r>
            <a:r>
              <a:rPr lang="en-AU" sz="2000" i="1" dirty="0"/>
              <a:t>‘see’</a:t>
            </a:r>
            <a:r>
              <a:rPr lang="en-AU" sz="2000" dirty="0"/>
              <a:t> that member</a:t>
            </a:r>
          </a:p>
          <a:p>
            <a:r>
              <a:rPr lang="en-AU" sz="2000" dirty="0"/>
              <a:t>If something is </a:t>
            </a:r>
            <a:r>
              <a:rPr lang="en-AU" sz="2000" i="1" dirty="0"/>
              <a:t>protected</a:t>
            </a:r>
            <a:r>
              <a:rPr lang="en-AU" sz="2000" dirty="0"/>
              <a:t> it can only be referenced by its children</a:t>
            </a:r>
          </a:p>
          <a:p>
            <a:r>
              <a:rPr lang="en-AU" sz="2000" dirty="0"/>
              <a:t>If something is </a:t>
            </a:r>
            <a:r>
              <a:rPr lang="en-AU" sz="2000" i="1" dirty="0"/>
              <a:t>private</a:t>
            </a:r>
            <a:r>
              <a:rPr lang="en-AU" sz="2000" dirty="0"/>
              <a:t> it cannot be seen by anything outside of that class</a:t>
            </a:r>
          </a:p>
          <a:p>
            <a:r>
              <a:rPr lang="en-AU" sz="2000" dirty="0"/>
              <a:t>If something has </a:t>
            </a:r>
            <a:r>
              <a:rPr lang="en-AU" sz="2000" i="1" dirty="0"/>
              <a:t>default</a:t>
            </a:r>
            <a:r>
              <a:rPr lang="en-AU" sz="2000" dirty="0"/>
              <a:t> </a:t>
            </a:r>
            <a:r>
              <a:rPr lang="en-AU" sz="2000" i="1" dirty="0"/>
              <a:t>access</a:t>
            </a:r>
            <a:r>
              <a:rPr lang="en-AU" sz="2000" dirty="0"/>
              <a:t>, it can only be accessed by other classes within the same package</a:t>
            </a:r>
          </a:p>
          <a:p>
            <a:r>
              <a:rPr lang="en-AU" sz="2000" dirty="0"/>
              <a:t>Why might you want to restrict who can see what? What if you have a piece of banking software, you don’t want each account to be able to reference another. If you have questions, ask them now</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6269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12: Other Java Concepts</a:t>
            </a:r>
          </a:p>
        </p:txBody>
      </p:sp>
      <p:sp>
        <p:nvSpPr>
          <p:cNvPr id="10" name="Content Placeholder 9"/>
          <p:cNvSpPr>
            <a:spLocks noGrp="1"/>
          </p:cNvSpPr>
          <p:nvPr>
            <p:ph idx="1"/>
          </p:nvPr>
        </p:nvSpPr>
        <p:spPr/>
        <p:txBody>
          <a:bodyPr>
            <a:normAutofit/>
          </a:bodyPr>
          <a:lstStyle/>
          <a:p>
            <a:r>
              <a:rPr lang="en-AU" sz="2400" dirty="0"/>
              <a:t>Primitive types</a:t>
            </a:r>
          </a:p>
          <a:p>
            <a:r>
              <a:rPr lang="en-AU" sz="2000" dirty="0"/>
              <a:t>Java has exactly eight primitive types (</a:t>
            </a:r>
            <a:r>
              <a:rPr lang="en-AU" sz="2000" i="1" dirty="0"/>
              <a:t>byte</a:t>
            </a:r>
            <a:r>
              <a:rPr lang="en-AU" sz="2000" dirty="0"/>
              <a:t>, </a:t>
            </a:r>
            <a:r>
              <a:rPr lang="en-AU" sz="2000" i="1" dirty="0"/>
              <a:t>short</a:t>
            </a:r>
            <a:r>
              <a:rPr lang="en-AU" sz="2000" dirty="0"/>
              <a:t>, </a:t>
            </a:r>
            <a:r>
              <a:rPr lang="en-AU" sz="2000" i="1" dirty="0"/>
              <a:t>int</a:t>
            </a:r>
            <a:r>
              <a:rPr lang="en-AU" sz="2000" dirty="0"/>
              <a:t>, </a:t>
            </a:r>
            <a:r>
              <a:rPr lang="en-AU" sz="2000" i="1" dirty="0"/>
              <a:t>long</a:t>
            </a:r>
            <a:r>
              <a:rPr lang="en-AU" sz="2000" dirty="0"/>
              <a:t>, </a:t>
            </a:r>
            <a:r>
              <a:rPr lang="en-AU" sz="2000" i="1" dirty="0"/>
              <a:t>float</a:t>
            </a:r>
            <a:r>
              <a:rPr lang="en-AU" sz="2000" dirty="0"/>
              <a:t>, </a:t>
            </a:r>
            <a:r>
              <a:rPr lang="en-AU" sz="2000" i="1" dirty="0"/>
              <a:t>double</a:t>
            </a:r>
            <a:r>
              <a:rPr lang="en-AU" sz="2000" dirty="0"/>
              <a:t>, </a:t>
            </a:r>
            <a:r>
              <a:rPr lang="en-AU" sz="2000" i="1" dirty="0"/>
              <a:t>char</a:t>
            </a:r>
            <a:r>
              <a:rPr lang="en-AU" sz="2000" dirty="0"/>
              <a:t> and </a:t>
            </a:r>
            <a:r>
              <a:rPr lang="en-AU" sz="2000" i="1" dirty="0"/>
              <a:t>boolean</a:t>
            </a:r>
            <a:r>
              <a:rPr lang="en-AU" sz="2000" dirty="0"/>
              <a:t>)</a:t>
            </a:r>
          </a:p>
          <a:p>
            <a:r>
              <a:rPr lang="en-AU" sz="2000" dirty="0"/>
              <a:t>A </a:t>
            </a:r>
            <a:r>
              <a:rPr lang="en-AU" sz="2000" i="1" dirty="0"/>
              <a:t>char</a:t>
            </a:r>
            <a:r>
              <a:rPr lang="en-AU" sz="2000" dirty="0"/>
              <a:t> stores a singular character (To make a char, you surround it with single quotes – </a:t>
            </a:r>
            <a:r>
              <a:rPr lang="en-AU" sz="2000" i="1" dirty="0"/>
              <a:t>‘B’</a:t>
            </a:r>
            <a:r>
              <a:rPr lang="en-AU" sz="2000" dirty="0"/>
              <a:t>)</a:t>
            </a:r>
          </a:p>
          <a:p>
            <a:r>
              <a:rPr lang="en-AU" sz="2000" dirty="0"/>
              <a:t>A </a:t>
            </a:r>
            <a:r>
              <a:rPr lang="en-AU" sz="2000" i="1" dirty="0"/>
              <a:t>boolean</a:t>
            </a:r>
            <a:r>
              <a:rPr lang="en-AU" sz="2000" dirty="0"/>
              <a:t> stores a true or false value</a:t>
            </a:r>
          </a:p>
          <a:p>
            <a:r>
              <a:rPr lang="en-AU" sz="2000" i="1" dirty="0"/>
              <a:t>int</a:t>
            </a:r>
            <a:r>
              <a:rPr lang="en-AU" sz="2000" dirty="0"/>
              <a:t> and </a:t>
            </a:r>
            <a:r>
              <a:rPr lang="en-AU" sz="2000" i="1" dirty="0"/>
              <a:t>double</a:t>
            </a:r>
            <a:r>
              <a:rPr lang="en-AU" sz="2000" dirty="0"/>
              <a:t> are numbers (Integers, and floating point decimal numbers respectively)</a:t>
            </a:r>
          </a:p>
          <a:p>
            <a:r>
              <a:rPr lang="en-AU" sz="2000" dirty="0"/>
              <a:t>What happens when you throw a bunch of these together, say in a class to make a </a:t>
            </a:r>
            <a:r>
              <a:rPr lang="en-AU" sz="2000" i="1" dirty="0"/>
              <a:t>Chair</a:t>
            </a:r>
            <a:r>
              <a:rPr lang="en-AU" sz="2000" dirty="0"/>
              <a:t>? You get a more complicated type called a </a:t>
            </a:r>
            <a:r>
              <a:rPr lang="en-AU" sz="2000" i="1" dirty="0"/>
              <a:t>reference</a:t>
            </a:r>
            <a:r>
              <a:rPr lang="en-AU" sz="2000" dirty="0"/>
              <a:t> </a:t>
            </a:r>
            <a:r>
              <a:rPr lang="en-AU" sz="2000" i="1" dirty="0"/>
              <a:t>type</a:t>
            </a:r>
          </a:p>
          <a:p>
            <a:r>
              <a:rPr lang="en-AU" sz="2000" i="1" dirty="0"/>
              <a:t>Primitive</a:t>
            </a:r>
            <a:r>
              <a:rPr lang="en-AU" sz="2000" dirty="0"/>
              <a:t> </a:t>
            </a:r>
            <a:r>
              <a:rPr lang="en-AU" sz="2000" i="1" dirty="0"/>
              <a:t>data</a:t>
            </a:r>
            <a:r>
              <a:rPr lang="en-AU" sz="2000" dirty="0"/>
              <a:t> </a:t>
            </a:r>
            <a:r>
              <a:rPr lang="en-AU" sz="2000" i="1" dirty="0"/>
              <a:t>types</a:t>
            </a:r>
            <a:r>
              <a:rPr lang="en-AU" sz="2000" dirty="0"/>
              <a:t> can be viewed as the molecules of programming in Java, and reference types are just compounds of these types</a:t>
            </a:r>
          </a:p>
          <a:p>
            <a:r>
              <a:rPr lang="en-AU" sz="2000" dirty="0"/>
              <a:t>In other words, everything in java, in some way or another, is made up of primitive types</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858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12: Other Java Concepts</a:t>
            </a:r>
          </a:p>
        </p:txBody>
      </p:sp>
      <p:sp>
        <p:nvSpPr>
          <p:cNvPr id="10" name="Content Placeholder 9"/>
          <p:cNvSpPr>
            <a:spLocks noGrp="1"/>
          </p:cNvSpPr>
          <p:nvPr>
            <p:ph idx="1"/>
          </p:nvPr>
        </p:nvSpPr>
        <p:spPr>
          <a:xfrm>
            <a:off x="838200" y="1825625"/>
            <a:ext cx="10515600" cy="2770438"/>
          </a:xfrm>
        </p:spPr>
        <p:txBody>
          <a:bodyPr>
            <a:normAutofit/>
          </a:bodyPr>
          <a:lstStyle/>
          <a:p>
            <a:pPr marL="0" indent="0">
              <a:buNone/>
            </a:pPr>
            <a:r>
              <a:rPr lang="en-AU" sz="2400" b="1" dirty="0"/>
              <a:t>Activities</a:t>
            </a:r>
            <a:endParaRPr lang="en-AU" sz="2000" b="1" dirty="0"/>
          </a:p>
          <a:p>
            <a:pPr marL="457200" indent="-457200">
              <a:buFont typeface="+mj-lt"/>
              <a:buAutoNum type="arabicPeriod"/>
            </a:pPr>
            <a:r>
              <a:rPr lang="en-AU" sz="2000" dirty="0"/>
              <a:t>Create an ArrayList filled with Chair objects from the first OOP workshop (If you can’t do this, just add a bunch of Integers). Use a for loop to add them to the ArrayList</a:t>
            </a:r>
          </a:p>
          <a:p>
            <a:pPr marL="457200" indent="-457200">
              <a:buFont typeface="+mj-lt"/>
              <a:buAutoNum type="arabicPeriod"/>
            </a:pPr>
            <a:r>
              <a:rPr lang="en-AU" sz="2000" dirty="0"/>
              <a:t>Use another for loop to go over every chair in the list and do something with each of them, like print out one of its fields, or call a method on it like </a:t>
            </a:r>
            <a:r>
              <a:rPr lang="en-AU" sz="2000" i="1" dirty="0"/>
              <a:t>move()</a:t>
            </a:r>
          </a:p>
          <a:p>
            <a:pPr marL="457200" indent="-457200">
              <a:buFont typeface="+mj-lt"/>
              <a:buAutoNum type="arabicPeriod"/>
            </a:pPr>
            <a:r>
              <a:rPr lang="en-AU" sz="2000" dirty="0"/>
              <a:t>Make a few classes in a different package, and experiment quickly with accessing members in another package that have different access modifiers</a:t>
            </a:r>
          </a:p>
          <a:p>
            <a:pPr marL="457200" indent="-457200">
              <a:buFont typeface="+mj-lt"/>
              <a:buAutoNum type="arabicPeriod"/>
            </a:pPr>
            <a:endParaRPr lang="en-AU" sz="2000" dirty="0"/>
          </a:p>
          <a:p>
            <a:pPr marL="457200" indent="-457200">
              <a:buFont typeface="+mj-lt"/>
              <a:buAutoNum type="arabicPeriod"/>
            </a:pPr>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E680314B-0E54-4FCA-A90E-F9BF6BE65402}"/>
              </a:ext>
            </a:extLst>
          </p:cNvPr>
          <p:cNvPicPr>
            <a:picLocks noChangeAspect="1"/>
          </p:cNvPicPr>
          <p:nvPr/>
        </p:nvPicPr>
        <p:blipFill>
          <a:blip r:embed="rId2"/>
          <a:stretch>
            <a:fillRect/>
          </a:stretch>
        </p:blipFill>
        <p:spPr>
          <a:xfrm>
            <a:off x="5427245" y="4878989"/>
            <a:ext cx="1650625" cy="1558924"/>
          </a:xfrm>
          <a:prstGeom prst="rect">
            <a:avLst/>
          </a:prstGeom>
        </p:spPr>
      </p:pic>
    </p:spTree>
    <p:extLst>
      <p:ext uri="{BB962C8B-B14F-4D97-AF65-F5344CB8AC3E}">
        <p14:creationId xmlns:p14="http://schemas.microsoft.com/office/powerpoint/2010/main" val="122007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1659</TotalTime>
  <Words>891</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CourierStd</vt:lpstr>
      <vt:lpstr>Arial</vt:lpstr>
      <vt:lpstr>Calibri</vt:lpstr>
      <vt:lpstr>Calibri Light</vt:lpstr>
      <vt:lpstr>Segoe UI</vt:lpstr>
      <vt:lpstr>Office Theme</vt:lpstr>
      <vt:lpstr>PowerPoint Presentation</vt:lpstr>
      <vt:lpstr>Lesson 12: Other Java Concepts</vt:lpstr>
      <vt:lpstr>Lesson 12: Other Java Concepts</vt:lpstr>
      <vt:lpstr>Lesson 12: Other Java Concepts</vt:lpstr>
      <vt:lpstr>Lesson 12: Other Java Concepts</vt:lpstr>
      <vt:lpstr>Lesson 12: Other Java Concepts</vt:lpstr>
      <vt:lpstr>Lesson 12: Other Java Concepts</vt:lpstr>
      <vt:lpstr>Lesson 12: Other Java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Schwarz</dc:creator>
  <cp:lastModifiedBy>Matthew Brian</cp:lastModifiedBy>
  <cp:revision>168</cp:revision>
  <dcterms:created xsi:type="dcterms:W3CDTF">2016-12-08T05:42:23Z</dcterms:created>
  <dcterms:modified xsi:type="dcterms:W3CDTF">2017-08-10T10:58:20Z</dcterms:modified>
</cp:coreProperties>
</file>