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sldIdLst>
    <p:sldId id="256" r:id="rId2"/>
    <p:sldId id="291" r:id="rId3"/>
    <p:sldId id="293" r:id="rId4"/>
    <p:sldId id="294" r:id="rId5"/>
    <p:sldId id="295" r:id="rId6"/>
    <p:sldId id="296" r:id="rId7"/>
    <p:sldId id="292" r:id="rId8"/>
    <p:sldId id="29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2027"/>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94660"/>
  </p:normalViewPr>
  <p:slideViewPr>
    <p:cSldViewPr snapToGrid="0">
      <p:cViewPr>
        <p:scale>
          <a:sx n="50" d="100"/>
          <a:sy n="50" d="100"/>
        </p:scale>
        <p:origin x="1323" y="870"/>
      </p:cViewPr>
      <p:guideLst>
        <p:guide orient="horz" pos="2160"/>
        <p:guide pos="386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01F687-CD80-475D-8CE0-6FD15A67A5C5}" type="datetimeFigureOut">
              <a:rPr lang="en-AU" smtClean="0"/>
              <a:t>10/08/2017</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4050ED-46F5-40A4-B2B4-98260010B8C4}" type="slidenum">
              <a:rPr lang="en-AU" smtClean="0"/>
              <a:t>‹#›</a:t>
            </a:fld>
            <a:endParaRPr lang="en-AU"/>
          </a:p>
        </p:txBody>
      </p:sp>
    </p:spTree>
    <p:extLst>
      <p:ext uri="{BB962C8B-B14F-4D97-AF65-F5344CB8AC3E}">
        <p14:creationId xmlns:p14="http://schemas.microsoft.com/office/powerpoint/2010/main" val="2834740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763AE3-3217-4495-AFCD-026C8A2E3742}" type="datetimeFigureOut">
              <a:rPr lang="en-AU" smtClean="0"/>
              <a:t>10/08/2017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3720378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763AE3-3217-4495-AFCD-026C8A2E3742}" type="datetimeFigureOut">
              <a:rPr lang="en-AU" smtClean="0"/>
              <a:t>10/08/2017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1038299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763AE3-3217-4495-AFCD-026C8A2E3742}" type="datetimeFigureOut">
              <a:rPr lang="en-AU" smtClean="0"/>
              <a:t>10/08/2017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4131865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763AE3-3217-4495-AFCD-026C8A2E3742}" type="datetimeFigureOut">
              <a:rPr lang="en-AU" smtClean="0"/>
              <a:t>10/08/2017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540324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763AE3-3217-4495-AFCD-026C8A2E3742}" type="datetimeFigureOut">
              <a:rPr lang="en-AU" smtClean="0"/>
              <a:t>10/08/2017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16430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763AE3-3217-4495-AFCD-026C8A2E3742}" type="datetimeFigureOut">
              <a:rPr lang="en-AU" smtClean="0"/>
              <a:t>10/08/2017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860539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763AE3-3217-4495-AFCD-026C8A2E3742}" type="datetimeFigureOut">
              <a:rPr lang="en-AU" smtClean="0"/>
              <a:t>10/08/2017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214823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763AE3-3217-4495-AFCD-026C8A2E3742}" type="datetimeFigureOut">
              <a:rPr lang="en-AU" smtClean="0"/>
              <a:t>10/08/2017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2293426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763AE3-3217-4495-AFCD-026C8A2E3742}" type="datetimeFigureOut">
              <a:rPr lang="en-AU" smtClean="0"/>
              <a:t>10/08/2017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348820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763AE3-3217-4495-AFCD-026C8A2E3742}" type="datetimeFigureOut">
              <a:rPr lang="en-AU" smtClean="0"/>
              <a:t>10/08/2017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3355537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763AE3-3217-4495-AFCD-026C8A2E3742}" type="datetimeFigureOut">
              <a:rPr lang="en-AU" smtClean="0"/>
              <a:t>10/08/2017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5D24E96-1836-4119-8D1C-36E2F5A3F3FA}" type="slidenum">
              <a:rPr lang="en-AU" smtClean="0"/>
              <a:t>‹#›</a:t>
            </a:fld>
            <a:endParaRPr lang="en-AU"/>
          </a:p>
        </p:txBody>
      </p:sp>
    </p:spTree>
    <p:extLst>
      <p:ext uri="{BB962C8B-B14F-4D97-AF65-F5344CB8AC3E}">
        <p14:creationId xmlns:p14="http://schemas.microsoft.com/office/powerpoint/2010/main" val="1810404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763AE3-3217-4495-AFCD-026C8A2E3742}" type="datetimeFigureOut">
              <a:rPr lang="en-AU" smtClean="0"/>
              <a:t>10/08/2017</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24E96-1836-4119-8D1C-36E2F5A3F3FA}" type="slidenum">
              <a:rPr lang="en-AU" smtClean="0"/>
              <a:t>‹#›</a:t>
            </a:fld>
            <a:endParaRPr lang="en-AU"/>
          </a:p>
        </p:txBody>
      </p:sp>
    </p:spTree>
    <p:extLst>
      <p:ext uri="{BB962C8B-B14F-4D97-AF65-F5344CB8AC3E}">
        <p14:creationId xmlns:p14="http://schemas.microsoft.com/office/powerpoint/2010/main" val="17908130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2027"/>
        </a:solidFill>
        <a:effectLst/>
      </p:bgPr>
    </p:bg>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438149" y="95248"/>
            <a:ext cx="5162550" cy="3276600"/>
          </a:xfrm>
          <a:prstGeom prst="rect">
            <a:avLst/>
          </a:prstGeom>
        </p:spPr>
      </p:pic>
      <p:sp>
        <p:nvSpPr>
          <p:cNvPr id="7" name="AutoShape 2" descr="https://static.wixstatic.com/media/52e8bd_b091fe0911c847afa449f72e53e60452%7Emv2_d_1845_1218_s_2.jpg/v1/fill/w_1185,h_782,al_c,q_90,usm_0.66_1.00_0.01/52e8bd_b091fe0911c847afa449f72e53e60452%7Emv2_d_1845_1218_s_2.jpg"/>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t="17714"/>
          <a:stretch/>
        </p:blipFill>
        <p:spPr>
          <a:xfrm>
            <a:off x="6141576" y="25638"/>
            <a:ext cx="6024786" cy="3371848"/>
          </a:xfrm>
          <a:prstGeom prst="rect">
            <a:avLst/>
          </a:prstGeom>
          <a:ln w="76200">
            <a:solidFill>
              <a:schemeClr val="bg1"/>
            </a:solidFill>
            <a:miter lim="800000"/>
          </a:ln>
        </p:spPr>
      </p:pic>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b="9035"/>
          <a:stretch/>
        </p:blipFill>
        <p:spPr>
          <a:xfrm>
            <a:off x="59822" y="3491425"/>
            <a:ext cx="5990969" cy="3366575"/>
          </a:xfrm>
          <a:prstGeom prst="rect">
            <a:avLst/>
          </a:prstGeom>
          <a:ln w="76200">
            <a:solidFill>
              <a:schemeClr val="bg1"/>
            </a:solidFill>
            <a:miter lim="800000"/>
          </a:ln>
        </p:spPr>
      </p:pic>
      <p:sp>
        <p:nvSpPr>
          <p:cNvPr id="2" name="TextBox 1"/>
          <p:cNvSpPr txBox="1"/>
          <p:nvPr/>
        </p:nvSpPr>
        <p:spPr>
          <a:xfrm>
            <a:off x="6248400" y="4554909"/>
            <a:ext cx="5917962" cy="1815882"/>
          </a:xfrm>
          <a:prstGeom prst="rect">
            <a:avLst/>
          </a:prstGeom>
          <a:noFill/>
        </p:spPr>
        <p:txBody>
          <a:bodyPr wrap="square" rtlCol="0">
            <a:spAutoFit/>
          </a:bodyPr>
          <a:lstStyle/>
          <a:p>
            <a:pPr algn="ctr"/>
            <a:r>
              <a:rPr lang="en-AU" sz="2400" b="1" dirty="0">
                <a:solidFill>
                  <a:schemeClr val="bg1"/>
                </a:solidFill>
                <a:latin typeface="Segoe UI" panose="020B0502040204020203" pitchFamily="34" charset="0"/>
                <a:cs typeface="Segoe UI" panose="020B0502040204020203" pitchFamily="34" charset="0"/>
              </a:rPr>
              <a:t>Introduction to (Java) Programming</a:t>
            </a:r>
            <a:br>
              <a:rPr lang="en-AU" sz="2400" b="1" dirty="0">
                <a:solidFill>
                  <a:schemeClr val="bg1"/>
                </a:solidFill>
                <a:latin typeface="Segoe UI" panose="020B0502040204020203" pitchFamily="34" charset="0"/>
                <a:cs typeface="Segoe UI" panose="020B0502040204020203" pitchFamily="34" charset="0"/>
              </a:rPr>
            </a:br>
            <a:r>
              <a:rPr lang="en-AU" sz="2400" b="1" dirty="0">
                <a:solidFill>
                  <a:schemeClr val="bg1"/>
                </a:solidFill>
                <a:latin typeface="Segoe UI" panose="020B0502040204020203" pitchFamily="34" charset="0"/>
                <a:cs typeface="Segoe UI" panose="020B0502040204020203" pitchFamily="34" charset="0"/>
              </a:rPr>
              <a:t>13 – Exceptions and Error Handling</a:t>
            </a:r>
          </a:p>
          <a:p>
            <a:endParaRPr lang="en-AU" sz="2400" b="1" dirty="0">
              <a:solidFill>
                <a:schemeClr val="bg1"/>
              </a:solidFill>
              <a:latin typeface="Segoe UI" panose="020B0502040204020203" pitchFamily="34" charset="0"/>
              <a:cs typeface="Segoe UI" panose="020B0502040204020203" pitchFamily="34" charset="0"/>
            </a:endParaRPr>
          </a:p>
          <a:p>
            <a:pPr algn="ctr"/>
            <a:r>
              <a:rPr lang="en-AU" sz="1600" dirty="0">
                <a:solidFill>
                  <a:schemeClr val="bg1"/>
                </a:solidFill>
                <a:latin typeface="Segoe UI" panose="020B0502040204020203" pitchFamily="34" charset="0"/>
                <a:cs typeface="Segoe UI" panose="020B0502040204020203" pitchFamily="34" charset="0"/>
              </a:rPr>
              <a:t>Matthew Brian</a:t>
            </a:r>
            <a:endParaRPr lang="en-AU" sz="1400" dirty="0">
              <a:solidFill>
                <a:schemeClr val="bg1"/>
              </a:solidFill>
              <a:latin typeface="Segoe UI" panose="020B0502040204020203" pitchFamily="34" charset="0"/>
              <a:cs typeface="Segoe UI" panose="020B0502040204020203" pitchFamily="34" charset="0"/>
            </a:endParaRPr>
          </a:p>
          <a:p>
            <a:endParaRPr lang="en-AU" sz="2400" b="1"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5364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13: Exceptions and Error Handling</a:t>
            </a:r>
          </a:p>
        </p:txBody>
      </p:sp>
      <p:sp>
        <p:nvSpPr>
          <p:cNvPr id="10" name="Content Placeholder 9"/>
          <p:cNvSpPr>
            <a:spLocks noGrp="1"/>
          </p:cNvSpPr>
          <p:nvPr>
            <p:ph idx="1"/>
          </p:nvPr>
        </p:nvSpPr>
        <p:spPr/>
        <p:txBody>
          <a:bodyPr>
            <a:normAutofit/>
          </a:bodyPr>
          <a:lstStyle/>
          <a:p>
            <a:r>
              <a:rPr lang="en-AU" sz="2000" dirty="0"/>
              <a:t>Everything is all well and good so far when we are coding, but what if things take an unexpected turn for the worse? What if a user puts something into the program that you weren't expecting?</a:t>
            </a:r>
          </a:p>
          <a:p>
            <a:r>
              <a:rPr lang="en-AU" sz="2000" dirty="0"/>
              <a:t>Say we are writing a bit of code to get an integer from the user and store it in an integer. What if a user inputs a decimal point number instead?</a:t>
            </a:r>
          </a:p>
        </p:txBody>
      </p:sp>
      <p:sp>
        <p:nvSpPr>
          <p:cNvPr id="8" name="Rectangle 7"/>
          <p:cNvSpPr>
            <a:spLocks/>
          </p:cNvSpPr>
          <p:nvPr/>
        </p:nvSpPr>
        <p:spPr>
          <a:xfrm>
            <a:off x="137160" y="137160"/>
            <a:ext cx="11914632" cy="6583680"/>
          </a:xfrm>
          <a:prstGeom prst="rect">
            <a:avLst/>
          </a:prstGeom>
          <a:noFill/>
          <a:ln w="76200">
            <a:solidFill>
              <a:srgbClr val="C720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 name="Picture 2">
            <a:extLst>
              <a:ext uri="{FF2B5EF4-FFF2-40B4-BE49-F238E27FC236}">
                <a16:creationId xmlns:a16="http://schemas.microsoft.com/office/drawing/2014/main" id="{1E8DD14A-9C0E-4E66-8DB8-3E04350EF846}"/>
              </a:ext>
            </a:extLst>
          </p:cNvPr>
          <p:cNvPicPr>
            <a:picLocks noChangeAspect="1"/>
          </p:cNvPicPr>
          <p:nvPr/>
        </p:nvPicPr>
        <p:blipFill rotWithShape="1">
          <a:blip r:embed="rId2"/>
          <a:srcRect t="20758" b="2632"/>
          <a:stretch/>
        </p:blipFill>
        <p:spPr>
          <a:xfrm>
            <a:off x="1271065" y="3462512"/>
            <a:ext cx="9581295" cy="2714451"/>
          </a:xfrm>
          <a:prstGeom prst="rect">
            <a:avLst/>
          </a:prstGeom>
        </p:spPr>
      </p:pic>
    </p:spTree>
    <p:extLst>
      <p:ext uri="{BB962C8B-B14F-4D97-AF65-F5344CB8AC3E}">
        <p14:creationId xmlns:p14="http://schemas.microsoft.com/office/powerpoint/2010/main" val="3296541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13: Exceptions and Error Handling</a:t>
            </a:r>
          </a:p>
        </p:txBody>
      </p:sp>
      <p:sp>
        <p:nvSpPr>
          <p:cNvPr id="10" name="Content Placeholder 9"/>
          <p:cNvSpPr>
            <a:spLocks noGrp="1"/>
          </p:cNvSpPr>
          <p:nvPr>
            <p:ph idx="1"/>
          </p:nvPr>
        </p:nvSpPr>
        <p:spPr>
          <a:xfrm>
            <a:off x="836676" y="1383632"/>
            <a:ext cx="10515600" cy="5089358"/>
          </a:xfrm>
        </p:spPr>
        <p:txBody>
          <a:bodyPr>
            <a:normAutofit/>
          </a:bodyPr>
          <a:lstStyle/>
          <a:p>
            <a:r>
              <a:rPr lang="en-AU" sz="2000" dirty="0"/>
              <a:t>What is really happening here when we see this exception pop up?</a:t>
            </a:r>
          </a:p>
          <a:p>
            <a:r>
              <a:rPr lang="en-AU" sz="2000" dirty="0"/>
              <a:t>Well, the Java programming language has an inbuilt mechanism to work this out for you, called </a:t>
            </a:r>
            <a:r>
              <a:rPr lang="en-AU" sz="2000" i="1" dirty="0"/>
              <a:t>Exception Handling</a:t>
            </a:r>
            <a:r>
              <a:rPr lang="en-AU" sz="2000" dirty="0"/>
              <a:t>. This allows a program to detect that things are going wrong, and respond by creating a brand new Exception object. In official Java terms, if a program does this, it is </a:t>
            </a:r>
            <a:r>
              <a:rPr lang="en-AU" sz="2000" i="1" dirty="0"/>
              <a:t>throwing</a:t>
            </a:r>
            <a:r>
              <a:rPr lang="en-AU" sz="2000" dirty="0"/>
              <a:t> an exception. When a program goes wrong, like inputting a double instead of an int, it throws an exception and immediately terminates the block of code running</a:t>
            </a:r>
          </a:p>
          <a:p>
            <a:r>
              <a:rPr lang="en-AU" sz="2000" dirty="0"/>
              <a:t>This is because an Exception object, once it is created, is passed as in a game of hot potato, until a piece of code decides that it wants to </a:t>
            </a:r>
            <a:r>
              <a:rPr lang="en-AU" sz="2000" i="1" dirty="0"/>
              <a:t>catch </a:t>
            </a:r>
            <a:r>
              <a:rPr lang="en-AU" sz="2000" dirty="0"/>
              <a:t>the exception</a:t>
            </a:r>
          </a:p>
          <a:p>
            <a:r>
              <a:rPr lang="en-AU" sz="2000" dirty="0"/>
              <a:t>Once caught, the catcher does something to save the program from imploding (</a:t>
            </a:r>
            <a:r>
              <a:rPr lang="en-AU" sz="2000" i="1" dirty="0"/>
              <a:t>recovery code</a:t>
            </a:r>
            <a:r>
              <a:rPr lang="en-AU" sz="2000" dirty="0"/>
              <a:t>), destroys the exception, and moves on as if nothing ever happened</a:t>
            </a:r>
          </a:p>
          <a:p>
            <a:r>
              <a:rPr lang="en-AU" sz="2000" dirty="0"/>
              <a:t>This is done in java using several keywords:</a:t>
            </a:r>
          </a:p>
          <a:p>
            <a:pPr lvl="1"/>
            <a:r>
              <a:rPr lang="en-AU" sz="1600" dirty="0"/>
              <a:t>Throw: Creates a specified exception object, and ‘throws’ it</a:t>
            </a:r>
          </a:p>
          <a:p>
            <a:pPr lvl="1"/>
            <a:r>
              <a:rPr lang="en-AU" sz="1600" dirty="0"/>
              <a:t>Throws: </a:t>
            </a:r>
            <a:r>
              <a:rPr lang="en-GB" sz="1600" dirty="0"/>
              <a:t>Passes the buck from a method up to whatever code called the method</a:t>
            </a:r>
            <a:endParaRPr lang="en-AU" sz="1600" dirty="0"/>
          </a:p>
          <a:p>
            <a:pPr lvl="1"/>
            <a:r>
              <a:rPr lang="en-AU" sz="1600" dirty="0"/>
              <a:t>Try: Encloses code in a block as an if statement would. Only encloses code that could potentially create an exception</a:t>
            </a:r>
          </a:p>
          <a:p>
            <a:pPr lvl="1"/>
            <a:r>
              <a:rPr lang="en-AU" sz="1600" dirty="0"/>
              <a:t>Catch: Block of code that is executed if an exception is generated in the try block of code</a:t>
            </a:r>
          </a:p>
        </p:txBody>
      </p:sp>
      <p:sp>
        <p:nvSpPr>
          <p:cNvPr id="8" name="Rectangle 7"/>
          <p:cNvSpPr>
            <a:spLocks/>
          </p:cNvSpPr>
          <p:nvPr/>
        </p:nvSpPr>
        <p:spPr>
          <a:xfrm>
            <a:off x="137160" y="137160"/>
            <a:ext cx="11914632" cy="6583680"/>
          </a:xfrm>
          <a:prstGeom prst="rect">
            <a:avLst/>
          </a:prstGeom>
          <a:noFill/>
          <a:ln w="76200">
            <a:solidFill>
              <a:srgbClr val="C720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795933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13: Exceptions and Error Handling</a:t>
            </a:r>
          </a:p>
        </p:txBody>
      </p:sp>
      <p:sp>
        <p:nvSpPr>
          <p:cNvPr id="8" name="Rectangle 7"/>
          <p:cNvSpPr>
            <a:spLocks/>
          </p:cNvSpPr>
          <p:nvPr/>
        </p:nvSpPr>
        <p:spPr>
          <a:xfrm>
            <a:off x="138684" y="159808"/>
            <a:ext cx="11914632" cy="6583680"/>
          </a:xfrm>
          <a:prstGeom prst="rect">
            <a:avLst/>
          </a:prstGeom>
          <a:noFill/>
          <a:ln w="76200">
            <a:solidFill>
              <a:srgbClr val="C720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 name="Picture 4">
            <a:extLst>
              <a:ext uri="{FF2B5EF4-FFF2-40B4-BE49-F238E27FC236}">
                <a16:creationId xmlns:a16="http://schemas.microsoft.com/office/drawing/2014/main" id="{27A39BBA-D9B1-4CD6-A315-10E87C7CCC05}"/>
              </a:ext>
            </a:extLst>
          </p:cNvPr>
          <p:cNvPicPr>
            <a:picLocks noChangeAspect="1"/>
          </p:cNvPicPr>
          <p:nvPr/>
        </p:nvPicPr>
        <p:blipFill>
          <a:blip r:embed="rId2"/>
          <a:stretch>
            <a:fillRect/>
          </a:stretch>
        </p:blipFill>
        <p:spPr>
          <a:xfrm>
            <a:off x="8097953" y="1820215"/>
            <a:ext cx="3732443" cy="2953075"/>
          </a:xfrm>
          <a:prstGeom prst="rect">
            <a:avLst/>
          </a:prstGeom>
        </p:spPr>
      </p:pic>
      <p:pic>
        <p:nvPicPr>
          <p:cNvPr id="3" name="Picture 2">
            <a:extLst>
              <a:ext uri="{FF2B5EF4-FFF2-40B4-BE49-F238E27FC236}">
                <a16:creationId xmlns:a16="http://schemas.microsoft.com/office/drawing/2014/main" id="{EB16703E-087A-460A-974C-57CCD56972C2}"/>
              </a:ext>
            </a:extLst>
          </p:cNvPr>
          <p:cNvPicPr>
            <a:picLocks noChangeAspect="1"/>
          </p:cNvPicPr>
          <p:nvPr/>
        </p:nvPicPr>
        <p:blipFill>
          <a:blip r:embed="rId3"/>
          <a:stretch>
            <a:fillRect/>
          </a:stretch>
        </p:blipFill>
        <p:spPr>
          <a:xfrm>
            <a:off x="434441" y="1820215"/>
            <a:ext cx="4529588" cy="2656060"/>
          </a:xfrm>
          <a:prstGeom prst="rect">
            <a:avLst/>
          </a:prstGeom>
        </p:spPr>
      </p:pic>
      <p:pic>
        <p:nvPicPr>
          <p:cNvPr id="4" name="Picture 3">
            <a:extLst>
              <a:ext uri="{FF2B5EF4-FFF2-40B4-BE49-F238E27FC236}">
                <a16:creationId xmlns:a16="http://schemas.microsoft.com/office/drawing/2014/main" id="{12D79C2C-51D0-4202-AB81-4DFFF92448C7}"/>
              </a:ext>
            </a:extLst>
          </p:cNvPr>
          <p:cNvPicPr>
            <a:picLocks noChangeAspect="1"/>
          </p:cNvPicPr>
          <p:nvPr/>
        </p:nvPicPr>
        <p:blipFill>
          <a:blip r:embed="rId4"/>
          <a:stretch>
            <a:fillRect/>
          </a:stretch>
        </p:blipFill>
        <p:spPr>
          <a:xfrm>
            <a:off x="4135546" y="3451648"/>
            <a:ext cx="4401938" cy="3018472"/>
          </a:xfrm>
          <a:prstGeom prst="rect">
            <a:avLst/>
          </a:prstGeom>
        </p:spPr>
      </p:pic>
    </p:spTree>
    <p:extLst>
      <p:ext uri="{BB962C8B-B14F-4D97-AF65-F5344CB8AC3E}">
        <p14:creationId xmlns:p14="http://schemas.microsoft.com/office/powerpoint/2010/main" val="492772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13: Exceptions and Error Handling</a:t>
            </a:r>
          </a:p>
        </p:txBody>
      </p:sp>
      <p:sp>
        <p:nvSpPr>
          <p:cNvPr id="10" name="Content Placeholder 9"/>
          <p:cNvSpPr>
            <a:spLocks noGrp="1"/>
          </p:cNvSpPr>
          <p:nvPr>
            <p:ph idx="1"/>
          </p:nvPr>
        </p:nvSpPr>
        <p:spPr/>
        <p:txBody>
          <a:bodyPr>
            <a:normAutofit/>
          </a:bodyPr>
          <a:lstStyle/>
          <a:p>
            <a:r>
              <a:rPr lang="en-AU" sz="2000" dirty="0"/>
              <a:t>If exceptions are not caught by the programmer, each bit of code continually passes the buck up until it gets all the way up to the Java runtime, which catches all exceptions, except instead of printing something out, and continuing the code nicely, it immediately terminates all code running</a:t>
            </a:r>
          </a:p>
          <a:p>
            <a:r>
              <a:rPr lang="en-AU" sz="2000" dirty="0"/>
              <a:t>You can also make your own exceptions, which I will show you about if you want me to</a:t>
            </a:r>
          </a:p>
          <a:p>
            <a:r>
              <a:rPr lang="en-AU" sz="2000" dirty="0"/>
              <a:t>Also, don’t bother writing code to catch exceptions that will never be thrown by a particular block of code</a:t>
            </a:r>
          </a:p>
          <a:p>
            <a:r>
              <a:rPr lang="en-AU" sz="2000" dirty="0"/>
              <a:t>Also in Java there are two types of exceptions – </a:t>
            </a:r>
            <a:r>
              <a:rPr lang="en-AU" sz="2000" i="1" dirty="0"/>
              <a:t>Checked </a:t>
            </a:r>
            <a:r>
              <a:rPr lang="en-AU" sz="2000" dirty="0"/>
              <a:t>and </a:t>
            </a:r>
            <a:r>
              <a:rPr lang="en-AU" sz="2000" i="1" dirty="0"/>
              <a:t>unchecked </a:t>
            </a:r>
            <a:r>
              <a:rPr lang="en-AU" sz="2000" dirty="0"/>
              <a:t>exceptions. Potential to throw a checked exception must be acknowledge within the code. Unchecked exceptions can be ignored safely. </a:t>
            </a:r>
          </a:p>
          <a:p>
            <a:r>
              <a:rPr lang="en-AU" sz="2000" dirty="0"/>
              <a:t>You can acknowledge by either placing the possibly-exception-throwing-statement in a try-catch statement as shown before, with a matching catch clause with the correct exception type. Or you can do what is on the next page </a:t>
            </a:r>
          </a:p>
        </p:txBody>
      </p:sp>
      <p:sp>
        <p:nvSpPr>
          <p:cNvPr id="8" name="Rectangle 7"/>
          <p:cNvSpPr>
            <a:spLocks/>
          </p:cNvSpPr>
          <p:nvPr/>
        </p:nvSpPr>
        <p:spPr>
          <a:xfrm>
            <a:off x="137160" y="137160"/>
            <a:ext cx="11914632" cy="6583680"/>
          </a:xfrm>
          <a:prstGeom prst="rect">
            <a:avLst/>
          </a:prstGeom>
          <a:noFill/>
          <a:ln w="76200">
            <a:solidFill>
              <a:srgbClr val="C720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168413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13: Exceptions and Error Handling</a:t>
            </a:r>
          </a:p>
        </p:txBody>
      </p:sp>
      <p:sp>
        <p:nvSpPr>
          <p:cNvPr id="8" name="Rectangle 7"/>
          <p:cNvSpPr>
            <a:spLocks/>
          </p:cNvSpPr>
          <p:nvPr/>
        </p:nvSpPr>
        <p:spPr>
          <a:xfrm>
            <a:off x="137160" y="137160"/>
            <a:ext cx="11914632" cy="6583680"/>
          </a:xfrm>
          <a:prstGeom prst="rect">
            <a:avLst/>
          </a:prstGeom>
          <a:noFill/>
          <a:ln w="76200">
            <a:solidFill>
              <a:srgbClr val="C720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 name="Picture 2">
            <a:extLst>
              <a:ext uri="{FF2B5EF4-FFF2-40B4-BE49-F238E27FC236}">
                <a16:creationId xmlns:a16="http://schemas.microsoft.com/office/drawing/2014/main" id="{C6AB3E98-4663-44B3-B90E-F7843511E02E}"/>
              </a:ext>
            </a:extLst>
          </p:cNvPr>
          <p:cNvPicPr>
            <a:picLocks noChangeAspect="1"/>
          </p:cNvPicPr>
          <p:nvPr/>
        </p:nvPicPr>
        <p:blipFill>
          <a:blip r:embed="rId2"/>
          <a:stretch>
            <a:fillRect/>
          </a:stretch>
        </p:blipFill>
        <p:spPr>
          <a:xfrm>
            <a:off x="2616367" y="1591469"/>
            <a:ext cx="7296150" cy="4819650"/>
          </a:xfrm>
          <a:prstGeom prst="rect">
            <a:avLst/>
          </a:prstGeom>
        </p:spPr>
      </p:pic>
    </p:spTree>
    <p:extLst>
      <p:ext uri="{BB962C8B-B14F-4D97-AF65-F5344CB8AC3E}">
        <p14:creationId xmlns:p14="http://schemas.microsoft.com/office/powerpoint/2010/main" val="1737917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13: Exceptions and Error Handling</a:t>
            </a:r>
          </a:p>
        </p:txBody>
      </p:sp>
      <p:sp>
        <p:nvSpPr>
          <p:cNvPr id="10" name="Content Placeholder 9"/>
          <p:cNvSpPr>
            <a:spLocks noGrp="1"/>
          </p:cNvSpPr>
          <p:nvPr>
            <p:ph idx="1"/>
          </p:nvPr>
        </p:nvSpPr>
        <p:spPr/>
        <p:txBody>
          <a:bodyPr>
            <a:normAutofit/>
          </a:bodyPr>
          <a:lstStyle/>
          <a:p>
            <a:r>
              <a:rPr lang="en-AU" sz="2000" dirty="0"/>
              <a:t>There are a bunch of other funky things you can do with Exception handling to make sure that your code </a:t>
            </a:r>
            <a:r>
              <a:rPr lang="en-AU" sz="2000" b="1" dirty="0"/>
              <a:t>never </a:t>
            </a:r>
            <a:r>
              <a:rPr lang="en-AU" sz="2000" dirty="0"/>
              <a:t>crashes, I will run through one more, but leave the rest because you almost never see them</a:t>
            </a:r>
          </a:p>
          <a:p>
            <a:r>
              <a:rPr lang="en-AU" sz="2000" dirty="0"/>
              <a:t>You can add a </a:t>
            </a:r>
            <a:r>
              <a:rPr lang="en-AU" sz="2000" i="1" dirty="0"/>
              <a:t>finally</a:t>
            </a:r>
            <a:r>
              <a:rPr lang="en-AU" sz="2000" dirty="0"/>
              <a:t> block of code after the last catch block of code, which is like a will. Once the code inside the try statement has died and its exception has been caught, this block of code is always executed</a:t>
            </a:r>
          </a:p>
          <a:p>
            <a:endParaRPr lang="en-AU" sz="2000" dirty="0"/>
          </a:p>
          <a:p>
            <a:endParaRPr lang="en-AU" sz="2000" dirty="0"/>
          </a:p>
          <a:p>
            <a:endParaRPr lang="en-AU" sz="2000" dirty="0"/>
          </a:p>
        </p:txBody>
      </p:sp>
      <p:sp>
        <p:nvSpPr>
          <p:cNvPr id="8" name="Rectangle 7"/>
          <p:cNvSpPr>
            <a:spLocks/>
          </p:cNvSpPr>
          <p:nvPr/>
        </p:nvSpPr>
        <p:spPr>
          <a:xfrm>
            <a:off x="137160" y="137160"/>
            <a:ext cx="11914632" cy="6583680"/>
          </a:xfrm>
          <a:prstGeom prst="rect">
            <a:avLst/>
          </a:prstGeom>
          <a:noFill/>
          <a:ln w="76200">
            <a:solidFill>
              <a:srgbClr val="C720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 name="Picture 3">
            <a:extLst>
              <a:ext uri="{FF2B5EF4-FFF2-40B4-BE49-F238E27FC236}">
                <a16:creationId xmlns:a16="http://schemas.microsoft.com/office/drawing/2014/main" id="{2FA159AA-E28D-427A-863A-6F7219F23838}"/>
              </a:ext>
            </a:extLst>
          </p:cNvPr>
          <p:cNvPicPr>
            <a:picLocks noChangeAspect="1"/>
          </p:cNvPicPr>
          <p:nvPr/>
        </p:nvPicPr>
        <p:blipFill>
          <a:blip r:embed="rId2"/>
          <a:stretch>
            <a:fillRect/>
          </a:stretch>
        </p:blipFill>
        <p:spPr>
          <a:xfrm>
            <a:off x="3052259" y="4047122"/>
            <a:ext cx="6047172" cy="1788194"/>
          </a:xfrm>
          <a:prstGeom prst="rect">
            <a:avLst/>
          </a:prstGeom>
        </p:spPr>
      </p:pic>
    </p:spTree>
    <p:extLst>
      <p:ext uri="{BB962C8B-B14F-4D97-AF65-F5344CB8AC3E}">
        <p14:creationId xmlns:p14="http://schemas.microsoft.com/office/powerpoint/2010/main" val="1470354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13: Exceptions and Error Handling</a:t>
            </a:r>
          </a:p>
        </p:txBody>
      </p:sp>
      <p:sp>
        <p:nvSpPr>
          <p:cNvPr id="10" name="Content Placeholder 9"/>
          <p:cNvSpPr>
            <a:spLocks noGrp="1"/>
          </p:cNvSpPr>
          <p:nvPr>
            <p:ph idx="1"/>
          </p:nvPr>
        </p:nvSpPr>
        <p:spPr/>
        <p:txBody>
          <a:bodyPr>
            <a:normAutofit/>
          </a:bodyPr>
          <a:lstStyle/>
          <a:p>
            <a:pPr marL="0" indent="0">
              <a:buNone/>
            </a:pPr>
            <a:r>
              <a:rPr lang="en-AU" sz="2400" b="1" dirty="0"/>
              <a:t>Activities</a:t>
            </a:r>
          </a:p>
          <a:p>
            <a:pPr marL="457200" indent="-457200">
              <a:buFont typeface="+mj-lt"/>
              <a:buAutoNum type="arabicPeriod"/>
            </a:pPr>
            <a:r>
              <a:rPr lang="en-AU" sz="2000" dirty="0"/>
              <a:t>Throw an exception in a bit of code somewhere (throw new Exception();)</a:t>
            </a:r>
          </a:p>
          <a:p>
            <a:pPr marL="457200" indent="-457200">
              <a:buFont typeface="+mj-lt"/>
              <a:buAutoNum type="arabicPeriod"/>
            </a:pPr>
            <a:r>
              <a:rPr lang="en-AU" sz="2000" dirty="0"/>
              <a:t>Run the code an observe that it doesn’t work</a:t>
            </a:r>
          </a:p>
          <a:p>
            <a:pPr marL="457200" indent="-457200">
              <a:buFont typeface="+mj-lt"/>
              <a:buAutoNum type="arabicPeriod"/>
            </a:pPr>
            <a:r>
              <a:rPr lang="en-AU" sz="2000" dirty="0"/>
              <a:t>Now add a try and catch clause around this that anticipates the exception throwing and does something</a:t>
            </a:r>
          </a:p>
          <a:p>
            <a:pPr marL="457200" indent="-457200">
              <a:buFont typeface="+mj-lt"/>
              <a:buAutoNum type="arabicPeriod"/>
            </a:pPr>
            <a:r>
              <a:rPr lang="en-AU" sz="2000" dirty="0"/>
              <a:t>Add a few more useless catch clauses</a:t>
            </a:r>
          </a:p>
          <a:p>
            <a:pPr marL="457200" indent="-457200">
              <a:buFont typeface="+mj-lt"/>
              <a:buAutoNum type="arabicPeriod"/>
            </a:pPr>
            <a:r>
              <a:rPr lang="en-AU" sz="2000" dirty="0"/>
              <a:t>Add a finally clause that does something once an exception has been caught</a:t>
            </a:r>
          </a:p>
          <a:p>
            <a:pPr marL="0" indent="0">
              <a:buNone/>
            </a:pPr>
            <a:r>
              <a:rPr lang="en-AU" sz="2000" dirty="0"/>
              <a:t>If we get time, I will now go over </a:t>
            </a:r>
            <a:r>
              <a:rPr lang="en-AU" sz="2000"/>
              <a:t>GitHub stuff :D</a:t>
            </a:r>
            <a:endParaRPr lang="en-AU" sz="2000" dirty="0"/>
          </a:p>
        </p:txBody>
      </p:sp>
      <p:sp>
        <p:nvSpPr>
          <p:cNvPr id="8" name="Rectangle 7"/>
          <p:cNvSpPr>
            <a:spLocks/>
          </p:cNvSpPr>
          <p:nvPr/>
        </p:nvSpPr>
        <p:spPr>
          <a:xfrm>
            <a:off x="137160" y="137160"/>
            <a:ext cx="11914632" cy="6583680"/>
          </a:xfrm>
          <a:prstGeom prst="rect">
            <a:avLst/>
          </a:prstGeom>
          <a:noFill/>
          <a:ln w="76200">
            <a:solidFill>
              <a:srgbClr val="C720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 name="Picture 4">
            <a:extLst>
              <a:ext uri="{FF2B5EF4-FFF2-40B4-BE49-F238E27FC236}">
                <a16:creationId xmlns:a16="http://schemas.microsoft.com/office/drawing/2014/main" id="{4E4EAD8D-D9F8-4F24-B663-FA82AC0948BA}"/>
              </a:ext>
            </a:extLst>
          </p:cNvPr>
          <p:cNvPicPr>
            <a:picLocks noChangeAspect="1"/>
          </p:cNvPicPr>
          <p:nvPr/>
        </p:nvPicPr>
        <p:blipFill>
          <a:blip r:embed="rId2"/>
          <a:stretch>
            <a:fillRect/>
          </a:stretch>
        </p:blipFill>
        <p:spPr>
          <a:xfrm>
            <a:off x="5269163" y="4889978"/>
            <a:ext cx="1650625" cy="1558924"/>
          </a:xfrm>
          <a:prstGeom prst="rect">
            <a:avLst/>
          </a:prstGeom>
        </p:spPr>
      </p:pic>
    </p:spTree>
    <p:extLst>
      <p:ext uri="{BB962C8B-B14F-4D97-AF65-F5344CB8AC3E}">
        <p14:creationId xmlns:p14="http://schemas.microsoft.com/office/powerpoint/2010/main" val="96363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1684</TotalTime>
  <Words>694</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Segoe UI</vt:lpstr>
      <vt:lpstr>Office Theme</vt:lpstr>
      <vt:lpstr>PowerPoint Presentation</vt:lpstr>
      <vt:lpstr>Lesson 13: Exceptions and Error Handling</vt:lpstr>
      <vt:lpstr>Lesson 13: Exceptions and Error Handling</vt:lpstr>
      <vt:lpstr>Lesson 13: Exceptions and Error Handling</vt:lpstr>
      <vt:lpstr>Lesson 13: Exceptions and Error Handling</vt:lpstr>
      <vt:lpstr>Lesson 13: Exceptions and Error Handling</vt:lpstr>
      <vt:lpstr>Lesson 13: Exceptions and Error Handling</vt:lpstr>
      <vt:lpstr>Lesson 13: Exceptions and Error Handling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Schwarz</dc:creator>
  <cp:lastModifiedBy>Matthew Brian</cp:lastModifiedBy>
  <cp:revision>158</cp:revision>
  <dcterms:created xsi:type="dcterms:W3CDTF">2016-12-08T05:42:23Z</dcterms:created>
  <dcterms:modified xsi:type="dcterms:W3CDTF">2017-08-10T10:58:41Z</dcterms:modified>
</cp:coreProperties>
</file>