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202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0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037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29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186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032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0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053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823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42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820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553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040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63AE3-3217-4495-AFCD-026C8A2E3742}" type="datetimeFigureOut">
              <a:rPr lang="en-AU" smtClean="0"/>
              <a:t>24/05/2017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081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Team4613-BarkerRedbacks/Programming-Java-Guide/blob/master/2.Core-elements-of-programs/2.4.Control-Flow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2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9" y="95248"/>
            <a:ext cx="5162550" cy="3276600"/>
          </a:xfrm>
          <a:prstGeom prst="rect">
            <a:avLst/>
          </a:prstGeom>
        </p:spPr>
      </p:pic>
      <p:sp>
        <p:nvSpPr>
          <p:cNvPr id="7" name="AutoShape 2" descr="https://static.wixstatic.com/media/52e8bd_b091fe0911c847afa449f72e53e60452%7Emv2_d_1845_1218_s_2.jpg/v1/fill/w_1185,h_782,al_c,q_90,usm_0.66_1.00_0.01/52e8bd_b091fe0911c847afa449f72e53e60452%7Emv2_d_1845_1218_s_2.jp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14"/>
          <a:stretch/>
        </p:blipFill>
        <p:spPr>
          <a:xfrm>
            <a:off x="6141576" y="25638"/>
            <a:ext cx="6024786" cy="3371848"/>
          </a:xfrm>
          <a:prstGeom prst="rect">
            <a:avLst/>
          </a:prstGeom>
          <a:ln w="76200">
            <a:solidFill>
              <a:schemeClr val="bg1"/>
            </a:solidFill>
            <a:miter lim="800000"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5"/>
          <a:stretch/>
        </p:blipFill>
        <p:spPr>
          <a:xfrm>
            <a:off x="59822" y="3491425"/>
            <a:ext cx="5990969" cy="3366575"/>
          </a:xfrm>
          <a:prstGeom prst="rect">
            <a:avLst/>
          </a:prstGeom>
          <a:ln w="76200">
            <a:solidFill>
              <a:schemeClr val="bg1"/>
            </a:solidFill>
            <a:miter lim="800000"/>
          </a:ln>
        </p:spPr>
      </p:pic>
      <p:sp>
        <p:nvSpPr>
          <p:cNvPr id="2" name="TextBox 1"/>
          <p:cNvSpPr txBox="1"/>
          <p:nvPr/>
        </p:nvSpPr>
        <p:spPr>
          <a:xfrm>
            <a:off x="6248400" y="4554909"/>
            <a:ext cx="59179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 to (Java) Programming – 2.4 – </a:t>
            </a:r>
            <a:r>
              <a:rPr lang="en-AU" sz="24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Control Flow</a:t>
            </a:r>
            <a:endParaRPr lang="en-AU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AU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 Schwarz</a:t>
            </a:r>
            <a:endParaRPr lang="en-AU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64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5: Control Flow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97407" y="1822450"/>
            <a:ext cx="12122056" cy="4351338"/>
          </a:xfrm>
        </p:spPr>
        <p:txBody>
          <a:bodyPr>
            <a:normAutofit/>
          </a:bodyPr>
          <a:lstStyle/>
          <a:p>
            <a:r>
              <a:rPr lang="en-AU" dirty="0"/>
              <a:t>Currently your programs have done the same thing each time. But, with this lesson, we’ll learn how to have your code make decisions.</a:t>
            </a:r>
          </a:p>
          <a:p>
            <a:r>
              <a:rPr lang="en-AU" dirty="0"/>
              <a:t>If statements. If statements let you run code only if something evaluates to be true. For example:</a:t>
            </a:r>
          </a:p>
          <a:p>
            <a:pPr marL="0" indent="0">
              <a:buNone/>
            </a:pPr>
            <a:r>
              <a:rPr lang="en-AU" sz="2400" b="1" dirty="0" err="1">
                <a:solidFill>
                  <a:srgbClr val="CEDF99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bestestNumber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8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_								_</a:t>
            </a:r>
            <a:br>
              <a:rPr lang="en-AU" sz="2400" b="1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400" b="1" dirty="0">
                <a:solidFill>
                  <a:srgbClr val="DFC47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bestestNumber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5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r>
              <a:rPr lang="en-AU" sz="2400" b="1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{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_								_</a:t>
            </a:r>
            <a:br>
              <a:rPr lang="en-AU" sz="2400" b="1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400" b="1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System</a:t>
            </a:r>
            <a:r>
              <a:rPr lang="en-AU" sz="24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out</a:t>
            </a:r>
            <a:r>
              <a:rPr lang="en-AU" sz="24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println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2400" dirty="0">
                <a:solidFill>
                  <a:srgbClr val="CC939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AU" sz="2400" dirty="0" err="1">
                <a:solidFill>
                  <a:srgbClr val="CC939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BestesetNumbers</a:t>
            </a:r>
            <a:r>
              <a:rPr lang="en-AU" sz="2400" dirty="0">
                <a:solidFill>
                  <a:srgbClr val="CC939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is greater than 5"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_	</a:t>
            </a:r>
            <a:br>
              <a:rPr lang="en-AU" sz="2400" b="1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}											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endParaRPr lang="en-AU" sz="2400" dirty="0">
              <a:highlight>
                <a:srgbClr val="000000"/>
              </a:highlight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825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Lesson 5: Control Flow</a:t>
            </a:r>
            <a:endParaRPr lang="en-AU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if (statement here evaluates to true or fale) {_ _</a:t>
            </a:r>
            <a:br>
              <a:rPr lang="en-AU"/>
            </a:br>
            <a:r>
              <a:rPr lang="en-AU"/>
              <a:t>	// Runs if true</a:t>
            </a:r>
            <a:br>
              <a:rPr lang="en-AU"/>
            </a:br>
            <a:r>
              <a:rPr lang="en-AU"/>
              <a:t>}</a:t>
            </a:r>
          </a:p>
          <a:p>
            <a:r>
              <a:rPr lang="en-AU"/>
              <a:t>The bit inside the brackets (that is evaluated) could be a condition or a Boolean</a:t>
            </a:r>
          </a:p>
          <a:p>
            <a:r>
              <a:rPr lang="en-AU"/>
              <a:t>Conditionals:</a:t>
            </a:r>
            <a:endParaRPr lang="en-AU" dirty="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453212"/>
              </p:ext>
            </p:extLst>
          </p:nvPr>
        </p:nvGraphicFramePr>
        <p:xfrm>
          <a:off x="838200" y="3508530"/>
          <a:ext cx="10515600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7313883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3004542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689230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What it does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8855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(2 == 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7632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not 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(3 != 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46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Greater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(5 &gt;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883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Greater than or 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(2 &gt;= 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9655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Less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( 1 &lt;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276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Less than or 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(3 &lt;=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628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28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5: Control Flow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199" y="1822450"/>
            <a:ext cx="10515601" cy="4351338"/>
          </a:xfrm>
        </p:spPr>
        <p:txBody>
          <a:bodyPr>
            <a:normAutofit/>
          </a:bodyPr>
          <a:lstStyle/>
          <a:p>
            <a:r>
              <a:rPr lang="en-AU" sz="2400" dirty="0"/>
              <a:t>Comparing Strings – Because of Java funkiness, the “==“ operator </a:t>
            </a:r>
            <a:r>
              <a:rPr lang="en-AU" sz="2400" dirty="0" err="1"/>
              <a:t>dosen’t</a:t>
            </a:r>
            <a:r>
              <a:rPr lang="en-AU" sz="2400" dirty="0"/>
              <a:t> work for Strings. Instead use .equals() – see the following: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String 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bestestVegetable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CC939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"potato"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			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 _</a:t>
            </a:r>
            <a:br>
              <a:rPr lang="en-AU" sz="2400" b="1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400" b="1" dirty="0">
                <a:solidFill>
                  <a:srgbClr val="DFC47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bestestVegetable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==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CC939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"potato"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{			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 _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b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</a:t>
            </a:r>
            <a:r>
              <a:rPr lang="en-AU" sz="2400" b="1" i="1" dirty="0">
                <a:solidFill>
                  <a:srgbClr val="7F9F7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//This evaluates to false! Yes it is stupid. yay java.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>
                <a:solidFill>
                  <a:srgbClr val="DFC47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bestestVegetable</a:t>
            </a:r>
            <a:r>
              <a:rPr lang="en-AU" sz="24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equals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2400" dirty="0">
                <a:solidFill>
                  <a:srgbClr val="CC939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"potato"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))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{		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 _</a:t>
            </a:r>
            <a:b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b="1" i="1" dirty="0">
                <a:solidFill>
                  <a:srgbClr val="7F9F7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//This however will evaluate to be true, and so the 	following code will run.				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 _</a:t>
            </a:r>
            <a:br>
              <a:rPr lang="en-AU" sz="2400" b="1" i="1" dirty="0">
                <a:solidFill>
                  <a:srgbClr val="7F9F7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400" b="1" i="1" dirty="0">
                <a:solidFill>
                  <a:srgbClr val="7F9F7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System</a:t>
            </a:r>
            <a:r>
              <a:rPr lang="en-AU" sz="24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out</a:t>
            </a:r>
            <a:r>
              <a:rPr lang="en-AU" sz="24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println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2400" dirty="0">
                <a:solidFill>
                  <a:srgbClr val="CC939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"All Hail Lord Potato"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	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 _</a:t>
            </a:r>
            <a:b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}									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 _</a:t>
            </a:r>
            <a:endParaRPr lang="en-AU" sz="2400" dirty="0">
              <a:highlight>
                <a:srgbClr val="000000"/>
              </a:highlight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067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5: Control Flow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97407" y="1487606"/>
            <a:ext cx="11494259" cy="5022376"/>
          </a:xfrm>
        </p:spPr>
        <p:txBody>
          <a:bodyPr>
            <a:normAutofit/>
          </a:bodyPr>
          <a:lstStyle/>
          <a:p>
            <a:r>
              <a:rPr lang="en-AU" sz="2400" dirty="0"/>
              <a:t>You can also have your code make decisions based on several evaluations, using and &amp; or</a:t>
            </a:r>
          </a:p>
          <a:p>
            <a:pPr lvl="1"/>
            <a:r>
              <a:rPr lang="en-AU" sz="2000" dirty="0"/>
              <a:t>And – written as &amp;&amp; in code, only gives true if both statements it connects are true</a:t>
            </a:r>
          </a:p>
          <a:p>
            <a:pPr lvl="1"/>
            <a:r>
              <a:rPr lang="en-AU" sz="2000" dirty="0"/>
              <a:t>Or – written as || (</a:t>
            </a:r>
            <a:r>
              <a:rPr lang="en-AU" sz="2000" dirty="0" err="1"/>
              <a:t>Shift+Backslash</a:t>
            </a:r>
            <a:r>
              <a:rPr lang="en-AU" sz="2000" dirty="0"/>
              <a:t>, called a pipe) in code, gives true if either statements are true</a:t>
            </a:r>
          </a:p>
          <a:p>
            <a:pPr marL="0" indent="0">
              <a:buNone/>
            </a:pPr>
            <a:r>
              <a:rPr lang="en-AU" sz="2400" b="1" dirty="0" err="1">
                <a:solidFill>
                  <a:srgbClr val="CEDF99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value1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								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 _</a:t>
            </a:r>
            <a:b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400" b="1" dirty="0" err="1">
                <a:solidFill>
                  <a:srgbClr val="CEDF99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value2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2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								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 _</a:t>
            </a:r>
            <a:b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400" b="1" dirty="0">
                <a:solidFill>
                  <a:srgbClr val="DFC47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if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((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value1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==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&amp;&amp;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value2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==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2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))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{				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 _</a:t>
            </a:r>
            <a:b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System</a:t>
            </a:r>
            <a:r>
              <a:rPr lang="en-AU" sz="24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out</a:t>
            </a:r>
            <a:r>
              <a:rPr lang="en-AU" sz="24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println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2400" dirty="0">
                <a:solidFill>
                  <a:srgbClr val="CC939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"value1 is 1 AND value2 is 2"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	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 _</a:t>
            </a:r>
            <a:br>
              <a:rPr lang="en-AU" sz="2400" b="1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}										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 _</a:t>
            </a:r>
            <a:br>
              <a:rPr lang="en-AU" sz="2400" b="1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400" b="1" dirty="0">
                <a:solidFill>
                  <a:srgbClr val="DFC47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if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((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value1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==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||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value2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==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))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{				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 _</a:t>
            </a:r>
            <a:br>
              <a:rPr lang="en-AU" sz="2400" b="1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System</a:t>
            </a:r>
            <a:r>
              <a:rPr lang="en-AU" sz="24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out</a:t>
            </a:r>
            <a:r>
              <a:rPr lang="en-AU" sz="24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println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2400" dirty="0">
                <a:solidFill>
                  <a:srgbClr val="CC939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"value1 is 1 OR value2 is 1"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	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 _</a:t>
            </a:r>
            <a:b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}											</a:t>
            </a:r>
            <a:r>
              <a:rPr lang="en-AU" sz="2400" b="1" dirty="0">
                <a:highlight>
                  <a:srgbClr val="000000"/>
                </a:highlight>
                <a:latin typeface="Consolas" panose="020B0609020204030204" pitchFamily="49" charset="0"/>
              </a:rPr>
              <a:t> _</a:t>
            </a:r>
            <a:endParaRPr lang="en-AU" sz="2400" dirty="0"/>
          </a:p>
          <a:p>
            <a:r>
              <a:rPr lang="en-AU" sz="2000" dirty="0"/>
              <a:t>Note that you can chain statements together, and they evaluate using BODMAS bracket rules. So </a:t>
            </a:r>
            <a:r>
              <a:rPr lang="en-AU" sz="2000" dirty="0">
                <a:solidFill>
                  <a:schemeClr val="bg2"/>
                </a:solidFill>
                <a:highlight>
                  <a:srgbClr val="000000"/>
                </a:highlight>
              </a:rPr>
              <a:t>if ( (1==1) &amp;&amp; ( (1&lt;=0) || (2==2) ) )</a:t>
            </a:r>
            <a:r>
              <a:rPr lang="en-AU" sz="2000" dirty="0"/>
              <a:t> gives true and executes.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564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5: Control Flow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97407" y="1822450"/>
            <a:ext cx="11576145" cy="4351338"/>
          </a:xfrm>
        </p:spPr>
        <p:txBody>
          <a:bodyPr>
            <a:normAutofit/>
          </a:bodyPr>
          <a:lstStyle/>
          <a:p>
            <a:r>
              <a:rPr lang="en-AU" sz="2400" dirty="0"/>
              <a:t>If / Else if / Else statements let you do various actions based on the conditional.</a:t>
            </a:r>
          </a:p>
          <a:p>
            <a:pPr marL="0" indent="0">
              <a:buNone/>
            </a:pPr>
            <a:r>
              <a:rPr lang="en-AU" sz="2000" b="1" dirty="0" err="1">
                <a:solidFill>
                  <a:srgbClr val="CEDF99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weAre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									</a:t>
            </a:r>
            <a:r>
              <a:rPr lang="en-AU" sz="2000" b="1" dirty="0">
                <a:highlight>
                  <a:srgbClr val="000000"/>
                </a:highlight>
                <a:latin typeface="Consolas" panose="020B0609020204030204" pitchFamily="49" charset="0"/>
              </a:rPr>
              <a:t> _</a:t>
            </a:r>
            <a:b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										</a:t>
            </a:r>
            <a:r>
              <a:rPr lang="en-AU" sz="2000" b="1" dirty="0">
                <a:highlight>
                  <a:srgbClr val="000000"/>
                </a:highlight>
                <a:latin typeface="Consolas" panose="020B0609020204030204" pitchFamily="49" charset="0"/>
              </a:rPr>
              <a:t> _</a:t>
            </a:r>
            <a:b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000" b="1" dirty="0">
                <a:solidFill>
                  <a:srgbClr val="DFC47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weAre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==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{									</a:t>
            </a:r>
            <a:r>
              <a:rPr lang="en-AU" sz="2000" b="1" dirty="0">
                <a:highlight>
                  <a:srgbClr val="000000"/>
                </a:highlight>
                <a:latin typeface="Consolas" panose="020B0609020204030204" pitchFamily="49" charset="0"/>
              </a:rPr>
              <a:t> _</a:t>
            </a:r>
            <a:br>
              <a:rPr lang="en-AU" sz="2000" b="1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000" b="1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System</a:t>
            </a:r>
            <a:r>
              <a:rPr lang="en-AU" sz="20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out</a:t>
            </a:r>
            <a:r>
              <a:rPr lang="en-AU" sz="20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println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2000" dirty="0">
                <a:solidFill>
                  <a:srgbClr val="CC939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"Here's a lesson in Trickery"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			</a:t>
            </a:r>
            <a:r>
              <a:rPr lang="en-AU" sz="2000" b="1" dirty="0">
                <a:highlight>
                  <a:srgbClr val="000000"/>
                </a:highlight>
                <a:latin typeface="Consolas" panose="020B0609020204030204" pitchFamily="49" charset="0"/>
              </a:rPr>
              <a:t> _</a:t>
            </a:r>
            <a:br>
              <a:rPr lang="en-AU" sz="2000" b="1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b="1" dirty="0">
                <a:solidFill>
                  <a:srgbClr val="DFC47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else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b="1" dirty="0">
                <a:solidFill>
                  <a:srgbClr val="DFC47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weAre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&lt;=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10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{								</a:t>
            </a:r>
            <a:r>
              <a:rPr lang="en-AU" sz="2000" b="1" dirty="0">
                <a:highlight>
                  <a:srgbClr val="000000"/>
                </a:highlight>
                <a:latin typeface="Consolas" panose="020B0609020204030204" pitchFamily="49" charset="0"/>
              </a:rPr>
              <a:t> _</a:t>
            </a:r>
            <a:br>
              <a:rPr lang="en-AU" sz="2000" b="1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000" b="1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System</a:t>
            </a:r>
            <a:r>
              <a:rPr lang="en-AU" sz="20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out</a:t>
            </a:r>
            <a:r>
              <a:rPr lang="en-AU" sz="20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println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2000" dirty="0">
                <a:solidFill>
                  <a:srgbClr val="CC939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AU" sz="2000" dirty="0" err="1">
                <a:solidFill>
                  <a:srgbClr val="CC939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jk</a:t>
            </a:r>
            <a:r>
              <a:rPr lang="en-AU" sz="2000" dirty="0">
                <a:solidFill>
                  <a:srgbClr val="CC939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 err="1">
                <a:solidFill>
                  <a:srgbClr val="CC939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nevermind</a:t>
            </a:r>
            <a:r>
              <a:rPr lang="en-AU" sz="2000" dirty="0">
                <a:solidFill>
                  <a:srgbClr val="CC939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no lesson 2day"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			</a:t>
            </a:r>
            <a:r>
              <a:rPr lang="en-AU" sz="2000" b="1" dirty="0">
                <a:highlight>
                  <a:srgbClr val="000000"/>
                </a:highlight>
                <a:latin typeface="Consolas" panose="020B0609020204030204" pitchFamily="49" charset="0"/>
              </a:rPr>
              <a:t> _</a:t>
            </a:r>
            <a:b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b="1" dirty="0">
                <a:solidFill>
                  <a:srgbClr val="DFC47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else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									</a:t>
            </a:r>
            <a:r>
              <a:rPr lang="en-AU" sz="2000" b="1" dirty="0">
                <a:highlight>
                  <a:srgbClr val="000000"/>
                </a:highlight>
                <a:latin typeface="Consolas" panose="020B0609020204030204" pitchFamily="49" charset="0"/>
              </a:rPr>
              <a:t> 	 _</a:t>
            </a:r>
            <a:b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System</a:t>
            </a:r>
            <a:r>
              <a:rPr lang="en-AU" sz="20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out</a:t>
            </a:r>
            <a:r>
              <a:rPr lang="en-AU" sz="20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println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2000" dirty="0">
                <a:solidFill>
                  <a:srgbClr val="CC939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"Oh noes."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						</a:t>
            </a:r>
            <a:r>
              <a:rPr lang="en-AU" sz="2000" b="1" dirty="0">
                <a:highlight>
                  <a:srgbClr val="000000"/>
                </a:highlight>
                <a:latin typeface="Consolas" panose="020B0609020204030204" pitchFamily="49" charset="0"/>
              </a:rPr>
              <a:t> _</a:t>
            </a:r>
            <a:b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}											</a:t>
            </a:r>
            <a:r>
              <a:rPr lang="en-AU" sz="2000" b="1" dirty="0">
                <a:highlight>
                  <a:srgbClr val="000000"/>
                </a:highlight>
                <a:latin typeface="Consolas" panose="020B0609020204030204" pitchFamily="49" charset="0"/>
              </a:rPr>
              <a:t> _ 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							</a:t>
            </a:r>
            <a:endParaRPr lang="en-AU" sz="2000" dirty="0">
              <a:highlight>
                <a:srgbClr val="000000"/>
              </a:highlight>
            </a:endParaRPr>
          </a:p>
          <a:p>
            <a:endParaRPr lang="en-AU" dirty="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440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5: Control Flow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97407" y="1281747"/>
            <a:ext cx="11234951" cy="5282825"/>
          </a:xfrm>
        </p:spPr>
        <p:txBody>
          <a:bodyPr>
            <a:normAutofit lnSpcReduction="10000"/>
          </a:bodyPr>
          <a:lstStyle/>
          <a:p>
            <a:r>
              <a:rPr lang="en-AU" sz="2400" dirty="0"/>
              <a:t>Switch statements let you do things based on many different options. </a:t>
            </a:r>
            <a:r>
              <a:rPr lang="en-AU" sz="2400" dirty="0" err="1"/>
              <a:t>Eg</a:t>
            </a:r>
            <a:r>
              <a:rPr lang="en-AU" sz="2400" dirty="0"/>
              <a:t>:</a:t>
            </a:r>
          </a:p>
          <a:p>
            <a:pPr marL="0" indent="0">
              <a:buNone/>
            </a:pPr>
            <a:r>
              <a:rPr lang="en-AU" sz="2000" b="1" dirty="0" err="1">
                <a:solidFill>
                  <a:srgbClr val="CEDF99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month 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8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							</a:t>
            </a:r>
            <a:r>
              <a:rPr lang="en-AU" sz="20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000" b="1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String 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monthString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							</a:t>
            </a:r>
            <a:r>
              <a:rPr lang="en-AU" sz="20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								</a:t>
            </a:r>
            <a:r>
              <a:rPr lang="en-AU" sz="20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000" b="1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000" b="1" dirty="0">
                <a:solidFill>
                  <a:srgbClr val="DFC47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switch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month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{							</a:t>
            </a:r>
            <a:r>
              <a:rPr lang="en-AU" sz="20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000" b="1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000" b="1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</a:t>
            </a:r>
            <a:r>
              <a:rPr lang="en-AU" sz="2000" b="1" dirty="0">
                <a:solidFill>
                  <a:srgbClr val="DFC47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case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monthString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CC939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"January"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				</a:t>
            </a:r>
            <a:r>
              <a:rPr lang="en-AU" sz="20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000" b="1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000" b="1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</a:t>
            </a:r>
            <a:r>
              <a:rPr lang="en-AU" sz="2000" b="1" dirty="0">
                <a:solidFill>
                  <a:srgbClr val="DFC47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break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								</a:t>
            </a:r>
            <a:r>
              <a:rPr lang="en-AU" sz="20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</a:t>
            </a:r>
            <a:r>
              <a:rPr lang="en-AU" sz="2000" b="1" dirty="0">
                <a:solidFill>
                  <a:srgbClr val="DFC47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case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8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monthString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CC939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"August"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				</a:t>
            </a:r>
            <a:r>
              <a:rPr lang="en-AU" sz="20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000" b="1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000" b="1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</a:t>
            </a:r>
            <a:r>
              <a:rPr lang="en-AU" sz="2000" b="1" dirty="0">
                <a:solidFill>
                  <a:srgbClr val="DFC47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break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								</a:t>
            </a:r>
            <a:r>
              <a:rPr lang="en-AU" sz="20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c</a:t>
            </a:r>
            <a:r>
              <a:rPr lang="en-AU" sz="2000" b="1" dirty="0">
                <a:solidFill>
                  <a:srgbClr val="DFC47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ase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10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monthString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CC939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"October"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			</a:t>
            </a:r>
            <a:r>
              <a:rPr lang="en-AU" sz="20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</a:t>
            </a:r>
            <a:r>
              <a:rPr lang="en-AU" sz="2000" b="1" dirty="0">
                <a:solidFill>
                  <a:srgbClr val="DFC47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break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								</a:t>
            </a:r>
            <a:r>
              <a:rPr lang="en-AU" sz="20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</a:t>
            </a:r>
            <a:r>
              <a:rPr lang="en-AU" sz="2000" b="1" dirty="0">
                <a:solidFill>
                  <a:srgbClr val="DFC47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default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monthString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>
                <a:solidFill>
                  <a:srgbClr val="CC939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"Invalid month"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			</a:t>
            </a:r>
            <a:r>
              <a:rPr lang="en-AU" sz="20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</a:t>
            </a:r>
            <a:r>
              <a:rPr lang="en-AU" sz="2000" b="1" dirty="0">
                <a:solidFill>
                  <a:srgbClr val="DFC47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break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								</a:t>
            </a:r>
            <a:r>
              <a:rPr lang="en-AU" sz="20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}									</a:t>
            </a:r>
            <a:r>
              <a:rPr lang="en-AU" sz="20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b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0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System</a:t>
            </a:r>
            <a:r>
              <a:rPr lang="en-AU" sz="20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out</a:t>
            </a:r>
            <a:r>
              <a:rPr lang="en-AU" sz="20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println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20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monthString</a:t>
            </a:r>
            <a:r>
              <a:rPr lang="en-AU" sz="20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				</a:t>
            </a:r>
            <a:r>
              <a:rPr lang="en-AU" sz="2000" b="1" dirty="0">
                <a:highlight>
                  <a:srgbClr val="000000"/>
                </a:highlight>
                <a:latin typeface="Consolas" panose="020B0609020204030204" pitchFamily="49" charset="0"/>
              </a:rPr>
              <a:t>_</a:t>
            </a:r>
            <a:endParaRPr lang="en-AU" sz="2000" b="1" dirty="0">
              <a:solidFill>
                <a:srgbClr val="9F9D6D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AU" sz="2400" dirty="0"/>
              <a:t>This would give “August” as it’s month</a:t>
            </a:r>
          </a:p>
          <a:p>
            <a:pPr lvl="1"/>
            <a:r>
              <a:rPr lang="en-AU" sz="1600" i="1" dirty="0"/>
              <a:t>(I cut out some of the mounts so it could fit on the slide)</a:t>
            </a:r>
          </a:p>
          <a:p>
            <a:r>
              <a:rPr lang="en-AU" sz="2000" dirty="0"/>
              <a:t>You can also do </a:t>
            </a:r>
            <a:r>
              <a:rPr lang="en-AU" sz="2000" dirty="0" err="1"/>
              <a:t>Switchs</a:t>
            </a:r>
            <a:r>
              <a:rPr lang="en-AU" sz="2000" dirty="0"/>
              <a:t> on Strings, and Enumerations which are fancy and covered later.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304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5: Control Flow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97407" y="1822450"/>
            <a:ext cx="11494259" cy="4351338"/>
          </a:xfrm>
        </p:spPr>
        <p:txBody>
          <a:bodyPr>
            <a:normAutofit/>
          </a:bodyPr>
          <a:lstStyle/>
          <a:p>
            <a:r>
              <a:rPr lang="en-AU" sz="2400" dirty="0"/>
              <a:t>Yay you’re done! Now read the guide and do the activities - </a:t>
            </a:r>
            <a:r>
              <a:rPr lang="en-AU" sz="2400" dirty="0">
                <a:hlinkClick r:id="rId2"/>
              </a:rPr>
              <a:t>https://github.com/Team4613-BarkerRedbacks/Programming-Java-Guide/blob/master/2.Core-elements-of-programs/2.4.Control-Flow.md</a:t>
            </a:r>
            <a:endParaRPr lang="en-AU" sz="2400" dirty="0"/>
          </a:p>
          <a:p>
            <a:r>
              <a:rPr lang="en-AU" sz="2400" dirty="0"/>
              <a:t>We haven’t covered </a:t>
            </a:r>
            <a:r>
              <a:rPr lang="en-AU" sz="2400" dirty="0" err="1"/>
              <a:t>goto’s</a:t>
            </a:r>
            <a:r>
              <a:rPr lang="en-AU" sz="2400" dirty="0"/>
              <a:t> (or breaks and continues). The short is, don’t use them. The long is, if you use them you will regret it. They’re alternative ways to do control flow stuff.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716" y="4061041"/>
            <a:ext cx="8263389" cy="224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1350</TotalTime>
  <Words>385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Segoe UI</vt:lpstr>
      <vt:lpstr>Office Theme</vt:lpstr>
      <vt:lpstr>PowerPoint Presentation</vt:lpstr>
      <vt:lpstr>Lesson 5: Control Flow</vt:lpstr>
      <vt:lpstr>Lesson 5: Control Flow</vt:lpstr>
      <vt:lpstr>Lesson 5: Control Flow</vt:lpstr>
      <vt:lpstr>Lesson 5: Control Flow</vt:lpstr>
      <vt:lpstr>Lesson 5: Control Flow</vt:lpstr>
      <vt:lpstr>Lesson 5: Control Flow</vt:lpstr>
      <vt:lpstr>Lesson 5: Control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Schwarz</dc:creator>
  <cp:lastModifiedBy>Tom Schwarz</cp:lastModifiedBy>
  <cp:revision>76</cp:revision>
  <dcterms:created xsi:type="dcterms:W3CDTF">2016-12-08T05:42:23Z</dcterms:created>
  <dcterms:modified xsi:type="dcterms:W3CDTF">2017-05-24T12:06:00Z</dcterms:modified>
</cp:coreProperties>
</file>