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63" r:id="rId19"/>
    <p:sldId id="26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2027"/>
    <a:srgbClr val="E3555C"/>
    <a:srgbClr val="DD333B"/>
    <a:srgbClr val="D9232C"/>
    <a:srgbClr val="E9777C"/>
    <a:srgbClr val="DE323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BB1B4-FFE3-4716-A5FF-ED312EDD79E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1354796"/>
            <a:ext cx="6629400" cy="2387600"/>
          </a:xfrm>
        </p:spPr>
        <p:txBody>
          <a:bodyPr anchor="b"/>
          <a:lstStyle>
            <a:lvl1pPr algn="ctr">
              <a:defRPr sz="6000" b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AU" dirty="0"/>
              <a:t>Click to edit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DCE6D-83BF-45F1-8BBA-D7E1616163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01087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C7202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502AC83-5A35-459F-B052-18D1AABEC8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370" r="7370"/>
          <a:stretch/>
        </p:blipFill>
        <p:spPr>
          <a:xfrm>
            <a:off x="-1" y="0"/>
            <a:ext cx="12192001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637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8EE6166F-4B5A-4751-A9F4-77BA18BD2A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394"/>
          <a:stretch/>
        </p:blipFill>
        <p:spPr>
          <a:xfrm>
            <a:off x="0" y="6215824"/>
            <a:ext cx="12192000" cy="646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5F0B60-A633-480C-B4ED-CF4AF3FF6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52" y="365125"/>
            <a:ext cx="9030419" cy="1325563"/>
          </a:xfrm>
        </p:spPr>
        <p:txBody>
          <a:bodyPr/>
          <a:lstStyle>
            <a:lvl1pPr>
              <a:defRPr>
                <a:solidFill>
                  <a:srgbClr val="C72027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DDF13-524D-4603-9F33-E8635E833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83674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591EF3D-C68C-434F-A21E-58013830FB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394"/>
          <a:stretch/>
        </p:blipFill>
        <p:spPr>
          <a:xfrm>
            <a:off x="0" y="6215824"/>
            <a:ext cx="12192000" cy="646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7461D7-F4C1-4896-83FB-EEF74F3F8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51" y="365125"/>
            <a:ext cx="9030419" cy="1325563"/>
          </a:xfrm>
        </p:spPr>
        <p:txBody>
          <a:bodyPr/>
          <a:lstStyle>
            <a:lvl1pPr>
              <a:defRPr>
                <a:solidFill>
                  <a:srgbClr val="C72027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24082-A85A-4474-B946-F7A5B54F8C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6F3B4-C416-4F0F-B73A-C7D4E0E16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5149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185A1269-70B6-4791-A9A0-3D699EC110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394"/>
          <a:stretch/>
        </p:blipFill>
        <p:spPr>
          <a:xfrm>
            <a:off x="0" y="6215824"/>
            <a:ext cx="12192000" cy="646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629944-F68D-4BCB-9763-64BC3354C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289" y="365125"/>
            <a:ext cx="9028800" cy="1325563"/>
          </a:xfrm>
        </p:spPr>
        <p:txBody>
          <a:bodyPr/>
          <a:lstStyle>
            <a:lvl1pPr>
              <a:defRPr>
                <a:solidFill>
                  <a:srgbClr val="C72027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B9034-D526-475E-AE21-A56C312A3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4308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E495B-E756-44CF-B520-7FBC01051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2250"/>
            <a:ext cx="5157787" cy="342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BB46B6-478C-4AEA-8639-BE79AFD485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4308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0E0787-D266-4716-AE88-42566C606A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52723"/>
            <a:ext cx="5183188" cy="34200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9788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AE1AD52-F6D7-4BAB-A800-67D6EC421E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394"/>
          <a:stretch/>
        </p:blipFill>
        <p:spPr>
          <a:xfrm>
            <a:off x="0" y="6215824"/>
            <a:ext cx="12192000" cy="646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09A6E5-85EF-4525-8287-0BFA574FC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72027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70251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71BD1F4-F6B3-48F3-8488-FC11B9183F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394"/>
          <a:stretch/>
        </p:blipFill>
        <p:spPr>
          <a:xfrm>
            <a:off x="0" y="6215824"/>
            <a:ext cx="12192000" cy="64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966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C213E2D-D9C2-4B7A-BA7D-E1587D8330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394"/>
          <a:stretch/>
        </p:blipFill>
        <p:spPr>
          <a:xfrm>
            <a:off x="0" y="6215824"/>
            <a:ext cx="12192000" cy="64617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DEC0E-799D-41EF-AEF1-E6324136AB1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756030" y="2001327"/>
            <a:ext cx="7251940" cy="3960000"/>
          </a:xfrm>
        </p:spPr>
        <p:txBody>
          <a:bodyPr/>
          <a:lstStyle>
            <a:lvl1pPr marL="0" indent="0"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dirty="0"/>
              <a:t>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8DA6B7-D55D-42C9-9E7B-F943EEEB4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5503" y="2001327"/>
            <a:ext cx="3932237" cy="3960000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F5A0B-77A5-4CAB-BB11-306E9FB78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7B6E2-F1C5-4260-9690-B820744F5C71}" type="datetimeFigureOut">
              <a:rPr lang="en-AU" smtClean="0"/>
              <a:t>19/05/2018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B3C65-E68C-475B-A7CE-780B24A61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7FA81-705A-4639-A28E-0AED1E9FC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5B26-AAE6-4B84-84FA-4297018850DF}" type="slidenum">
              <a:rPr lang="en-AU" smtClean="0"/>
              <a:t>‹#›</a:t>
            </a:fld>
            <a:endParaRPr lang="en-AU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596FCBD-8222-4CCF-970B-1A5536DFA9C6}"/>
              </a:ext>
            </a:extLst>
          </p:cNvPr>
          <p:cNvSpPr txBox="1">
            <a:spLocks/>
          </p:cNvSpPr>
          <p:nvPr userDrawn="1"/>
        </p:nvSpPr>
        <p:spPr>
          <a:xfrm>
            <a:off x="838200" y="365125"/>
            <a:ext cx="903041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rgbClr val="C72027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06001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B110D22-2D44-4415-A08B-E1AF35CDF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394"/>
          <a:stretch/>
        </p:blipFill>
        <p:spPr>
          <a:xfrm>
            <a:off x="0" y="6215824"/>
            <a:ext cx="12192000" cy="646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45CF61-1648-470E-B028-B08AE9860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72027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F18A96-08AC-47FA-9948-366D77638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7610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CD2E1E6-449A-4927-BDAD-392FBCD236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394"/>
          <a:stretch/>
        </p:blipFill>
        <p:spPr>
          <a:xfrm>
            <a:off x="0" y="6215824"/>
            <a:ext cx="12192000" cy="646176"/>
          </a:xfrm>
          <a:prstGeom prst="rect">
            <a:avLst/>
          </a:prstGeom>
        </p:spPr>
      </p:pic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13B95C-07CB-4690-AB0C-F0DA79D001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149142" y="365125"/>
            <a:ext cx="2628900" cy="5811838"/>
          </a:xfrm>
        </p:spPr>
        <p:txBody>
          <a:bodyPr vert="eaVert"/>
          <a:lstStyle>
            <a:lvl1pPr>
              <a:defRPr>
                <a:solidFill>
                  <a:srgbClr val="C72027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B5ED2A-FEEB-496C-8150-BA7956040A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189453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45474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D587A0-377E-400A-8B6E-4A5C31294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03041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EA840-114C-409E-B22C-354157476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7C189-567B-44A1-88FB-10C4D48455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7B6E2-F1C5-4260-9690-B820744F5C71}" type="datetimeFigureOut">
              <a:rPr lang="en-AU" smtClean="0"/>
              <a:t>19/05/2018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C0D90-E8F4-44FF-9CA2-271C8EBDF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51756-3663-466F-AD34-1D96A6D5D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F5B26-AAE6-4B84-84FA-4297018850DF}" type="slidenum">
              <a:rPr lang="en-AU" smtClean="0"/>
              <a:t>‹#›</a:t>
            </a:fld>
            <a:endParaRPr lang="en-AU"/>
          </a:p>
        </p:txBody>
      </p:sp>
      <p:pic>
        <p:nvPicPr>
          <p:cNvPr id="10" name="Picture 9" descr="A picture containing book, text&#10;&#10;Description generated with very high confidence">
            <a:extLst>
              <a:ext uri="{FF2B5EF4-FFF2-40B4-BE49-F238E27FC236}">
                <a16:creationId xmlns:a16="http://schemas.microsoft.com/office/drawing/2014/main" id="{FCDF5670-9C7C-41C6-809C-C624139417AD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469" y="313949"/>
            <a:ext cx="2182778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892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2" r:id="rId8"/>
    <p:sldLayoutId id="2147483683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tx1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smos.com/calculator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smos.com/calculator/duffrjux6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studio/" TargetMode="External"/><Relationship Id="rId2" Type="http://schemas.openxmlformats.org/officeDocument/2006/relationships/hyperlink" Target="http://www.oracle.com/technetwork/java/javase/downloads/jdk8-downloads-2133151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ftctechnh/ftc_app/release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UX_uQQL8-b0?t=8216" TargetMode="External"/><Relationship Id="rId2" Type="http://schemas.openxmlformats.org/officeDocument/2006/relationships/hyperlink" Target="https://youtu.be/bx0f-F4dPr4?t=17278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5A9F7-2741-4083-9727-9EA3927E07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Lesson 1:</a:t>
            </a:r>
            <a:br>
              <a:rPr lang="en-AU" dirty="0"/>
            </a:br>
            <a:r>
              <a:rPr lang="en-AU" dirty="0"/>
              <a:t>Introduction to FTC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DF386A-052D-4E07-AD83-5CB8FA5F8E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dirty="0"/>
              <a:t>Ben Schwarz</a:t>
            </a:r>
          </a:p>
        </p:txBody>
      </p:sp>
    </p:spTree>
    <p:extLst>
      <p:ext uri="{BB962C8B-B14F-4D97-AF65-F5344CB8AC3E}">
        <p14:creationId xmlns:p14="http://schemas.microsoft.com/office/powerpoint/2010/main" val="2659648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D9526-1AD1-4FBB-A716-B0A0A7C66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Creating an </a:t>
            </a:r>
            <a:r>
              <a:rPr lang="en-AU" dirty="0" err="1"/>
              <a:t>IterativeOpMode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8A38F-B3FF-4577-A5BC-468022797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448" y="1253331"/>
            <a:ext cx="10515600" cy="4351338"/>
          </a:xfrm>
        </p:spPr>
        <p:txBody>
          <a:bodyPr/>
          <a:lstStyle/>
          <a:p>
            <a:r>
              <a:rPr lang="en-AU" dirty="0"/>
              <a:t>We need to create a new class</a:t>
            </a:r>
          </a:p>
          <a:p>
            <a:r>
              <a:rPr lang="en-AU" dirty="0"/>
              <a:t>However since this class requires a bunch of code, we will copy a template from external samples</a:t>
            </a:r>
          </a:p>
          <a:p>
            <a:r>
              <a:rPr lang="en-AU" dirty="0"/>
              <a:t>Copy it over to your team code and give it a proper name.</a:t>
            </a:r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AD4428-73E3-4814-A7D4-43579A18B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391" y="3176452"/>
            <a:ext cx="7929399" cy="266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542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16A00-E098-45AE-856E-859B12CF4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9030419" cy="1325563"/>
          </a:xfrm>
        </p:spPr>
        <p:txBody>
          <a:bodyPr/>
          <a:lstStyle/>
          <a:p>
            <a:r>
              <a:rPr lang="en-AU" dirty="0"/>
              <a:t>Deleting unnecessary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55D6E-D58A-40BA-894F-20DC88606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3629297" cy="4351338"/>
          </a:xfrm>
        </p:spPr>
        <p:txBody>
          <a:bodyPr/>
          <a:lstStyle/>
          <a:p>
            <a:r>
              <a:rPr lang="en-AU" dirty="0"/>
              <a:t>Remove everything in between the first and last lines onscreen which you don’t see on the board</a:t>
            </a:r>
          </a:p>
          <a:p>
            <a:r>
              <a:rPr lang="en-AU" dirty="0"/>
              <a:t>KEEP THE runtime part.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69DE25-E95A-4CE5-BBDD-EDB7A9464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510" y="858722"/>
            <a:ext cx="5120640" cy="546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113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93293-5639-46F9-9B5A-BBF8CB68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Initiating the robot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5CF1EC-EB3B-4B2E-B084-737784A542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80" y="2438465"/>
            <a:ext cx="7828861" cy="3603561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A585456-EBF9-4963-A083-D0B451D3DB96}"/>
              </a:ext>
            </a:extLst>
          </p:cNvPr>
          <p:cNvSpPr txBox="1">
            <a:spLocks/>
          </p:cNvSpPr>
          <p:nvPr/>
        </p:nvSpPr>
        <p:spPr>
          <a:xfrm>
            <a:off x="843952" y="1516517"/>
            <a:ext cx="953666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That is everything set up. </a:t>
            </a:r>
          </a:p>
          <a:p>
            <a:r>
              <a:rPr lang="en-AU" dirty="0"/>
              <a:t>Now we can muck around with this motor</a:t>
            </a:r>
          </a:p>
        </p:txBody>
      </p:sp>
    </p:spTree>
    <p:extLst>
      <p:ext uri="{BB962C8B-B14F-4D97-AF65-F5344CB8AC3E}">
        <p14:creationId xmlns:p14="http://schemas.microsoft.com/office/powerpoint/2010/main" val="3672260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8F155-603F-4846-8617-1994559B5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 of mucking around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5165EA-043D-4559-AED5-23B15A5DC4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52" y="1842082"/>
            <a:ext cx="9967093" cy="1232044"/>
          </a:xfrm>
        </p:spPr>
      </p:pic>
    </p:spTree>
    <p:extLst>
      <p:ext uri="{BB962C8B-B14F-4D97-AF65-F5344CB8AC3E}">
        <p14:creationId xmlns:p14="http://schemas.microsoft.com/office/powerpoint/2010/main" val="253761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E69A6-E4A5-4416-B41A-9245D3747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5978D-ADF1-4C47-85AF-F46ED68B9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AU" dirty="0"/>
              <a:t>Delete that motor </a:t>
            </a:r>
            <a:r>
              <a:rPr lang="en-AU" i="1" dirty="0"/>
              <a:t>what is it for anyway?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Create 4 new motors. </a:t>
            </a:r>
            <a:r>
              <a:rPr lang="en-AU" dirty="0" err="1"/>
              <a:t>motorFrontLeft</a:t>
            </a:r>
            <a:r>
              <a:rPr lang="en-AU" dirty="0"/>
              <a:t>, </a:t>
            </a:r>
            <a:r>
              <a:rPr lang="en-AU" dirty="0" err="1"/>
              <a:t>motorFrontRight</a:t>
            </a:r>
            <a:r>
              <a:rPr lang="en-AU" dirty="0"/>
              <a:t>, </a:t>
            </a:r>
            <a:r>
              <a:rPr lang="en-AU" dirty="0" err="1"/>
              <a:t>motorBackLeft</a:t>
            </a:r>
            <a:r>
              <a:rPr lang="en-AU" dirty="0"/>
              <a:t> and </a:t>
            </a:r>
            <a:r>
              <a:rPr lang="en-AU" dirty="0" err="1"/>
              <a:t>motorBackRight</a:t>
            </a:r>
            <a:r>
              <a:rPr lang="en-AU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Name them appropriately. (Remember they are objects so </a:t>
            </a:r>
            <a:r>
              <a:rPr lang="en-AU" dirty="0" err="1"/>
              <a:t>lowerCamelCase</a:t>
            </a:r>
            <a:r>
              <a:rPr lang="en-AU" dirty="0"/>
              <a:t>)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19140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A87BD-D872-4E8A-ACE2-1D670FC3E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Time to drive the robot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E3B92-0B6A-4A29-8E66-DF487793E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952" y="1355099"/>
            <a:ext cx="8944482" cy="2502797"/>
          </a:xfrm>
        </p:spPr>
        <p:txBody>
          <a:bodyPr>
            <a:normAutofit/>
          </a:bodyPr>
          <a:lstStyle/>
          <a:p>
            <a:r>
              <a:rPr lang="en-AU" dirty="0"/>
              <a:t>Question: What is the best way to drive a robot.</a:t>
            </a:r>
          </a:p>
          <a:p>
            <a:r>
              <a:rPr lang="en-AU" dirty="0"/>
              <a:t>Holding down the a button? </a:t>
            </a:r>
            <a:r>
              <a:rPr lang="en-AU" i="1" dirty="0"/>
              <a:t>Worked well enough in Mario Kart</a:t>
            </a:r>
          </a:p>
          <a:p>
            <a:r>
              <a:rPr lang="en-AU" dirty="0"/>
              <a:t>Thoughts?</a:t>
            </a:r>
          </a:p>
        </p:txBody>
      </p:sp>
      <p:pic>
        <p:nvPicPr>
          <p:cNvPr id="1026" name="Picture 2" descr="Image result for mariokart">
            <a:extLst>
              <a:ext uri="{FF2B5EF4-FFF2-40B4-BE49-F238E27FC236}">
                <a16:creationId xmlns:a16="http://schemas.microsoft.com/office/drawing/2014/main" id="{0D235A85-2582-46A0-9A6B-CA374BF68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687" y="2471419"/>
            <a:ext cx="3375660" cy="225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911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6C48D-0BC7-450D-8E36-A8C7C7AB3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Well, if we are using </a:t>
            </a:r>
            <a:r>
              <a:rPr lang="en-AU" dirty="0" err="1"/>
              <a:t>analog</a:t>
            </a:r>
            <a:r>
              <a:rPr lang="en-AU" dirty="0"/>
              <a:t> joysticks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3DEC5-C621-419A-A0DC-8185CE311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How do we turn? We are given an x and a y value, what do we do with them.</a:t>
            </a:r>
          </a:p>
        </p:txBody>
      </p:sp>
    </p:spTree>
    <p:extLst>
      <p:ext uri="{BB962C8B-B14F-4D97-AF65-F5344CB8AC3E}">
        <p14:creationId xmlns:p14="http://schemas.microsoft.com/office/powerpoint/2010/main" val="1399661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BB8A9-740E-430B-8E4E-7444E3EA3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CE4E7-FD7F-4797-A6FE-30DF601B9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448" y="1120231"/>
            <a:ext cx="10515600" cy="4351338"/>
          </a:xfrm>
        </p:spPr>
        <p:txBody>
          <a:bodyPr/>
          <a:lstStyle/>
          <a:p>
            <a:r>
              <a:rPr lang="en-AU" dirty="0"/>
              <a:t>Left side: axis 1 – axis 2</a:t>
            </a:r>
          </a:p>
          <a:p>
            <a:r>
              <a:rPr lang="en-AU" dirty="0"/>
              <a:t>Right side: axis 1 + axis 2:</a:t>
            </a:r>
          </a:p>
          <a:p>
            <a:r>
              <a:rPr lang="en-AU" dirty="0"/>
              <a:t>Also remember, you need to clip speeds so that the motor values don’t go outside the range -1 to 1.’</a:t>
            </a:r>
          </a:p>
          <a:p>
            <a:r>
              <a:rPr lang="en-AU" dirty="0"/>
              <a:t>New Task: Write code so you can control based off of the joysticks.</a:t>
            </a:r>
          </a:p>
          <a:p>
            <a:r>
              <a:rPr lang="en-AU" dirty="0"/>
              <a:t>If you finish earlier, start setting up phones (I will help)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AB777A-E046-47A3-87BA-F80E80B3E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61" y="4197493"/>
            <a:ext cx="9814773" cy="170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152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D2D10-FBFB-4406-9191-F972A797E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PROBLEM TIME: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697A1-462E-4B4E-871D-818C7031E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What is the optimal way to convert joystick input into power?</a:t>
            </a:r>
          </a:p>
          <a:p>
            <a:r>
              <a:rPr lang="en-AU" dirty="0"/>
              <a:t>Is it a straight linear system?</a:t>
            </a:r>
          </a:p>
          <a:p>
            <a:r>
              <a:rPr lang="en-AU" dirty="0"/>
              <a:t>Given that due to friction the wheels won’t spin on a very low voltage.</a:t>
            </a:r>
          </a:p>
          <a:p>
            <a:r>
              <a:rPr lang="en-AU" dirty="0"/>
              <a:t>Also generally the simpler the better as it means faster calculation time</a:t>
            </a:r>
          </a:p>
          <a:p>
            <a:r>
              <a:rPr lang="en-AU" dirty="0"/>
              <a:t>To graph it I suggest using </a:t>
            </a:r>
            <a:r>
              <a:rPr lang="en-AU" dirty="0" err="1"/>
              <a:t>desmos</a:t>
            </a:r>
            <a:r>
              <a:rPr lang="en-AU" dirty="0"/>
              <a:t> or an alternative graphing website: </a:t>
            </a:r>
            <a:r>
              <a:rPr lang="en-AU" dirty="0">
                <a:hlinkClick r:id="rId2"/>
              </a:rPr>
              <a:t>https://www.desmos.com/calculator</a:t>
            </a: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89900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1331-9962-4945-A30A-97DCE564A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80C67-2C4B-4447-906D-52A582210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56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There is no “right way.”</a:t>
            </a:r>
          </a:p>
          <a:p>
            <a:r>
              <a:rPr lang="en-AU" dirty="0"/>
              <a:t>It changes depending on the system (e.g. a robot with high friction, compared to low friction wheels)</a:t>
            </a:r>
          </a:p>
          <a:p>
            <a:r>
              <a:rPr lang="en-AU" dirty="0"/>
              <a:t>I like for our </a:t>
            </a:r>
            <a:r>
              <a:rPr lang="en-AU" dirty="0" err="1"/>
              <a:t>ftc</a:t>
            </a:r>
            <a:r>
              <a:rPr lang="en-AU" dirty="0"/>
              <a:t> robot a two speed system:</a:t>
            </a:r>
          </a:p>
          <a:p>
            <a:pPr lvl="1"/>
            <a:r>
              <a:rPr lang="en-AU" dirty="0"/>
              <a:t>If fast speed: power = abs(0.7))</a:t>
            </a:r>
          </a:p>
          <a:p>
            <a:pPr lvl="1"/>
            <a:r>
              <a:rPr lang="en-AU" dirty="0"/>
              <a:t>If slow speed: </a:t>
            </a:r>
            <a:r>
              <a:rPr lang="nl-NL" dirty="0"/>
              <a:t>power = (abs(pow</a:t>
            </a:r>
            <a:r>
              <a:rPr lang="en-AU" dirty="0"/>
              <a:t>pow(</a:t>
            </a:r>
            <a:r>
              <a:rPr lang="en-AU" dirty="0" err="1"/>
              <a:t>joystickvalue</a:t>
            </a:r>
            <a:r>
              <a:rPr lang="en-AU" dirty="0"/>
              <a:t>, </a:t>
            </a:r>
            <a:r>
              <a:rPr lang="nl-NL" dirty="0"/>
              <a:t>(joystickvalue, 0.55))/(2)</a:t>
            </a:r>
          </a:p>
          <a:p>
            <a:pPr lvl="1"/>
            <a:r>
              <a:rPr lang="nl-NL" dirty="0"/>
              <a:t>If joystickvalue &lt; 0: power*=-1</a:t>
            </a:r>
          </a:p>
          <a:p>
            <a:pPr lvl="1"/>
            <a:r>
              <a:rPr lang="nl-NL" dirty="0"/>
              <a:t>Shown on this link: </a:t>
            </a:r>
            <a:r>
              <a:rPr lang="en-AU" dirty="0">
                <a:hlinkClick r:id="rId2"/>
              </a:rPr>
              <a:t>https://www.desmos.com/calculator/duffrjux6n</a:t>
            </a:r>
            <a:r>
              <a:rPr lang="en-AU" dirty="0"/>
              <a:t> </a:t>
            </a:r>
            <a:endParaRPr lang="nl-NL" dirty="0"/>
          </a:p>
          <a:p>
            <a:r>
              <a:rPr lang="nl-NL" dirty="0"/>
              <a:t>On the frc robot this year we used a linear approach (unless the code lied to me)</a:t>
            </a:r>
          </a:p>
          <a:p>
            <a:r>
              <a:rPr lang="nl-NL" dirty="0"/>
              <a:t>When deciding your controls, experiment and use what feels best to control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21826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04AFD-522C-4C67-AE55-A4DBF4F39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will we be covering in these workshops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09700-E7AF-45E0-8B52-16AFA76EF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These are the fun programming workshops</a:t>
            </a:r>
          </a:p>
          <a:p>
            <a:r>
              <a:rPr lang="en-AU" dirty="0"/>
              <a:t>We will be teaching the practical component of how to get the robot moving and doing stuff with it.</a:t>
            </a:r>
          </a:p>
          <a:p>
            <a:r>
              <a:rPr lang="en-AU" dirty="0"/>
              <a:t>Friday workshops are more about how to program in java.</a:t>
            </a:r>
          </a:p>
          <a:p>
            <a:r>
              <a:rPr lang="en-AU" dirty="0"/>
              <a:t>These are about using the concepts in fun ways.</a:t>
            </a:r>
          </a:p>
        </p:txBody>
      </p:sp>
    </p:spTree>
    <p:extLst>
      <p:ext uri="{BB962C8B-B14F-4D97-AF65-F5344CB8AC3E}">
        <p14:creationId xmlns:p14="http://schemas.microsoft.com/office/powerpoint/2010/main" val="2649742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52635-5E46-4886-AC26-FD5814315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Now for the fun part: DRIVING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23F04-09C9-48F1-841A-91203835F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745" y="1681983"/>
            <a:ext cx="11611792" cy="4997495"/>
          </a:xfrm>
        </p:spPr>
        <p:txBody>
          <a:bodyPr>
            <a:normAutofit fontScale="77500" lnSpcReduction="20000"/>
          </a:bodyPr>
          <a:lstStyle/>
          <a:p>
            <a:r>
              <a:rPr lang="en-AU" dirty="0"/>
              <a:t>We are going to try and get everyone to get their code on phones so they can drive using their code.</a:t>
            </a:r>
          </a:p>
          <a:p>
            <a:r>
              <a:rPr lang="en-AU" dirty="0"/>
              <a:t>Firstly when setting up the phones, check to make sure you are pushing code to a phone without the driver station installed.</a:t>
            </a:r>
          </a:p>
          <a:p>
            <a:r>
              <a:rPr lang="en-AU" dirty="0"/>
              <a:t>Go to configure settings and you need to create a new configuration.</a:t>
            </a:r>
          </a:p>
          <a:p>
            <a:r>
              <a:rPr lang="en-AU" dirty="0"/>
              <a:t>You have to correctly label the motors in the right ports.</a:t>
            </a:r>
          </a:p>
          <a:p>
            <a:r>
              <a:rPr lang="en-AU" dirty="0"/>
              <a:t>IF YOU ARE WAITING TO SET UP PHONE, DRIVE ROBOT OR HAS FINISHED DRIVING: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Write code for the arm, intake and outtake. This should run off of a different controller. Decide what you think is the optimal method for controlling these. Consider if changing the speed is a priority for a motor and then map input controls accordingly. *I used the joystick to control the lift.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Try outputting to telemetry different values: a. motor power, b. values from controller. 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Try manipulating the conversion from joystick values to motor power. Add some roots or powers. Try adding a half speed button. Whatever you see fit to make the robot easier to control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Track how long each iteration of the loop takes and output it to telemetry</a:t>
            </a:r>
          </a:p>
        </p:txBody>
      </p:sp>
    </p:spTree>
    <p:extLst>
      <p:ext uri="{BB962C8B-B14F-4D97-AF65-F5344CB8AC3E}">
        <p14:creationId xmlns:p14="http://schemas.microsoft.com/office/powerpoint/2010/main" val="2858540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EF04C-A33F-43EE-9D83-84F04B7A7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Next week: Autonomous</a:t>
            </a:r>
          </a:p>
        </p:txBody>
      </p:sp>
    </p:spTree>
    <p:extLst>
      <p:ext uri="{BB962C8B-B14F-4D97-AF65-F5344CB8AC3E}">
        <p14:creationId xmlns:p14="http://schemas.microsoft.com/office/powerpoint/2010/main" val="1240125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1AC22-97D4-44DF-9440-AF1584758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Firstly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E4199-0F33-4A9E-89DC-540765C2D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280" y="185175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i="1" dirty="0"/>
              <a:t>YAY!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Firstly you need 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Java SE Development Kit 8 (important it can't be any later): </a:t>
            </a:r>
            <a:r>
              <a:rPr lang="en-US" altLang="en-US" dirty="0">
                <a:solidFill>
                  <a:srgbClr val="1155CC"/>
                </a:solidFill>
                <a:cs typeface="Arial" panose="020B0604020202020204" pitchFamily="34" charset="0"/>
                <a:hlinkClick r:id="rId2"/>
              </a:rPr>
              <a:t>http://www.oracle.com/technetwork/java/javase/downloads/jdk8-downloads-2133151.html</a:t>
            </a:r>
            <a:endParaRPr lang="en-US" altLang="en-US" dirty="0">
              <a:solidFill>
                <a:srgbClr val="1155CC"/>
              </a:solidFill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en-US" sz="3200" dirty="0">
                <a:solidFill>
                  <a:srgbClr val="000000"/>
                </a:solidFill>
                <a:cs typeface="Arial" panose="020B0604020202020204" pitchFamily="34" charset="0"/>
              </a:rPr>
              <a:t>Android Studio: </a:t>
            </a:r>
            <a:r>
              <a:rPr lang="en-US" altLang="en-US" sz="3200" dirty="0">
                <a:solidFill>
                  <a:srgbClr val="1155CC"/>
                </a:solidFill>
                <a:cs typeface="Arial" panose="020B0604020202020204" pitchFamily="34" charset="0"/>
                <a:hlinkClick r:id="rId3"/>
              </a:rPr>
              <a:t>https://developer.android.com/studio/</a:t>
            </a:r>
            <a:endParaRPr lang="en-US" altLang="en-US" sz="3200" dirty="0">
              <a:solidFill>
                <a:srgbClr val="1155CC"/>
              </a:solidFill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AU" sz="3200" dirty="0"/>
              <a:t>Head to </a:t>
            </a:r>
            <a:r>
              <a:rPr lang="en-AU" sz="3200" dirty="0">
                <a:hlinkClick r:id="rId4"/>
              </a:rPr>
              <a:t>https://github.com/ftctechnh/ftc_app/releases</a:t>
            </a:r>
            <a:r>
              <a:rPr lang="en-AU" sz="3200" dirty="0"/>
              <a:t> and download the latest “Source Code”</a:t>
            </a:r>
            <a:endParaRPr lang="en-US" altLang="en-US" sz="3200" dirty="0">
              <a:solidFill>
                <a:srgbClr val="1155CC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3200" dirty="0">
                <a:cs typeface="Arial" panose="020B0604020202020204" pitchFamily="34" charset="0"/>
              </a:rPr>
              <a:t>4. TO DO AT HOME: YOU Should install eclipse as it is used for FRC and all the other workshops</a:t>
            </a:r>
            <a:endParaRPr lang="en-US" altLang="en-US" sz="4000" dirty="0"/>
          </a:p>
          <a:p>
            <a:pPr marL="514350" indent="-514350">
              <a:buFont typeface="+mj-lt"/>
              <a:buAutoNum type="arabicPeriod"/>
            </a:pPr>
            <a:endParaRPr lang="en-US" altLang="en-US" sz="3200" b="1" dirty="0">
              <a:solidFill>
                <a:srgbClr val="222222"/>
              </a:solidFill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A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1E5BED3-E7E1-4ADC-A164-69C49C667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" y="4416827"/>
            <a:ext cx="65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3237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8F08A-71B2-449E-B18D-ED8654A32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While that is installed…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0AF00-3063-4226-9A84-D5B9397C0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We compete in two competitions. Main one being FRC. And one in the off-season is FTC</a:t>
            </a:r>
          </a:p>
          <a:p>
            <a:r>
              <a:rPr lang="en-AU" dirty="0"/>
              <a:t>What is </a:t>
            </a:r>
            <a:r>
              <a:rPr lang="en-AU" dirty="0" err="1"/>
              <a:t>ftc</a:t>
            </a:r>
            <a:r>
              <a:rPr lang="en-AU" dirty="0"/>
              <a:t>?</a:t>
            </a:r>
          </a:p>
          <a:p>
            <a:r>
              <a:rPr lang="en-AU" dirty="0"/>
              <a:t>FTC is a game played with two opposing teams</a:t>
            </a:r>
          </a:p>
          <a:p>
            <a:r>
              <a:rPr lang="en-AU" dirty="0"/>
              <a:t>Features Autonomous and </a:t>
            </a:r>
            <a:r>
              <a:rPr lang="en-AU" dirty="0" err="1"/>
              <a:t>TeleOp</a:t>
            </a:r>
            <a:endParaRPr lang="en-AU" dirty="0"/>
          </a:p>
          <a:p>
            <a:r>
              <a:rPr lang="en-AU" dirty="0"/>
              <a:t>It is a lot of fun!</a:t>
            </a:r>
          </a:p>
          <a:p>
            <a:r>
              <a:rPr lang="en-AU" dirty="0"/>
              <a:t>Let’s watch a match of FTC: </a:t>
            </a:r>
            <a:r>
              <a:rPr lang="en-AU" dirty="0">
                <a:hlinkClick r:id="rId2"/>
              </a:rPr>
              <a:t>https://youtu.be/bx0f-F4dPr4?t=17278</a:t>
            </a:r>
            <a:endParaRPr lang="en-AU" dirty="0"/>
          </a:p>
          <a:p>
            <a:r>
              <a:rPr lang="en-AU" dirty="0"/>
              <a:t>Match of FRC: </a:t>
            </a:r>
            <a:r>
              <a:rPr lang="en-AU" dirty="0">
                <a:hlinkClick r:id="rId3"/>
              </a:rPr>
              <a:t>https://youtu.be/UX_uQQL8-b0?t=8216</a:t>
            </a:r>
            <a:r>
              <a:rPr lang="en-AU" dirty="0"/>
              <a:t> </a:t>
            </a:r>
          </a:p>
          <a:p>
            <a:r>
              <a:rPr lang="en-AU" dirty="0"/>
              <a:t>We can see it is exciting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13354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324C2-74BF-4722-B211-C9ED9AE56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Open the robot controller project in android studio.</a:t>
            </a:r>
          </a:p>
          <a:p>
            <a:r>
              <a:rPr lang="en-AU" dirty="0"/>
              <a:t>This will take some time. It should take some time to Sync.</a:t>
            </a:r>
          </a:p>
          <a:p>
            <a:r>
              <a:rPr lang="en-AU" dirty="0"/>
              <a:t>If it asks to download </a:t>
            </a:r>
            <a:r>
              <a:rPr lang="en-AU" dirty="0" err="1"/>
              <a:t>gradle</a:t>
            </a:r>
            <a:r>
              <a:rPr lang="en-AU" dirty="0"/>
              <a:t> stuff, click yes.</a:t>
            </a:r>
          </a:p>
          <a:p>
            <a:r>
              <a:rPr lang="en-AU" dirty="0"/>
              <a:t>If Barker decides to block all of this SPEAK UP NOW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EE3AE84-43BC-458A-80D1-267E212DD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Now Time to start Coding…</a:t>
            </a:r>
          </a:p>
        </p:txBody>
      </p:sp>
    </p:spTree>
    <p:extLst>
      <p:ext uri="{BB962C8B-B14F-4D97-AF65-F5344CB8AC3E}">
        <p14:creationId xmlns:p14="http://schemas.microsoft.com/office/powerpoint/2010/main" val="2740145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F2960-7C3D-4E22-ABCB-600C59B2A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Structure of FTC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1FA30-75B8-4798-ABAB-D0161D5FA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All your code is contained in Team Code.</a:t>
            </a:r>
          </a:p>
          <a:p>
            <a:r>
              <a:rPr lang="en-AU" dirty="0"/>
              <a:t>There is sample code in </a:t>
            </a:r>
            <a:r>
              <a:rPr lang="en-AU" dirty="0" err="1"/>
              <a:t>RobotController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67687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ACC54-6EBE-4D0B-A287-D363804C9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does it work.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A16B2-F523-4295-8910-45491898F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Two modes:</a:t>
            </a:r>
          </a:p>
          <a:p>
            <a:pPr lvl="1"/>
            <a:r>
              <a:rPr lang="en-AU" dirty="0"/>
              <a:t>Driver Controlled (</a:t>
            </a:r>
            <a:r>
              <a:rPr lang="en-AU" dirty="0" err="1"/>
              <a:t>TeleOp</a:t>
            </a:r>
            <a:r>
              <a:rPr lang="en-AU" dirty="0"/>
              <a:t>)</a:t>
            </a:r>
          </a:p>
          <a:p>
            <a:pPr lvl="1"/>
            <a:r>
              <a:rPr lang="en-AU" dirty="0"/>
              <a:t>Autonomous</a:t>
            </a:r>
          </a:p>
          <a:p>
            <a:pPr marL="457200" lvl="1" indent="0">
              <a:buNone/>
            </a:pPr>
            <a:endParaRPr lang="en-AU" dirty="0"/>
          </a:p>
          <a:p>
            <a:r>
              <a:rPr lang="en-AU" dirty="0"/>
              <a:t>All Hardware devices are created (should be created) in the Hardware Map. This keeps a consistent list of items throughout all of the code.</a:t>
            </a:r>
          </a:p>
          <a:p>
            <a:pPr lvl="1"/>
            <a:endParaRPr lang="en-AU" dirty="0"/>
          </a:p>
          <a:p>
            <a:r>
              <a:rPr lang="en-AU" dirty="0"/>
              <a:t>To explain the structure lets create a motor and write code to get it to move.</a:t>
            </a:r>
          </a:p>
        </p:txBody>
      </p:sp>
    </p:spTree>
    <p:extLst>
      <p:ext uri="{BB962C8B-B14F-4D97-AF65-F5344CB8AC3E}">
        <p14:creationId xmlns:p14="http://schemas.microsoft.com/office/powerpoint/2010/main" val="1829562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4A34C-85E4-4903-8B15-943EBC60D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First we need a hardware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40582-21C9-4D8D-A356-D191578BF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Create a new class, name it </a:t>
            </a:r>
            <a:r>
              <a:rPr lang="en-AU" dirty="0" err="1"/>
              <a:t>HardwareMap</a:t>
            </a:r>
            <a:endParaRPr lang="en-AU" dirty="0"/>
          </a:p>
          <a:p>
            <a:r>
              <a:rPr lang="en-AU" dirty="0"/>
              <a:t>Add the following code:</a:t>
            </a:r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3468A8-9EBD-4E0D-86F9-7CA784A53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208" y="2767832"/>
            <a:ext cx="4321792" cy="351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171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351FE-E2D7-4CB1-99D0-9BF2B36B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Now we need to initialise that motor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98EAC9-F8FB-4581-B823-F5142B4AAB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08" y="1585269"/>
            <a:ext cx="7172526" cy="458910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206A37-1AC7-4D71-82B8-1D64BCF27A53}"/>
              </a:ext>
            </a:extLst>
          </p:cNvPr>
          <p:cNvSpPr txBox="1"/>
          <p:nvPr/>
        </p:nvSpPr>
        <p:spPr>
          <a:xfrm>
            <a:off x="923108" y="1215937"/>
            <a:ext cx="3927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+mj-lt"/>
              </a:rPr>
              <a:t>Code following on:</a:t>
            </a:r>
          </a:p>
        </p:txBody>
      </p:sp>
    </p:spTree>
    <p:extLst>
      <p:ext uri="{BB962C8B-B14F-4D97-AF65-F5344CB8AC3E}">
        <p14:creationId xmlns:p14="http://schemas.microsoft.com/office/powerpoint/2010/main" val="3996449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backs">
      <a:dk1>
        <a:sysClr val="windowText" lastClr="000000"/>
      </a:dk1>
      <a:lt1>
        <a:srgbClr val="FFFFFF"/>
      </a:lt1>
      <a:dk2>
        <a:srgbClr val="323232"/>
      </a:dk2>
      <a:lt2>
        <a:srgbClr val="FFFFFF"/>
      </a:lt2>
      <a:accent1>
        <a:srgbClr val="A51B22"/>
      </a:accent1>
      <a:accent2>
        <a:srgbClr val="B61E25"/>
      </a:accent2>
      <a:accent3>
        <a:srgbClr val="C72027"/>
      </a:accent3>
      <a:accent4>
        <a:srgbClr val="D9232C"/>
      </a:accent4>
      <a:accent5>
        <a:srgbClr val="DE323A"/>
      </a:accent5>
      <a:accent6>
        <a:srgbClr val="E1434B"/>
      </a:accent6>
      <a:hlink>
        <a:srgbClr val="FF0000"/>
      </a:hlink>
      <a:folHlink>
        <a:srgbClr val="FF505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1006</Words>
  <Application>Microsoft Office PowerPoint</Application>
  <PresentationFormat>Widescreen</PresentationFormat>
  <Paragraphs>98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Lesson 1: Introduction to FTC Programming</vt:lpstr>
      <vt:lpstr>What will we be covering in these workshops</vt:lpstr>
      <vt:lpstr>Firstly SETUP</vt:lpstr>
      <vt:lpstr>While that is installed… </vt:lpstr>
      <vt:lpstr>Now Time to start Coding…</vt:lpstr>
      <vt:lpstr>The Structure of FTC Coding</vt:lpstr>
      <vt:lpstr>How does it work.</vt:lpstr>
      <vt:lpstr>First we need a hardware map</vt:lpstr>
      <vt:lpstr>Now we need to initialise that motor</vt:lpstr>
      <vt:lpstr>Creating an IterativeOpMode</vt:lpstr>
      <vt:lpstr>Deleting unnecessary code</vt:lpstr>
      <vt:lpstr>Initiating the robot</vt:lpstr>
      <vt:lpstr>Example of mucking around</vt:lpstr>
      <vt:lpstr>Activity</vt:lpstr>
      <vt:lpstr>Time to drive the robot</vt:lpstr>
      <vt:lpstr>Well, if we are using analog joysticks</vt:lpstr>
      <vt:lpstr>Solution</vt:lpstr>
      <vt:lpstr>PROBLEM TIME:</vt:lpstr>
      <vt:lpstr>Answer</vt:lpstr>
      <vt:lpstr>Now for the fun part: DRIVING</vt:lpstr>
      <vt:lpstr>Next week: Autonomous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Schwarz</dc:creator>
  <cp:lastModifiedBy>Ben Schwarz</cp:lastModifiedBy>
  <cp:revision>74</cp:revision>
  <dcterms:created xsi:type="dcterms:W3CDTF">2018-03-29T23:49:11Z</dcterms:created>
  <dcterms:modified xsi:type="dcterms:W3CDTF">2018-05-19T07:22:14Z</dcterms:modified>
</cp:coreProperties>
</file>