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17/05/2018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17/05/2018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445D-A45E-4690-969E-85F9ACC11486}"/>
              </a:ext>
            </a:extLst>
          </p:cNvPr>
          <p:cNvSpPr>
            <a:spLocks noGrp="1"/>
          </p:cNvSpPr>
          <p:nvPr>
            <p:ph type="ctrTitle"/>
          </p:nvPr>
        </p:nvSpPr>
        <p:spPr/>
        <p:txBody>
          <a:bodyPr/>
          <a:lstStyle/>
          <a:p>
            <a:r>
              <a:rPr lang="en-AU" dirty="0"/>
              <a:t>Lesson 1 – Introduction to Java</a:t>
            </a:r>
          </a:p>
        </p:txBody>
      </p:sp>
      <p:sp>
        <p:nvSpPr>
          <p:cNvPr id="3" name="Subtitle 2">
            <a:extLst>
              <a:ext uri="{FF2B5EF4-FFF2-40B4-BE49-F238E27FC236}">
                <a16:creationId xmlns:a16="http://schemas.microsoft.com/office/drawing/2014/main" id="{F5449F66-FDD4-4F81-AD61-6D98804D87FA}"/>
              </a:ext>
            </a:extLst>
          </p:cNvPr>
          <p:cNvSpPr>
            <a:spLocks noGrp="1"/>
          </p:cNvSpPr>
          <p:nvPr>
            <p:ph type="subTitle" idx="1"/>
          </p:nvPr>
        </p:nvSpPr>
        <p:spPr/>
        <p:txBody>
          <a:bodyPr/>
          <a:lstStyle/>
          <a:p>
            <a:r>
              <a:rPr lang="en-AU" i="1" dirty="0"/>
              <a:t>This slide is an introduction to an introduction. It’s </a:t>
            </a:r>
            <a:r>
              <a:rPr lang="en-AU" i="1" dirty="0" err="1"/>
              <a:t>introductception</a:t>
            </a:r>
            <a:r>
              <a:rPr lang="en-AU" i="1" dirty="0"/>
              <a:t>!</a:t>
            </a:r>
          </a:p>
          <a:p>
            <a:r>
              <a:rPr lang="en-AU" dirty="0"/>
              <a:t>Ben Schwarz</a:t>
            </a:r>
          </a:p>
        </p:txBody>
      </p:sp>
    </p:spTree>
    <p:extLst>
      <p:ext uri="{BB962C8B-B14F-4D97-AF65-F5344CB8AC3E}">
        <p14:creationId xmlns:p14="http://schemas.microsoft.com/office/powerpoint/2010/main" val="334925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5E0A-D0F0-40D3-8E70-FAAD98EC7F3A}"/>
              </a:ext>
            </a:extLst>
          </p:cNvPr>
          <p:cNvSpPr>
            <a:spLocks noGrp="1"/>
          </p:cNvSpPr>
          <p:nvPr>
            <p:ph type="title"/>
          </p:nvPr>
        </p:nvSpPr>
        <p:spPr/>
        <p:txBody>
          <a:bodyPr/>
          <a:lstStyle/>
          <a:p>
            <a:r>
              <a:rPr lang="en-AU" dirty="0"/>
              <a:t>Intro</a:t>
            </a:r>
          </a:p>
        </p:txBody>
      </p:sp>
      <p:sp>
        <p:nvSpPr>
          <p:cNvPr id="3" name="Content Placeholder 2">
            <a:extLst>
              <a:ext uri="{FF2B5EF4-FFF2-40B4-BE49-F238E27FC236}">
                <a16:creationId xmlns:a16="http://schemas.microsoft.com/office/drawing/2014/main" id="{C1875BC7-8321-4BFE-B5A0-3707FA8C966E}"/>
              </a:ext>
            </a:extLst>
          </p:cNvPr>
          <p:cNvSpPr>
            <a:spLocks noGrp="1"/>
          </p:cNvSpPr>
          <p:nvPr>
            <p:ph idx="1"/>
          </p:nvPr>
        </p:nvSpPr>
        <p:spPr>
          <a:xfrm>
            <a:off x="587542" y="1690688"/>
            <a:ext cx="11016916" cy="4351338"/>
          </a:xfrm>
        </p:spPr>
        <p:txBody>
          <a:bodyPr/>
          <a:lstStyle/>
          <a:p>
            <a:r>
              <a:rPr lang="en-AU" dirty="0"/>
              <a:t>Welcome to the online programming </a:t>
            </a:r>
            <a:r>
              <a:rPr lang="en-AU" dirty="0" err="1"/>
              <a:t>powerpoints</a:t>
            </a:r>
            <a:endParaRPr lang="en-AU" dirty="0"/>
          </a:p>
          <a:p>
            <a:r>
              <a:rPr lang="en-AU" dirty="0"/>
              <a:t>We will be teaching how to program in java, amongst other things.</a:t>
            </a:r>
          </a:p>
          <a:p>
            <a:r>
              <a:rPr lang="en-AU" dirty="0"/>
              <a:t>If you already know some stuff, we will be going from ground up but don’t worry it’s good revision and we will be to where you’re up to in no time (or just skip)</a:t>
            </a:r>
          </a:p>
        </p:txBody>
      </p:sp>
    </p:spTree>
    <p:extLst>
      <p:ext uri="{BB962C8B-B14F-4D97-AF65-F5344CB8AC3E}">
        <p14:creationId xmlns:p14="http://schemas.microsoft.com/office/powerpoint/2010/main" val="112937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35AB-DBEF-486E-B85E-09852DECAFE1}"/>
              </a:ext>
            </a:extLst>
          </p:cNvPr>
          <p:cNvSpPr>
            <a:spLocks noGrp="1"/>
          </p:cNvSpPr>
          <p:nvPr>
            <p:ph type="title"/>
          </p:nvPr>
        </p:nvSpPr>
        <p:spPr/>
        <p:txBody>
          <a:bodyPr/>
          <a:lstStyle/>
          <a:p>
            <a:r>
              <a:rPr lang="en-AU" dirty="0"/>
              <a:t>Setup</a:t>
            </a:r>
          </a:p>
        </p:txBody>
      </p:sp>
      <p:sp>
        <p:nvSpPr>
          <p:cNvPr id="3" name="Content Placeholder 2">
            <a:extLst>
              <a:ext uri="{FF2B5EF4-FFF2-40B4-BE49-F238E27FC236}">
                <a16:creationId xmlns:a16="http://schemas.microsoft.com/office/drawing/2014/main" id="{2F933C56-1690-43CA-9054-C1FFE462193B}"/>
              </a:ext>
            </a:extLst>
          </p:cNvPr>
          <p:cNvSpPr>
            <a:spLocks noGrp="1"/>
          </p:cNvSpPr>
          <p:nvPr>
            <p:ph idx="1"/>
          </p:nvPr>
        </p:nvSpPr>
        <p:spPr/>
        <p:txBody>
          <a:bodyPr/>
          <a:lstStyle/>
          <a:p>
            <a:pPr marL="0" indent="0">
              <a:buNone/>
            </a:pPr>
            <a:r>
              <a:rPr lang="en-AU" dirty="0"/>
              <a:t>Install:</a:t>
            </a:r>
          </a:p>
          <a:p>
            <a:r>
              <a:rPr lang="en-US" altLang="en-US" dirty="0">
                <a:solidFill>
                  <a:srgbClr val="000000"/>
                </a:solidFill>
                <a:cs typeface="Arial" panose="020B0604020202020204" pitchFamily="34" charset="0"/>
              </a:rPr>
              <a:t>Java SE Development Kit 8 (important it can't be any later): </a:t>
            </a:r>
            <a:r>
              <a:rPr lang="en-US" altLang="en-US" dirty="0">
                <a:solidFill>
                  <a:srgbClr val="1155CC"/>
                </a:solidFill>
                <a:cs typeface="Arial" panose="020B0604020202020204" pitchFamily="34" charset="0"/>
                <a:hlinkClick r:id="rId2"/>
              </a:rPr>
              <a:t>http://www.oracle.com/technetwork/java/javase/downloads/jdk8-downloads-2133151.html</a:t>
            </a:r>
            <a:r>
              <a:rPr lang="en-AU" dirty="0"/>
              <a:t>– from oracle</a:t>
            </a:r>
          </a:p>
          <a:p>
            <a:r>
              <a:rPr lang="en-AU" dirty="0"/>
              <a:t>Eclipse IDE – Eclipse.org</a:t>
            </a:r>
          </a:p>
          <a:p>
            <a:endParaRPr lang="en-AU" dirty="0"/>
          </a:p>
          <a:p>
            <a:r>
              <a:rPr lang="en-AU" dirty="0"/>
              <a:t>Create – a </a:t>
            </a:r>
            <a:r>
              <a:rPr lang="en-AU" dirty="0" err="1"/>
              <a:t>Github</a:t>
            </a:r>
            <a:r>
              <a:rPr lang="en-AU" dirty="0"/>
              <a:t> account and let us know so we can add you to our organization.</a:t>
            </a:r>
          </a:p>
          <a:p>
            <a:endParaRPr lang="en-AU" dirty="0"/>
          </a:p>
        </p:txBody>
      </p:sp>
    </p:spTree>
    <p:extLst>
      <p:ext uri="{BB962C8B-B14F-4D97-AF65-F5344CB8AC3E}">
        <p14:creationId xmlns:p14="http://schemas.microsoft.com/office/powerpoint/2010/main" val="398921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E55A-D90A-4204-96EC-A7B07D33B003}"/>
              </a:ext>
            </a:extLst>
          </p:cNvPr>
          <p:cNvSpPr>
            <a:spLocks noGrp="1"/>
          </p:cNvSpPr>
          <p:nvPr>
            <p:ph type="title"/>
          </p:nvPr>
        </p:nvSpPr>
        <p:spPr/>
        <p:txBody>
          <a:bodyPr/>
          <a:lstStyle/>
          <a:p>
            <a:r>
              <a:rPr lang="en-AU" dirty="0"/>
              <a:t>While that is being installed… What do we do on the Programming Team?</a:t>
            </a:r>
          </a:p>
        </p:txBody>
      </p:sp>
      <p:sp>
        <p:nvSpPr>
          <p:cNvPr id="3" name="Content Placeholder 2">
            <a:extLst>
              <a:ext uri="{FF2B5EF4-FFF2-40B4-BE49-F238E27FC236}">
                <a16:creationId xmlns:a16="http://schemas.microsoft.com/office/drawing/2014/main" id="{3152A63F-4FC3-45CB-8CB2-8051F133D740}"/>
              </a:ext>
            </a:extLst>
          </p:cNvPr>
          <p:cNvSpPr>
            <a:spLocks noGrp="1"/>
          </p:cNvSpPr>
          <p:nvPr>
            <p:ph idx="1"/>
          </p:nvPr>
        </p:nvSpPr>
        <p:spPr/>
        <p:txBody>
          <a:bodyPr/>
          <a:lstStyle/>
          <a:p>
            <a:r>
              <a:rPr lang="en-AU" dirty="0"/>
              <a:t>We do lots of things</a:t>
            </a:r>
          </a:p>
          <a:p>
            <a:r>
              <a:rPr lang="en-AU" dirty="0"/>
              <a:t>Obviously we code the robot and all this entails (driving, vision tracking, etc…)</a:t>
            </a:r>
          </a:p>
          <a:p>
            <a:r>
              <a:rPr lang="en-AU" dirty="0"/>
              <a:t>Write applications such as a scouting system</a:t>
            </a:r>
          </a:p>
        </p:txBody>
      </p:sp>
    </p:spTree>
    <p:extLst>
      <p:ext uri="{BB962C8B-B14F-4D97-AF65-F5344CB8AC3E}">
        <p14:creationId xmlns:p14="http://schemas.microsoft.com/office/powerpoint/2010/main" val="401427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DD34-86C2-424B-A25A-41F1D8227BF4}"/>
              </a:ext>
            </a:extLst>
          </p:cNvPr>
          <p:cNvSpPr>
            <a:spLocks noGrp="1"/>
          </p:cNvSpPr>
          <p:nvPr>
            <p:ph type="title"/>
          </p:nvPr>
        </p:nvSpPr>
        <p:spPr/>
        <p:txBody>
          <a:bodyPr/>
          <a:lstStyle/>
          <a:p>
            <a:r>
              <a:rPr lang="en-AU" dirty="0"/>
              <a:t>Introduction to Programming</a:t>
            </a:r>
          </a:p>
        </p:txBody>
      </p:sp>
      <p:sp>
        <p:nvSpPr>
          <p:cNvPr id="3" name="Content Placeholder 2">
            <a:extLst>
              <a:ext uri="{FF2B5EF4-FFF2-40B4-BE49-F238E27FC236}">
                <a16:creationId xmlns:a16="http://schemas.microsoft.com/office/drawing/2014/main" id="{CD8596CB-8225-420D-88CB-BFA695D0FDE8}"/>
              </a:ext>
            </a:extLst>
          </p:cNvPr>
          <p:cNvSpPr>
            <a:spLocks noGrp="1"/>
          </p:cNvSpPr>
          <p:nvPr>
            <p:ph idx="1"/>
          </p:nvPr>
        </p:nvSpPr>
        <p:spPr>
          <a:xfrm>
            <a:off x="838200" y="1253330"/>
            <a:ext cx="10515600" cy="5468311"/>
          </a:xfrm>
        </p:spPr>
        <p:txBody>
          <a:bodyPr>
            <a:normAutofit fontScale="92500"/>
          </a:bodyPr>
          <a:lstStyle/>
          <a:p>
            <a:r>
              <a:rPr lang="en-AU" dirty="0"/>
              <a:t>Programming languages</a:t>
            </a:r>
          </a:p>
          <a:p>
            <a:pPr lvl="1"/>
            <a:r>
              <a:rPr lang="en-AU" dirty="0"/>
              <a:t>Allow programmers to give instructions to a computer that both can understand as well as other people</a:t>
            </a:r>
          </a:p>
          <a:p>
            <a:pPr lvl="1"/>
            <a:r>
              <a:rPr lang="en-AU" dirty="0"/>
              <a:t>Most languages share similar concepts</a:t>
            </a:r>
          </a:p>
          <a:p>
            <a:r>
              <a:rPr lang="en-AU" dirty="0"/>
              <a:t>Syntax</a:t>
            </a:r>
          </a:p>
          <a:p>
            <a:pPr lvl="1"/>
            <a:r>
              <a:rPr lang="en-AU" dirty="0"/>
              <a:t>Syntax is the structure of how the code is written</a:t>
            </a:r>
          </a:p>
          <a:p>
            <a:pPr lvl="1"/>
            <a:r>
              <a:rPr lang="en-AU" dirty="0"/>
              <a:t>Computers can’t infer things,  so they like a very strict set of grammar rules. (Syntax). </a:t>
            </a:r>
          </a:p>
          <a:p>
            <a:r>
              <a:rPr lang="en-AU" dirty="0"/>
              <a:t>Compilers:</a:t>
            </a:r>
          </a:p>
          <a:p>
            <a:pPr lvl="1"/>
            <a:r>
              <a:rPr lang="en-AU" dirty="0"/>
              <a:t>Compilers turn your Semi-English Code into something a computer can understand</a:t>
            </a:r>
          </a:p>
          <a:p>
            <a:r>
              <a:rPr lang="en-AU" dirty="0"/>
              <a:t>Integrated Development Environments (IDE):</a:t>
            </a:r>
          </a:p>
          <a:p>
            <a:pPr lvl="1"/>
            <a:r>
              <a:rPr lang="en-AU" dirty="0"/>
              <a:t>Back in the day, you would need several windows to run code: one to write code, one to run code and another to keep track of all the code you have written.</a:t>
            </a:r>
          </a:p>
          <a:p>
            <a:pPr lvl="1"/>
            <a:r>
              <a:rPr lang="en-AU" dirty="0"/>
              <a:t>An IDE combines all of this into one seamless application. </a:t>
            </a:r>
          </a:p>
          <a:p>
            <a:endParaRPr lang="en-AU" dirty="0"/>
          </a:p>
          <a:p>
            <a:pPr lvl="1"/>
            <a:endParaRPr lang="en-AU" dirty="0"/>
          </a:p>
        </p:txBody>
      </p:sp>
    </p:spTree>
    <p:extLst>
      <p:ext uri="{BB962C8B-B14F-4D97-AF65-F5344CB8AC3E}">
        <p14:creationId xmlns:p14="http://schemas.microsoft.com/office/powerpoint/2010/main" val="223466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4D3E-D11E-430C-8A58-8C3C134D0E7D}"/>
              </a:ext>
            </a:extLst>
          </p:cNvPr>
          <p:cNvSpPr>
            <a:spLocks noGrp="1"/>
          </p:cNvSpPr>
          <p:nvPr>
            <p:ph type="title"/>
          </p:nvPr>
        </p:nvSpPr>
        <p:spPr/>
        <p:txBody>
          <a:bodyPr/>
          <a:lstStyle/>
          <a:p>
            <a:r>
              <a:rPr lang="en-AU" dirty="0"/>
              <a:t>Before we start all the lessons</a:t>
            </a:r>
          </a:p>
        </p:txBody>
      </p:sp>
      <p:sp>
        <p:nvSpPr>
          <p:cNvPr id="3" name="Content Placeholder 2">
            <a:extLst>
              <a:ext uri="{FF2B5EF4-FFF2-40B4-BE49-F238E27FC236}">
                <a16:creationId xmlns:a16="http://schemas.microsoft.com/office/drawing/2014/main" id="{1147DF17-5235-4995-85AB-B3F7371DCA4B}"/>
              </a:ext>
            </a:extLst>
          </p:cNvPr>
          <p:cNvSpPr>
            <a:spLocks noGrp="1"/>
          </p:cNvSpPr>
          <p:nvPr>
            <p:ph idx="1"/>
          </p:nvPr>
        </p:nvSpPr>
        <p:spPr/>
        <p:txBody>
          <a:bodyPr/>
          <a:lstStyle/>
          <a:p>
            <a:r>
              <a:rPr lang="en-AU" dirty="0"/>
              <a:t>Thankyou to Matthew Brian and Tom Schwarz. </a:t>
            </a:r>
          </a:p>
          <a:p>
            <a:r>
              <a:rPr lang="en-AU" dirty="0"/>
              <a:t>Many analogies, activities, explanations, code etc… is based or from their previous workshops </a:t>
            </a:r>
          </a:p>
          <a:p>
            <a:r>
              <a:rPr lang="en-AU" dirty="0"/>
              <a:t>Credit to Sean Zammit for any screenshots from Arachne</a:t>
            </a:r>
          </a:p>
        </p:txBody>
      </p:sp>
    </p:spTree>
    <p:extLst>
      <p:ext uri="{BB962C8B-B14F-4D97-AF65-F5344CB8AC3E}">
        <p14:creationId xmlns:p14="http://schemas.microsoft.com/office/powerpoint/2010/main" val="221175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6870-A214-4C27-951E-2D40E64CB5DC}"/>
              </a:ext>
            </a:extLst>
          </p:cNvPr>
          <p:cNvSpPr>
            <a:spLocks noGrp="1"/>
          </p:cNvSpPr>
          <p:nvPr>
            <p:ph type="title"/>
          </p:nvPr>
        </p:nvSpPr>
        <p:spPr>
          <a:xfrm>
            <a:off x="838200" y="2766218"/>
            <a:ext cx="10515600" cy="1325563"/>
          </a:xfrm>
        </p:spPr>
        <p:txBody>
          <a:bodyPr/>
          <a:lstStyle/>
          <a:p>
            <a:pPr algn="ctr"/>
            <a:r>
              <a:rPr lang="en-AU" dirty="0"/>
              <a:t>Now onto the next Lesson!</a:t>
            </a:r>
          </a:p>
        </p:txBody>
      </p:sp>
    </p:spTree>
    <p:extLst>
      <p:ext uri="{BB962C8B-B14F-4D97-AF65-F5344CB8AC3E}">
        <p14:creationId xmlns:p14="http://schemas.microsoft.com/office/powerpoint/2010/main" val="979856922"/>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307</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Lesson 1 – Introduction to Java</vt:lpstr>
      <vt:lpstr>Intro</vt:lpstr>
      <vt:lpstr>Setup</vt:lpstr>
      <vt:lpstr>While that is being installed… What do we do on the Programming Team?</vt:lpstr>
      <vt:lpstr>Introduction to Programming</vt:lpstr>
      <vt:lpstr>Before we start all the lessons</vt:lpstr>
      <vt:lpstr>Now onto the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Brian</dc:creator>
  <cp:lastModifiedBy>Ben Schwarz</cp:lastModifiedBy>
  <cp:revision>20</cp:revision>
  <dcterms:created xsi:type="dcterms:W3CDTF">2018-03-29T23:49:11Z</dcterms:created>
  <dcterms:modified xsi:type="dcterms:W3CDTF">2018-05-17T06:59:52Z</dcterms:modified>
</cp:coreProperties>
</file>