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88" d="100"/>
          <a:sy n="88" d="100"/>
        </p:scale>
        <p:origin x="2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28A47-0BEB-4432-8167-A6144D512573}" type="datetimeFigureOut">
              <a:rPr lang="en-AU" smtClean="0"/>
              <a:t>19/05/2018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642936-46F5-4246-8007-05EEA906D3F0}" type="slidenum">
              <a:rPr lang="en-AU" smtClean="0"/>
              <a:t>‹#›</a:t>
            </a:fld>
            <a:endParaRPr lang="en-AU"/>
          </a:p>
        </p:txBody>
      </p:sp>
    </p:spTree>
    <p:extLst>
      <p:ext uri="{BB962C8B-B14F-4D97-AF65-F5344CB8AC3E}">
        <p14:creationId xmlns:p14="http://schemas.microsoft.com/office/powerpoint/2010/main" val="2417859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Think about:</a:t>
            </a:r>
          </a:p>
          <a:p>
            <a:pPr marL="171450" indent="-171450">
              <a:buFont typeface="Arial" panose="020B0604020202020204" pitchFamily="34" charset="0"/>
              <a:buChar char="•"/>
            </a:pPr>
            <a:r>
              <a:rPr lang="en-AU" dirty="0"/>
              <a:t>How would we solve this manually?</a:t>
            </a:r>
          </a:p>
          <a:p>
            <a:pPr marL="171450" indent="-171450">
              <a:buFont typeface="Arial" panose="020B0604020202020204" pitchFamily="34" charset="0"/>
              <a:buChar char="•"/>
            </a:pPr>
            <a:r>
              <a:rPr lang="en-AU" dirty="0"/>
              <a:t>Is this the fastest way?</a:t>
            </a:r>
          </a:p>
          <a:p>
            <a:pPr marL="171450" indent="-171450">
              <a:buFont typeface="Arial" panose="020B0604020202020204" pitchFamily="34" charset="0"/>
              <a:buChar char="•"/>
            </a:pPr>
            <a:r>
              <a:rPr lang="en-AU" dirty="0"/>
              <a:t>Introduce big O to understand the time it will take to run, then explain how some algorithms are better than others.</a:t>
            </a:r>
          </a:p>
        </p:txBody>
      </p:sp>
      <p:sp>
        <p:nvSpPr>
          <p:cNvPr id="4" name="Slide Number Placeholder 3"/>
          <p:cNvSpPr>
            <a:spLocks noGrp="1"/>
          </p:cNvSpPr>
          <p:nvPr>
            <p:ph type="sldNum" sz="quarter" idx="10"/>
          </p:nvPr>
        </p:nvSpPr>
        <p:spPr/>
        <p:txBody>
          <a:bodyPr/>
          <a:lstStyle/>
          <a:p>
            <a:fld id="{FC4050ED-46F5-40A4-B2B4-98260010B8C4}" type="slidenum">
              <a:rPr lang="en-AU" smtClean="0"/>
              <a:t>3</a:t>
            </a:fld>
            <a:endParaRPr lang="en-AU"/>
          </a:p>
        </p:txBody>
      </p:sp>
    </p:spTree>
    <p:extLst>
      <p:ext uri="{BB962C8B-B14F-4D97-AF65-F5344CB8AC3E}">
        <p14:creationId xmlns:p14="http://schemas.microsoft.com/office/powerpoint/2010/main" val="1583362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12</a:t>
            </a:fld>
            <a:endParaRPr lang="en-AU"/>
          </a:p>
        </p:txBody>
      </p:sp>
    </p:spTree>
    <p:extLst>
      <p:ext uri="{BB962C8B-B14F-4D97-AF65-F5344CB8AC3E}">
        <p14:creationId xmlns:p14="http://schemas.microsoft.com/office/powerpoint/2010/main" val="361791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4</a:t>
            </a:fld>
            <a:endParaRPr lang="en-AU"/>
          </a:p>
        </p:txBody>
      </p:sp>
    </p:spTree>
    <p:extLst>
      <p:ext uri="{BB962C8B-B14F-4D97-AF65-F5344CB8AC3E}">
        <p14:creationId xmlns:p14="http://schemas.microsoft.com/office/powerpoint/2010/main" val="64454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5</a:t>
            </a:fld>
            <a:endParaRPr lang="en-AU"/>
          </a:p>
        </p:txBody>
      </p:sp>
    </p:spTree>
    <p:extLst>
      <p:ext uri="{BB962C8B-B14F-4D97-AF65-F5344CB8AC3E}">
        <p14:creationId xmlns:p14="http://schemas.microsoft.com/office/powerpoint/2010/main" val="294015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6</a:t>
            </a:fld>
            <a:endParaRPr lang="en-AU"/>
          </a:p>
        </p:txBody>
      </p:sp>
    </p:spTree>
    <p:extLst>
      <p:ext uri="{BB962C8B-B14F-4D97-AF65-F5344CB8AC3E}">
        <p14:creationId xmlns:p14="http://schemas.microsoft.com/office/powerpoint/2010/main" val="360980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7</a:t>
            </a:fld>
            <a:endParaRPr lang="en-AU"/>
          </a:p>
        </p:txBody>
      </p:sp>
    </p:spTree>
    <p:extLst>
      <p:ext uri="{BB962C8B-B14F-4D97-AF65-F5344CB8AC3E}">
        <p14:creationId xmlns:p14="http://schemas.microsoft.com/office/powerpoint/2010/main" val="285968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8</a:t>
            </a:fld>
            <a:endParaRPr lang="en-AU"/>
          </a:p>
        </p:txBody>
      </p:sp>
    </p:spTree>
    <p:extLst>
      <p:ext uri="{BB962C8B-B14F-4D97-AF65-F5344CB8AC3E}">
        <p14:creationId xmlns:p14="http://schemas.microsoft.com/office/powerpoint/2010/main" val="1043073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9</a:t>
            </a:fld>
            <a:endParaRPr lang="en-AU"/>
          </a:p>
        </p:txBody>
      </p:sp>
    </p:spTree>
    <p:extLst>
      <p:ext uri="{BB962C8B-B14F-4D97-AF65-F5344CB8AC3E}">
        <p14:creationId xmlns:p14="http://schemas.microsoft.com/office/powerpoint/2010/main" val="109134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10</a:t>
            </a:fld>
            <a:endParaRPr lang="en-AU"/>
          </a:p>
        </p:txBody>
      </p:sp>
    </p:spTree>
    <p:extLst>
      <p:ext uri="{BB962C8B-B14F-4D97-AF65-F5344CB8AC3E}">
        <p14:creationId xmlns:p14="http://schemas.microsoft.com/office/powerpoint/2010/main" val="3966402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11</a:t>
            </a:fld>
            <a:endParaRPr lang="en-AU"/>
          </a:p>
        </p:txBody>
      </p:sp>
    </p:spTree>
    <p:extLst>
      <p:ext uri="{BB962C8B-B14F-4D97-AF65-F5344CB8AC3E}">
        <p14:creationId xmlns:p14="http://schemas.microsoft.com/office/powerpoint/2010/main" val="353511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19/05/2018</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19/05/2018</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a:xfrm>
            <a:off x="2781300" y="1354796"/>
            <a:ext cx="6629400" cy="2387600"/>
          </a:xfrm>
        </p:spPr>
        <p:txBody>
          <a:bodyPr/>
          <a:lstStyle/>
          <a:p>
            <a:r>
              <a:rPr lang="en-AU" dirty="0"/>
              <a:t>Lesson 10: Algorithms</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p:txBody>
          <a:bodyPr/>
          <a:lstStyle/>
          <a:p>
            <a:r>
              <a:rPr lang="en-AU" dirty="0"/>
              <a:t>I should make a algorithm to generate these PowerPoints</a:t>
            </a:r>
          </a:p>
          <a:p>
            <a:r>
              <a:rPr lang="en-AU" dirty="0"/>
              <a:t>Ben Schwarz</a:t>
            </a:r>
          </a:p>
        </p:txBody>
      </p:sp>
      <p:pic>
        <p:nvPicPr>
          <p:cNvPr id="5" name="Picture 4">
            <a:extLst>
              <a:ext uri="{FF2B5EF4-FFF2-40B4-BE49-F238E27FC236}">
                <a16:creationId xmlns:a16="http://schemas.microsoft.com/office/drawing/2014/main" id="{2C9A7CE2-7E20-4083-8494-CAA268FB1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00" y="4746787"/>
            <a:ext cx="6959972" cy="1937506"/>
          </a:xfrm>
          <a:prstGeom prst="rect">
            <a:avLst/>
          </a:prstGeom>
        </p:spPr>
      </p:pic>
      <p:sp>
        <p:nvSpPr>
          <p:cNvPr id="6" name="TextBox 5">
            <a:extLst>
              <a:ext uri="{FF2B5EF4-FFF2-40B4-BE49-F238E27FC236}">
                <a16:creationId xmlns:a16="http://schemas.microsoft.com/office/drawing/2014/main" id="{B79BB4E9-F505-438B-BD8E-007A8DEF4AC3}"/>
              </a:ext>
            </a:extLst>
          </p:cNvPr>
          <p:cNvSpPr txBox="1"/>
          <p:nvPr/>
        </p:nvSpPr>
        <p:spPr>
          <a:xfrm>
            <a:off x="9882436" y="5935905"/>
            <a:ext cx="2184057" cy="830997"/>
          </a:xfrm>
          <a:prstGeom prst="rect">
            <a:avLst/>
          </a:prstGeom>
          <a:noFill/>
        </p:spPr>
        <p:txBody>
          <a:bodyPr wrap="square" rtlCol="0">
            <a:spAutoFit/>
          </a:bodyPr>
          <a:lstStyle/>
          <a:p>
            <a:r>
              <a:rPr lang="en-AU" sz="1600" i="1" dirty="0">
                <a:latin typeface="+mj-lt"/>
              </a:rPr>
              <a:t>*Large parts of this lesson were made by Tom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10: Algorithms</a:t>
            </a:r>
          </a:p>
        </p:txBody>
      </p:sp>
      <p:sp>
        <p:nvSpPr>
          <p:cNvPr id="3" name="Content Placeholder 2"/>
          <p:cNvSpPr>
            <a:spLocks noGrp="1"/>
          </p:cNvSpPr>
          <p:nvPr>
            <p:ph sz="half" idx="1"/>
          </p:nvPr>
        </p:nvSpPr>
        <p:spPr>
          <a:xfrm>
            <a:off x="838200" y="1544968"/>
            <a:ext cx="5942846" cy="4351338"/>
          </a:xfrm>
        </p:spPr>
        <p:txBody>
          <a:bodyPr>
            <a:normAutofit/>
          </a:bodyPr>
          <a:lstStyle/>
          <a:p>
            <a:r>
              <a:rPr lang="en-AU" dirty="0"/>
              <a:t>The three sections (P, I &amp; D) are summed together</a:t>
            </a:r>
          </a:p>
          <a:p>
            <a:r>
              <a:rPr lang="en-AU" dirty="0"/>
              <a:t>However, before they are summed, each section is multiplied by a special value</a:t>
            </a:r>
          </a:p>
          <a:p>
            <a:r>
              <a:rPr lang="en-AU" dirty="0"/>
              <a:t>These values are the three constants </a:t>
            </a:r>
            <a:r>
              <a:rPr lang="en-AU" dirty="0" err="1"/>
              <a:t>K</a:t>
            </a:r>
            <a:r>
              <a:rPr lang="en-AU" baseline="-25000" dirty="0" err="1"/>
              <a:t>p</a:t>
            </a:r>
            <a:r>
              <a:rPr lang="en-AU" baseline="-25000" dirty="0"/>
              <a:t> </a:t>
            </a:r>
            <a:r>
              <a:rPr lang="en-AU" dirty="0"/>
              <a:t>, K</a:t>
            </a:r>
            <a:r>
              <a:rPr lang="en-AU" baseline="-25000" dirty="0"/>
              <a:t>I </a:t>
            </a:r>
            <a:r>
              <a:rPr lang="en-AU" dirty="0"/>
              <a:t>&amp; K</a:t>
            </a:r>
            <a:r>
              <a:rPr lang="en-AU" baseline="-25000" dirty="0"/>
              <a:t>D</a:t>
            </a:r>
          </a:p>
          <a:p>
            <a:endParaRPr lang="en-AU" dirty="0"/>
          </a:p>
          <a:p>
            <a:endParaRPr lang="en-AU" dirty="0"/>
          </a:p>
        </p:txBody>
      </p:sp>
      <p:sp>
        <p:nvSpPr>
          <p:cNvPr id="9" name="Content Placeholder 8"/>
          <p:cNvSpPr>
            <a:spLocks noGrp="1"/>
          </p:cNvSpPr>
          <p:nvPr>
            <p:ph sz="half" idx="2"/>
          </p:nvPr>
        </p:nvSpPr>
        <p:spPr>
          <a:xfrm>
            <a:off x="941560" y="4653482"/>
            <a:ext cx="10412240" cy="1681202"/>
          </a:xfrm>
        </p:spPr>
        <p:txBody>
          <a:bodyPr>
            <a:normAutofit fontScale="92500"/>
          </a:bodyPr>
          <a:lstStyle/>
          <a:p>
            <a:r>
              <a:rPr lang="en-AU" dirty="0"/>
              <a:t>These values are different for every system, because each system responds differently – with different amounts of lag, momentum, units and energy</a:t>
            </a:r>
          </a:p>
          <a:p>
            <a:r>
              <a:rPr lang="en-AU" dirty="0"/>
              <a:t>These values are found through the process of tuning – essentially trial and error</a:t>
            </a:r>
          </a:p>
          <a:p>
            <a:pPr marL="0" indent="0">
              <a:buNone/>
            </a:pPr>
            <a:endParaRPr lang="en-AU" dirty="0"/>
          </a:p>
        </p:txBody>
      </p:sp>
      <p:pic>
        <p:nvPicPr>
          <p:cNvPr id="8" name="Picture 7" descr="A picture containing clock, object, thing&#10;&#10;Description generated with very high confidence"/>
          <p:cNvPicPr>
            <a:picLocks noChangeAspect="1"/>
          </p:cNvPicPr>
          <p:nvPr/>
        </p:nvPicPr>
        <p:blipFill rotWithShape="1">
          <a:blip r:embed="rId3">
            <a:extLst>
              <a:ext uri="{28A0092B-C50C-407E-A947-70E740481C1C}">
                <a14:useLocalDpi xmlns:a14="http://schemas.microsoft.com/office/drawing/2010/main" val="0"/>
              </a:ext>
            </a:extLst>
          </a:blip>
          <a:srcRect r="4939"/>
          <a:stretch/>
        </p:blipFill>
        <p:spPr>
          <a:xfrm>
            <a:off x="6781046" y="2215672"/>
            <a:ext cx="5259188" cy="2299907"/>
          </a:xfrm>
          <a:prstGeom prst="rect">
            <a:avLst/>
          </a:prstGeom>
        </p:spPr>
      </p:pic>
    </p:spTree>
    <p:extLst>
      <p:ext uri="{BB962C8B-B14F-4D97-AF65-F5344CB8AC3E}">
        <p14:creationId xmlns:p14="http://schemas.microsoft.com/office/powerpoint/2010/main" val="265092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10: Algorithms</a:t>
            </a:r>
          </a:p>
        </p:txBody>
      </p:sp>
      <p:pic>
        <p:nvPicPr>
          <p:cNvPr id="6" name="Content Placeholder 5" descr="A close up of a map&#10;&#10;Description generated with high confidence"/>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359624" y="246890"/>
            <a:ext cx="5832376" cy="4558776"/>
          </a:xfrm>
        </p:spPr>
      </p:pic>
      <p:sp>
        <p:nvSpPr>
          <p:cNvPr id="7" name="Content Placeholder 6"/>
          <p:cNvSpPr>
            <a:spLocks noGrp="1"/>
          </p:cNvSpPr>
          <p:nvPr>
            <p:ph sz="half" idx="2"/>
          </p:nvPr>
        </p:nvSpPr>
        <p:spPr>
          <a:xfrm>
            <a:off x="838200" y="1690688"/>
            <a:ext cx="5256276" cy="4351338"/>
          </a:xfrm>
        </p:spPr>
        <p:txBody>
          <a:bodyPr/>
          <a:lstStyle/>
          <a:p>
            <a:r>
              <a:rPr lang="en-AU" dirty="0"/>
              <a:t>Here we can see the three responses</a:t>
            </a:r>
          </a:p>
          <a:p>
            <a:r>
              <a:rPr lang="en-AU" dirty="0"/>
              <a:t>P (Green) overshoots a bit but returns eventually</a:t>
            </a:r>
          </a:p>
          <a:p>
            <a:r>
              <a:rPr lang="en-AU" dirty="0"/>
              <a:t>I oscillates around forever</a:t>
            </a:r>
          </a:p>
          <a:p>
            <a:r>
              <a:rPr lang="en-AU" dirty="0"/>
              <a:t>D slowly approaches it</a:t>
            </a:r>
          </a:p>
          <a:p>
            <a:endParaRPr lang="en-AU" dirty="0"/>
          </a:p>
          <a:p>
            <a:r>
              <a:rPr lang="en-AU" dirty="0"/>
              <a:t>Combined the three responses work quite well</a:t>
            </a:r>
          </a:p>
        </p:txBody>
      </p:sp>
    </p:spTree>
    <p:extLst>
      <p:ext uri="{BB962C8B-B14F-4D97-AF65-F5344CB8AC3E}">
        <p14:creationId xmlns:p14="http://schemas.microsoft.com/office/powerpoint/2010/main" val="67760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10: Algorithms</a:t>
            </a:r>
          </a:p>
        </p:txBody>
      </p:sp>
      <p:sp>
        <p:nvSpPr>
          <p:cNvPr id="3" name="Content Placeholder 2"/>
          <p:cNvSpPr>
            <a:spLocks noGrp="1"/>
          </p:cNvSpPr>
          <p:nvPr>
            <p:ph idx="1"/>
          </p:nvPr>
        </p:nvSpPr>
        <p:spPr/>
        <p:txBody>
          <a:bodyPr/>
          <a:lstStyle/>
          <a:p>
            <a:r>
              <a:rPr lang="en-AU" dirty="0"/>
              <a:t>PID is commonly used to control systems on the robot, to quickly get to a desired position</a:t>
            </a:r>
          </a:p>
          <a:p>
            <a:pPr lvl="1"/>
            <a:r>
              <a:rPr lang="en-AU" dirty="0"/>
              <a:t>PID is also heavily used in industry</a:t>
            </a:r>
          </a:p>
          <a:p>
            <a:pPr lvl="1"/>
            <a:endParaRPr lang="en-AU" dirty="0"/>
          </a:p>
          <a:p>
            <a:pPr lvl="1"/>
            <a:r>
              <a:rPr lang="en-AU" dirty="0"/>
              <a:t>https://youtu.be/fusr9eTceEo</a:t>
            </a:r>
          </a:p>
          <a:p>
            <a:pPr lvl="1"/>
            <a:r>
              <a:rPr lang="en-AU" dirty="0"/>
              <a:t>https://youtu.be/K-F_T59ZDPw</a:t>
            </a:r>
          </a:p>
        </p:txBody>
      </p:sp>
    </p:spTree>
    <p:extLst>
      <p:ext uri="{BB962C8B-B14F-4D97-AF65-F5344CB8AC3E}">
        <p14:creationId xmlns:p14="http://schemas.microsoft.com/office/powerpoint/2010/main" val="258166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B71C8-B9A0-4F2D-952B-41168C2E26DB}"/>
              </a:ext>
            </a:extLst>
          </p:cNvPr>
          <p:cNvSpPr>
            <a:spLocks noGrp="1"/>
          </p:cNvSpPr>
          <p:nvPr>
            <p:ph type="title"/>
          </p:nvPr>
        </p:nvSpPr>
        <p:spPr>
          <a:xfrm>
            <a:off x="95609" y="136398"/>
            <a:ext cx="9875705" cy="899681"/>
          </a:xfrm>
        </p:spPr>
        <p:txBody>
          <a:bodyPr>
            <a:noAutofit/>
          </a:bodyPr>
          <a:lstStyle/>
          <a:p>
            <a:r>
              <a:rPr lang="en-AU" sz="3200" dirty="0"/>
              <a:t>Activities (These are optional and are designed to test you) These are the last problems before we move on to OOP:</a:t>
            </a:r>
          </a:p>
        </p:txBody>
      </p:sp>
      <p:sp>
        <p:nvSpPr>
          <p:cNvPr id="3" name="Content Placeholder 2">
            <a:extLst>
              <a:ext uri="{FF2B5EF4-FFF2-40B4-BE49-F238E27FC236}">
                <a16:creationId xmlns:a16="http://schemas.microsoft.com/office/drawing/2014/main" id="{0F58935F-2492-4CAC-BE5C-9D15EB7A658C}"/>
              </a:ext>
            </a:extLst>
          </p:cNvPr>
          <p:cNvSpPr>
            <a:spLocks noGrp="1"/>
          </p:cNvSpPr>
          <p:nvPr>
            <p:ph idx="1"/>
          </p:nvPr>
        </p:nvSpPr>
        <p:spPr>
          <a:xfrm>
            <a:off x="95609" y="830074"/>
            <a:ext cx="9875705" cy="5657807"/>
          </a:xfrm>
        </p:spPr>
        <p:txBody>
          <a:bodyPr>
            <a:noAutofit/>
          </a:bodyPr>
          <a:lstStyle/>
          <a:p>
            <a:pPr marL="514350" indent="-514350" fontAlgn="t">
              <a:buFont typeface="+mj-lt"/>
              <a:buAutoNum type="arabicPeriod"/>
            </a:pPr>
            <a:r>
              <a:rPr lang="en-US" sz="1450" dirty="0"/>
              <a:t>When squirrels get together for a party, they like to have cigars. A squirrel party is successful when the number of cigars is between 40 and 60, inclusive. Unless it is the weekend, in which case there is no upper bound on the number of cigars. Return true if the party with the given values is successful, or false otherwise.</a:t>
            </a:r>
          </a:p>
          <a:p>
            <a:pPr marL="457200" lvl="1" indent="0" fontAlgn="t">
              <a:buNone/>
            </a:pPr>
            <a:r>
              <a:rPr lang="en-US" sz="1450" dirty="0" err="1"/>
              <a:t>cigarParty</a:t>
            </a:r>
            <a:r>
              <a:rPr lang="en-US" sz="1450" dirty="0"/>
              <a:t>(30, false) → false</a:t>
            </a:r>
            <a:br>
              <a:rPr lang="en-US" sz="1450" dirty="0"/>
            </a:br>
            <a:r>
              <a:rPr lang="en-US" sz="1450" dirty="0" err="1"/>
              <a:t>cigarParty</a:t>
            </a:r>
            <a:r>
              <a:rPr lang="en-US" sz="1450" dirty="0"/>
              <a:t>(50, false) → true</a:t>
            </a:r>
            <a:br>
              <a:rPr lang="en-US" sz="1450" dirty="0"/>
            </a:br>
            <a:r>
              <a:rPr lang="en-US" sz="1450" dirty="0" err="1"/>
              <a:t>cigarParty</a:t>
            </a:r>
            <a:r>
              <a:rPr lang="en-US" sz="1450" dirty="0"/>
              <a:t>(70, true) → true</a:t>
            </a:r>
          </a:p>
          <a:p>
            <a:pPr marL="514350" indent="-514350">
              <a:buFont typeface="+mj-lt"/>
              <a:buAutoNum type="arabicPeriod"/>
            </a:pPr>
            <a:r>
              <a:rPr lang="en-US" sz="1450" dirty="0"/>
              <a:t>You and your date are trying to get a table at a restaurant. The parameter "you" is the stylishness of your clothes, in the range 0..10, and "date" is the stylishness of your date's clothes. The result getting the table is encoded as an </a:t>
            </a:r>
            <a:r>
              <a:rPr lang="en-US" sz="1450" dirty="0" err="1"/>
              <a:t>int</a:t>
            </a:r>
            <a:r>
              <a:rPr lang="en-US" sz="1450" dirty="0"/>
              <a:t> value with 0=no, 1=maybe, 2=yes. If either of you is very stylish, 8 or more, then the result is 2 (yes). With the exception that if either of you has style of 2 or less, then the result is 0 (no). Otherwise the result is 1 (maybe).</a:t>
            </a:r>
            <a:br>
              <a:rPr lang="en-US" sz="1450" dirty="0"/>
            </a:br>
            <a:r>
              <a:rPr lang="en-US" sz="1450" dirty="0" err="1"/>
              <a:t>dateFashion</a:t>
            </a:r>
            <a:r>
              <a:rPr lang="en-US" sz="1450" dirty="0"/>
              <a:t>(5, 10) → 2</a:t>
            </a:r>
            <a:br>
              <a:rPr lang="en-US" sz="1450" dirty="0"/>
            </a:br>
            <a:r>
              <a:rPr lang="en-US" sz="1450" dirty="0" err="1"/>
              <a:t>dateFashion</a:t>
            </a:r>
            <a:r>
              <a:rPr lang="en-US" sz="1450" dirty="0"/>
              <a:t>(5, 2) → 0</a:t>
            </a:r>
            <a:br>
              <a:rPr lang="en-US" sz="1450" dirty="0"/>
            </a:br>
            <a:r>
              <a:rPr lang="en-US" sz="1450" dirty="0" err="1"/>
              <a:t>dateFashion</a:t>
            </a:r>
            <a:r>
              <a:rPr lang="en-US" sz="1450" dirty="0"/>
              <a:t>(5, 5) → 1</a:t>
            </a:r>
          </a:p>
          <a:p>
            <a:pPr marL="514350" indent="-514350">
              <a:buFont typeface="+mj-lt"/>
              <a:buAutoNum type="arabicPeriod"/>
            </a:pPr>
            <a:r>
              <a:rPr lang="en-US" sz="1450" dirty="0"/>
              <a:t>We want to make a row of bricks that is </a:t>
            </a:r>
            <a:r>
              <a:rPr lang="en-US" sz="1450" b="1" dirty="0"/>
              <a:t>goal</a:t>
            </a:r>
            <a:r>
              <a:rPr lang="en-US" sz="1450" dirty="0"/>
              <a:t> inches long. We have a number of small bricks (1 inch each) and big bricks (5 inches each). Return true if it is possible to make the goal by choosing from the given bricks. This is a little harder than it looks and can be done without any loops.</a:t>
            </a:r>
            <a:r>
              <a:rPr lang="en-AU" sz="1450" dirty="0"/>
              <a:t> </a:t>
            </a:r>
          </a:p>
          <a:p>
            <a:pPr marL="457200" lvl="1" indent="0">
              <a:buNone/>
            </a:pPr>
            <a:r>
              <a:rPr lang="en-AU" sz="1450" dirty="0" err="1"/>
              <a:t>makeBricks</a:t>
            </a:r>
            <a:r>
              <a:rPr lang="en-AU" sz="1450" dirty="0"/>
              <a:t>(3, 1, 8) → true</a:t>
            </a:r>
            <a:br>
              <a:rPr lang="en-AU" sz="1450" dirty="0"/>
            </a:br>
            <a:r>
              <a:rPr lang="en-AU" sz="1450" dirty="0" err="1"/>
              <a:t>makeBricks</a:t>
            </a:r>
            <a:r>
              <a:rPr lang="en-AU" sz="1450" dirty="0"/>
              <a:t>(3, 1, 9) → false</a:t>
            </a:r>
            <a:br>
              <a:rPr lang="en-AU" sz="1450" dirty="0"/>
            </a:br>
            <a:r>
              <a:rPr lang="en-AU" sz="1450" dirty="0" err="1"/>
              <a:t>makeBricks</a:t>
            </a:r>
            <a:r>
              <a:rPr lang="en-AU" sz="1450" dirty="0"/>
              <a:t>(3, 2, 10) → true</a:t>
            </a:r>
            <a:endParaRPr lang="en-US" sz="1450" dirty="0"/>
          </a:p>
          <a:p>
            <a:pPr marL="514350" indent="-514350" fontAlgn="t">
              <a:buFont typeface="+mj-lt"/>
              <a:buAutoNum type="arabicPeriod"/>
            </a:pPr>
            <a:r>
              <a:rPr lang="en-US" sz="1450" dirty="0"/>
              <a:t>We want to make a package of </a:t>
            </a:r>
            <a:r>
              <a:rPr lang="en-US" sz="1450" b="1" dirty="0"/>
              <a:t>goal</a:t>
            </a:r>
            <a:r>
              <a:rPr lang="en-US" sz="1450" dirty="0"/>
              <a:t> kilos of chocolate. We have small bars (1 kilo each) and big bars (5 kilos each). Return the number of small bars to use, assuming we always use big bars before small bars. Return impossible if it can't be done.</a:t>
            </a:r>
          </a:p>
          <a:p>
            <a:pPr marL="457200" lvl="1" indent="0" fontAlgn="t">
              <a:buNone/>
            </a:pPr>
            <a:r>
              <a:rPr lang="en-US" sz="1450" dirty="0" err="1"/>
              <a:t>makeChocolate</a:t>
            </a:r>
            <a:r>
              <a:rPr lang="en-US" sz="1450" dirty="0"/>
              <a:t>(4, 1, 9) → 4</a:t>
            </a:r>
            <a:br>
              <a:rPr lang="en-US" sz="1450" dirty="0"/>
            </a:br>
            <a:r>
              <a:rPr lang="en-US" sz="1450" dirty="0" err="1"/>
              <a:t>makeChocolate</a:t>
            </a:r>
            <a:r>
              <a:rPr lang="en-US" sz="1450" dirty="0"/>
              <a:t>(4, 1, 10) → -1</a:t>
            </a:r>
            <a:br>
              <a:rPr lang="en-US" sz="1450" dirty="0"/>
            </a:br>
            <a:r>
              <a:rPr lang="en-US" sz="1450" dirty="0" err="1"/>
              <a:t>makeChocolate</a:t>
            </a:r>
            <a:r>
              <a:rPr lang="en-US" sz="1450" dirty="0"/>
              <a:t>(4, 1, 7) → 2</a:t>
            </a:r>
          </a:p>
        </p:txBody>
      </p:sp>
      <p:graphicFrame>
        <p:nvGraphicFramePr>
          <p:cNvPr id="7" name="Table 6">
            <a:extLst>
              <a:ext uri="{FF2B5EF4-FFF2-40B4-BE49-F238E27FC236}">
                <a16:creationId xmlns:a16="http://schemas.microsoft.com/office/drawing/2014/main" id="{E7DFEA64-A1E0-4111-9A8B-AA78D4EF95B9}"/>
              </a:ext>
            </a:extLst>
          </p:cNvPr>
          <p:cNvGraphicFramePr>
            <a:graphicFrameLocks noGrp="1"/>
          </p:cNvGraphicFramePr>
          <p:nvPr>
            <p:extLst>
              <p:ext uri="{D42A27DB-BD31-4B8C-83A1-F6EECF244321}">
                <p14:modId xmlns:p14="http://schemas.microsoft.com/office/powerpoint/2010/main" val="2166944560"/>
              </p:ext>
            </p:extLst>
          </p:nvPr>
        </p:nvGraphicFramePr>
        <p:xfrm>
          <a:off x="838200" y="2995454"/>
          <a:ext cx="10515600" cy="365760"/>
        </p:xfrm>
        <a:graphic>
          <a:graphicData uri="http://schemas.openxmlformats.org/drawingml/2006/table">
            <a:tbl>
              <a:tblPr/>
              <a:tblGrid>
                <a:gridCol w="10515600">
                  <a:extLst>
                    <a:ext uri="{9D8B030D-6E8A-4147-A177-3AD203B41FA5}">
                      <a16:colId xmlns:a16="http://schemas.microsoft.com/office/drawing/2014/main" val="3273992725"/>
                    </a:ext>
                  </a:extLst>
                </a:gridCol>
              </a:tblGrid>
              <a:tr h="0">
                <a:tc>
                  <a:txBody>
                    <a:bodyPr/>
                    <a:lstStyle/>
                    <a:p>
                      <a:pPr fontAlgn="t"/>
                      <a:endParaRPr lang="en-US" dirty="0">
                        <a:effectLst/>
                      </a:endParaRPr>
                    </a:p>
                  </a:txBody>
                  <a:tcPr>
                    <a:lnL>
                      <a:noFill/>
                    </a:lnL>
                    <a:lnR>
                      <a:noFill/>
                    </a:lnR>
                    <a:lnT>
                      <a:noFill/>
                    </a:lnT>
                    <a:lnB>
                      <a:noFill/>
                    </a:lnB>
                  </a:tcPr>
                </a:tc>
                <a:extLst>
                  <a:ext uri="{0D108BD9-81ED-4DB2-BD59-A6C34878D82A}">
                    <a16:rowId xmlns:a16="http://schemas.microsoft.com/office/drawing/2014/main" val="3442509299"/>
                  </a:ext>
                </a:extLst>
              </a:tr>
            </a:tbl>
          </a:graphicData>
        </a:graphic>
      </p:graphicFrame>
      <p:graphicFrame>
        <p:nvGraphicFramePr>
          <p:cNvPr id="9" name="Table 8">
            <a:extLst>
              <a:ext uri="{FF2B5EF4-FFF2-40B4-BE49-F238E27FC236}">
                <a16:creationId xmlns:a16="http://schemas.microsoft.com/office/drawing/2014/main" id="{9E465742-A576-4F05-9924-7C606E5AFC40}"/>
              </a:ext>
            </a:extLst>
          </p:cNvPr>
          <p:cNvGraphicFramePr>
            <a:graphicFrameLocks noGrp="1"/>
          </p:cNvGraphicFramePr>
          <p:nvPr>
            <p:extLst>
              <p:ext uri="{D42A27DB-BD31-4B8C-83A1-F6EECF244321}">
                <p14:modId xmlns:p14="http://schemas.microsoft.com/office/powerpoint/2010/main" val="4266779133"/>
              </p:ext>
            </p:extLst>
          </p:nvPr>
        </p:nvGraphicFramePr>
        <p:xfrm>
          <a:off x="838200" y="2995454"/>
          <a:ext cx="10515600" cy="365760"/>
        </p:xfrm>
        <a:graphic>
          <a:graphicData uri="http://schemas.openxmlformats.org/drawingml/2006/table">
            <a:tbl>
              <a:tblPr/>
              <a:tblGrid>
                <a:gridCol w="10515600">
                  <a:extLst>
                    <a:ext uri="{9D8B030D-6E8A-4147-A177-3AD203B41FA5}">
                      <a16:colId xmlns:a16="http://schemas.microsoft.com/office/drawing/2014/main" val="1896312122"/>
                    </a:ext>
                  </a:extLst>
                </a:gridCol>
              </a:tblGrid>
              <a:tr h="0">
                <a:tc>
                  <a:txBody>
                    <a:bodyPr/>
                    <a:lstStyle/>
                    <a:p>
                      <a:pPr fontAlgn="t"/>
                      <a:endParaRPr lang="en-US" dirty="0">
                        <a:effectLst/>
                      </a:endParaRPr>
                    </a:p>
                  </a:txBody>
                  <a:tcPr>
                    <a:lnL>
                      <a:noFill/>
                    </a:lnL>
                    <a:lnR>
                      <a:noFill/>
                    </a:lnR>
                    <a:lnT>
                      <a:noFill/>
                    </a:lnT>
                    <a:lnB>
                      <a:noFill/>
                    </a:lnB>
                  </a:tcPr>
                </a:tc>
                <a:extLst>
                  <a:ext uri="{0D108BD9-81ED-4DB2-BD59-A6C34878D82A}">
                    <a16:rowId xmlns:a16="http://schemas.microsoft.com/office/drawing/2014/main" val="3126575396"/>
                  </a:ext>
                </a:extLst>
              </a:tr>
            </a:tbl>
          </a:graphicData>
        </a:graphic>
      </p:graphicFrame>
      <p:sp>
        <p:nvSpPr>
          <p:cNvPr id="4" name="TextBox 3">
            <a:extLst>
              <a:ext uri="{FF2B5EF4-FFF2-40B4-BE49-F238E27FC236}">
                <a16:creationId xmlns:a16="http://schemas.microsoft.com/office/drawing/2014/main" id="{334FDB16-ADFF-48A1-AA3C-89480BCE0AC8}"/>
              </a:ext>
            </a:extLst>
          </p:cNvPr>
          <p:cNvSpPr txBox="1"/>
          <p:nvPr/>
        </p:nvSpPr>
        <p:spPr>
          <a:xfrm>
            <a:off x="235132" y="6352270"/>
            <a:ext cx="3422219" cy="369332"/>
          </a:xfrm>
          <a:prstGeom prst="rect">
            <a:avLst/>
          </a:prstGeom>
          <a:noFill/>
        </p:spPr>
        <p:txBody>
          <a:bodyPr wrap="none" rtlCol="0">
            <a:spAutoFit/>
          </a:bodyPr>
          <a:lstStyle/>
          <a:p>
            <a:r>
              <a:rPr lang="en-AU" dirty="0">
                <a:solidFill>
                  <a:schemeClr val="bg1"/>
                </a:solidFill>
              </a:rPr>
              <a:t>Source: http://codingbat.com/java</a:t>
            </a:r>
          </a:p>
        </p:txBody>
      </p:sp>
    </p:spTree>
    <p:extLst>
      <p:ext uri="{BB962C8B-B14F-4D97-AF65-F5344CB8AC3E}">
        <p14:creationId xmlns:p14="http://schemas.microsoft.com/office/powerpoint/2010/main" val="4956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10: Algorithms</a:t>
            </a:r>
          </a:p>
        </p:txBody>
      </p:sp>
      <p:sp>
        <p:nvSpPr>
          <p:cNvPr id="10" name="Content Placeholder 9"/>
          <p:cNvSpPr>
            <a:spLocks noGrp="1"/>
          </p:cNvSpPr>
          <p:nvPr>
            <p:ph idx="1"/>
          </p:nvPr>
        </p:nvSpPr>
        <p:spPr/>
        <p:txBody>
          <a:bodyPr>
            <a:normAutofit lnSpcReduction="10000"/>
          </a:bodyPr>
          <a:lstStyle/>
          <a:p>
            <a:pPr marL="0" indent="0">
              <a:buNone/>
            </a:pPr>
            <a:r>
              <a:rPr lang="en-AU" dirty="0"/>
              <a:t>What is an algorithm?</a:t>
            </a:r>
          </a:p>
          <a:p>
            <a:r>
              <a:rPr lang="en-AU" dirty="0"/>
              <a:t>An algorithm is a set of instructions to complete a task</a:t>
            </a:r>
          </a:p>
          <a:p>
            <a:r>
              <a:rPr lang="en-AU" dirty="0"/>
              <a:t>For example:</a:t>
            </a:r>
          </a:p>
          <a:p>
            <a:pPr lvl="1"/>
            <a:r>
              <a:rPr lang="en-AU" sz="2000" dirty="0"/>
              <a:t>Finding the door in a room: </a:t>
            </a:r>
            <a:r>
              <a:rPr lang="en-AU" sz="2000" i="1" dirty="0"/>
              <a:t>Check a wall. If it has the door, yay! If it </a:t>
            </a:r>
            <a:r>
              <a:rPr lang="en-AU" sz="2000" i="1" dirty="0" err="1"/>
              <a:t>dosen’t</a:t>
            </a:r>
            <a:r>
              <a:rPr lang="en-AU" sz="2000" i="1" dirty="0"/>
              <a:t>, repeat with the wall on the right.</a:t>
            </a:r>
          </a:p>
          <a:p>
            <a:pPr lvl="1"/>
            <a:r>
              <a:rPr lang="en-AU" sz="2000" dirty="0"/>
              <a:t>Finding a book on a bookcase: </a:t>
            </a:r>
            <a:r>
              <a:rPr lang="en-AU" sz="2000" i="1" dirty="0"/>
              <a:t>Look through all books and check if it’s the right book</a:t>
            </a:r>
            <a:endParaRPr lang="en-AU" sz="2000" dirty="0"/>
          </a:p>
          <a:p>
            <a:endParaRPr lang="en-AU" dirty="0"/>
          </a:p>
          <a:p>
            <a:r>
              <a:rPr lang="en-AU" dirty="0"/>
              <a:t>If you remember from last week, figuring out how to complete a task is an important step, before you actually program the computer to do the task</a:t>
            </a:r>
          </a:p>
          <a:p>
            <a:pPr lvl="1"/>
            <a:r>
              <a:rPr lang="en-AU" sz="2000" dirty="0"/>
              <a:t>i.e. You need to figure out what you will tell the computer to do, before you tell it.</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Tree>
    <p:extLst>
      <p:ext uri="{BB962C8B-B14F-4D97-AF65-F5344CB8AC3E}">
        <p14:creationId xmlns:p14="http://schemas.microsoft.com/office/powerpoint/2010/main" val="329654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10: Algorithms</a:t>
            </a:r>
          </a:p>
        </p:txBody>
      </p:sp>
      <p:sp>
        <p:nvSpPr>
          <p:cNvPr id="3" name="Content Placeholder 2"/>
          <p:cNvSpPr>
            <a:spLocks noGrp="1"/>
          </p:cNvSpPr>
          <p:nvPr>
            <p:ph idx="1"/>
          </p:nvPr>
        </p:nvSpPr>
        <p:spPr/>
        <p:txBody>
          <a:bodyPr/>
          <a:lstStyle/>
          <a:p>
            <a:r>
              <a:rPr lang="en-AU" dirty="0"/>
              <a:t>Let’s try designing an algorithm!</a:t>
            </a:r>
          </a:p>
          <a:p>
            <a:r>
              <a:rPr lang="en-AU" dirty="0"/>
              <a:t>How could we sort a random list of numbers to be ascending?</a:t>
            </a:r>
          </a:p>
          <a:p>
            <a:pPr lvl="1"/>
            <a:r>
              <a:rPr lang="en-AU" dirty="0"/>
              <a:t>E.g. make [6, 3, 2, 84, 1] into [1, 2, 3, 6, 84]</a:t>
            </a:r>
          </a:p>
        </p:txBody>
      </p:sp>
    </p:spTree>
    <p:extLst>
      <p:ext uri="{BB962C8B-B14F-4D97-AF65-F5344CB8AC3E}">
        <p14:creationId xmlns:p14="http://schemas.microsoft.com/office/powerpoint/2010/main" val="234364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10: Algorithms – Designing algorithms</a:t>
            </a:r>
          </a:p>
        </p:txBody>
      </p:sp>
      <p:sp>
        <p:nvSpPr>
          <p:cNvPr id="3" name="Content Placeholder 2"/>
          <p:cNvSpPr>
            <a:spLocks noGrp="1"/>
          </p:cNvSpPr>
          <p:nvPr>
            <p:ph idx="1"/>
          </p:nvPr>
        </p:nvSpPr>
        <p:spPr/>
        <p:txBody>
          <a:bodyPr/>
          <a:lstStyle/>
          <a:p>
            <a:r>
              <a:rPr lang="en-AU" dirty="0"/>
              <a:t>Think about the inputs &amp; outputs of the algorithm</a:t>
            </a:r>
          </a:p>
          <a:p>
            <a:pPr lvl="1"/>
            <a:r>
              <a:rPr lang="en-AU" dirty="0"/>
              <a:t>What data do you have to work with</a:t>
            </a:r>
          </a:p>
          <a:p>
            <a:pPr lvl="1"/>
            <a:r>
              <a:rPr lang="en-AU" dirty="0"/>
              <a:t>What are you trying to achieve</a:t>
            </a:r>
          </a:p>
          <a:p>
            <a:r>
              <a:rPr lang="en-AU" dirty="0"/>
              <a:t>Break down the problem into smaller segments</a:t>
            </a:r>
          </a:p>
          <a:p>
            <a:r>
              <a:rPr lang="en-AU" dirty="0"/>
              <a:t>Think about how you would solve the problem on paper</a:t>
            </a:r>
          </a:p>
          <a:p>
            <a:endParaRPr lang="en-AU" dirty="0"/>
          </a:p>
        </p:txBody>
      </p:sp>
    </p:spTree>
    <p:extLst>
      <p:ext uri="{BB962C8B-B14F-4D97-AF65-F5344CB8AC3E}">
        <p14:creationId xmlns:p14="http://schemas.microsoft.com/office/powerpoint/2010/main" val="290002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10: Algorithms</a:t>
            </a:r>
          </a:p>
        </p:txBody>
      </p:sp>
      <p:sp>
        <p:nvSpPr>
          <p:cNvPr id="3" name="Content Placeholder 2"/>
          <p:cNvSpPr>
            <a:spLocks noGrp="1"/>
          </p:cNvSpPr>
          <p:nvPr>
            <p:ph idx="1"/>
          </p:nvPr>
        </p:nvSpPr>
        <p:spPr/>
        <p:txBody>
          <a:bodyPr/>
          <a:lstStyle/>
          <a:p>
            <a:r>
              <a:rPr lang="en-AU" dirty="0"/>
              <a:t>Selection Sort:</a:t>
            </a:r>
          </a:p>
          <a:p>
            <a:pPr lvl="1"/>
            <a:r>
              <a:rPr lang="en-AU" dirty="0"/>
              <a:t>Loop through the list, find the smallest item and add it to a new list. Repeat.</a:t>
            </a:r>
          </a:p>
          <a:p>
            <a:r>
              <a:rPr lang="en-AU" dirty="0"/>
              <a:t>Quick Sort (generally considered fastest sort):</a:t>
            </a:r>
          </a:p>
          <a:p>
            <a:pPr lvl="1"/>
            <a:r>
              <a:rPr lang="en-AU" dirty="0"/>
              <a:t>Splits list into two, with one list containing upper half of numbers, other lower half. Then repeats…</a:t>
            </a:r>
          </a:p>
        </p:txBody>
      </p:sp>
    </p:spTree>
    <p:extLst>
      <p:ext uri="{BB962C8B-B14F-4D97-AF65-F5344CB8AC3E}">
        <p14:creationId xmlns:p14="http://schemas.microsoft.com/office/powerpoint/2010/main" val="292887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10: Algorithms</a:t>
            </a:r>
          </a:p>
        </p:txBody>
      </p:sp>
      <p:sp>
        <p:nvSpPr>
          <p:cNvPr id="3" name="Content Placeholder 2"/>
          <p:cNvSpPr>
            <a:spLocks noGrp="1"/>
          </p:cNvSpPr>
          <p:nvPr>
            <p:ph idx="1"/>
          </p:nvPr>
        </p:nvSpPr>
        <p:spPr/>
        <p:txBody>
          <a:bodyPr/>
          <a:lstStyle/>
          <a:p>
            <a:r>
              <a:rPr lang="en-AU" dirty="0"/>
              <a:t>Insertion Sort:</a:t>
            </a:r>
          </a:p>
          <a:p>
            <a:pPr lvl="1"/>
            <a:r>
              <a:rPr lang="en-AU" dirty="0"/>
              <a:t>Loop through the list, find the smallest item and add it to a new list. Repeat.</a:t>
            </a:r>
          </a:p>
          <a:p>
            <a:r>
              <a:rPr lang="en-AU" dirty="0"/>
              <a:t>Quick Sort (generally considered fastest sort):</a:t>
            </a:r>
          </a:p>
          <a:p>
            <a:pPr lvl="1"/>
            <a:r>
              <a:rPr lang="en-AU" dirty="0"/>
              <a:t>Splits list into two, with one list containing upper half of numbers, other lower half. Then repeats…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2857" y="3982284"/>
            <a:ext cx="1905000" cy="1905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2513" y="4001294"/>
            <a:ext cx="1905000" cy="19050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6800" y="4001294"/>
            <a:ext cx="2667000" cy="2038350"/>
          </a:xfrm>
          <a:prstGeom prst="rect">
            <a:avLst/>
          </a:prstGeom>
        </p:spPr>
      </p:pic>
      <p:sp>
        <p:nvSpPr>
          <p:cNvPr id="5" name="TextBox 4"/>
          <p:cNvSpPr txBox="1"/>
          <p:nvPr/>
        </p:nvSpPr>
        <p:spPr>
          <a:xfrm>
            <a:off x="2532857" y="6039644"/>
            <a:ext cx="9518935" cy="369332"/>
          </a:xfrm>
          <a:prstGeom prst="rect">
            <a:avLst/>
          </a:prstGeom>
          <a:noFill/>
        </p:spPr>
        <p:txBody>
          <a:bodyPr wrap="square" rtlCol="0">
            <a:spAutoFit/>
          </a:bodyPr>
          <a:lstStyle/>
          <a:p>
            <a:r>
              <a:rPr lang="en-AU" dirty="0"/>
              <a:t>Insertion Sort                                            Quick Sort                                Quick Sort (Slow so you can see)</a:t>
            </a:r>
          </a:p>
        </p:txBody>
      </p:sp>
    </p:spTree>
    <p:extLst>
      <p:ext uri="{BB962C8B-B14F-4D97-AF65-F5344CB8AC3E}">
        <p14:creationId xmlns:p14="http://schemas.microsoft.com/office/powerpoint/2010/main" val="130002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10: Algorithms</a:t>
            </a:r>
          </a:p>
        </p:txBody>
      </p:sp>
      <p:sp>
        <p:nvSpPr>
          <p:cNvPr id="3" name="Content Placeholder 2"/>
          <p:cNvSpPr>
            <a:spLocks noGrp="1"/>
          </p:cNvSpPr>
          <p:nvPr>
            <p:ph idx="1"/>
          </p:nvPr>
        </p:nvSpPr>
        <p:spPr/>
        <p:txBody>
          <a:bodyPr/>
          <a:lstStyle/>
          <a:p>
            <a:r>
              <a:rPr lang="en-AU" dirty="0"/>
              <a:t>Let’s design another algorithm!</a:t>
            </a:r>
          </a:p>
          <a:p>
            <a:r>
              <a:rPr lang="en-AU" dirty="0"/>
              <a:t>Imagine we’re on a ship an we want to turn the rudder 60° (with a computer)</a:t>
            </a:r>
          </a:p>
          <a:p>
            <a:r>
              <a:rPr lang="en-AU" dirty="0"/>
              <a:t>How should we do this?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13" y="268218"/>
            <a:ext cx="4079778" cy="2027060"/>
          </a:xfrm>
          <a:prstGeom prst="rect">
            <a:avLst/>
          </a:prstGeom>
        </p:spPr>
      </p:pic>
    </p:spTree>
    <p:extLst>
      <p:ext uri="{BB962C8B-B14F-4D97-AF65-F5344CB8AC3E}">
        <p14:creationId xmlns:p14="http://schemas.microsoft.com/office/powerpoint/2010/main" val="143848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10: Algorithms</a:t>
            </a:r>
          </a:p>
        </p:txBody>
      </p:sp>
      <p:sp>
        <p:nvSpPr>
          <p:cNvPr id="3" name="Content Placeholder 2"/>
          <p:cNvSpPr>
            <a:spLocks noGrp="1"/>
          </p:cNvSpPr>
          <p:nvPr>
            <p:ph idx="1"/>
          </p:nvPr>
        </p:nvSpPr>
        <p:spPr/>
        <p:txBody>
          <a:bodyPr/>
          <a:lstStyle/>
          <a:p>
            <a:r>
              <a:rPr lang="en-AU" dirty="0"/>
              <a:t>Let’s design another algorithm!</a:t>
            </a:r>
          </a:p>
          <a:p>
            <a:r>
              <a:rPr lang="en-AU" dirty="0"/>
              <a:t>Imagine we’re on a ship an we want to turn the rudder 60° (with a computer)</a:t>
            </a:r>
          </a:p>
          <a:p>
            <a:r>
              <a:rPr lang="en-AU" dirty="0"/>
              <a:t>How should we do this?</a:t>
            </a:r>
          </a:p>
          <a:p>
            <a:r>
              <a:rPr lang="en-AU" dirty="0"/>
              <a:t>However, we have an important limitation:</a:t>
            </a:r>
          </a:p>
          <a:p>
            <a:pPr lvl="1"/>
            <a:r>
              <a:rPr lang="en-AU" dirty="0"/>
              <a:t>The rudder is very heavy, and has lots of momentum – it continues to turn a bit even after we stop turning it, and it takes a while to start moving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855" y="268218"/>
            <a:ext cx="3294901" cy="2027060"/>
          </a:xfrm>
          <a:prstGeom prst="rect">
            <a:avLst/>
          </a:prstGeom>
        </p:spPr>
      </p:pic>
      <p:pic>
        <p:nvPicPr>
          <p:cNvPr id="6" name="Picture 5" descr="A picture containing building, red&#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5784" y="265043"/>
            <a:ext cx="2706980" cy="2030235"/>
          </a:xfrm>
          <a:prstGeom prst="rect">
            <a:avLst/>
          </a:prstGeom>
        </p:spPr>
      </p:pic>
    </p:spTree>
    <p:extLst>
      <p:ext uri="{BB962C8B-B14F-4D97-AF65-F5344CB8AC3E}">
        <p14:creationId xmlns:p14="http://schemas.microsoft.com/office/powerpoint/2010/main" val="40318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10: Algorithms</a:t>
            </a:r>
          </a:p>
        </p:txBody>
      </p:sp>
      <p:sp>
        <p:nvSpPr>
          <p:cNvPr id="3" name="Content Placeholder 2"/>
          <p:cNvSpPr>
            <a:spLocks noGrp="1"/>
          </p:cNvSpPr>
          <p:nvPr>
            <p:ph idx="1"/>
          </p:nvPr>
        </p:nvSpPr>
        <p:spPr/>
        <p:txBody>
          <a:bodyPr/>
          <a:lstStyle/>
          <a:p>
            <a:r>
              <a:rPr lang="en-AU" dirty="0"/>
              <a:t>PID</a:t>
            </a:r>
          </a:p>
          <a:p>
            <a:r>
              <a:rPr lang="en-AU" dirty="0"/>
              <a:t>PID is a very common algorithm to solve this exact problem</a:t>
            </a:r>
          </a:p>
          <a:p>
            <a:r>
              <a:rPr lang="en-AU" dirty="0"/>
              <a:t>PID takes an error (how far off the ruder is), and provides an output – say the energy to give to the engine.</a:t>
            </a:r>
          </a:p>
          <a:p>
            <a:r>
              <a:rPr lang="en-AU" dirty="0"/>
              <a:t>PID has three parts:</a:t>
            </a:r>
          </a:p>
          <a:p>
            <a:pPr lvl="1"/>
            <a:r>
              <a:rPr lang="en-AU" dirty="0"/>
              <a:t>P: Proportional – a proportional response to the error</a:t>
            </a:r>
          </a:p>
          <a:p>
            <a:pPr lvl="1"/>
            <a:r>
              <a:rPr lang="en-AU" dirty="0"/>
              <a:t>I : Integral – a cumulative response to the error</a:t>
            </a:r>
          </a:p>
          <a:p>
            <a:pPr lvl="1"/>
            <a:r>
              <a:rPr lang="en-AU" dirty="0"/>
              <a:t>D : Derivative – a predictive response to the error based on the rate of change</a:t>
            </a:r>
          </a:p>
          <a:p>
            <a:pPr marL="457200" lvl="1" indent="0">
              <a:buNone/>
            </a:pPr>
            <a:r>
              <a:rPr lang="en-AU" sz="2000" i="1" dirty="0"/>
              <a:t>I is useful for fixing ‘steady-state-error’ – when the output (ruder) is slightly off, but not enough for P to manage to move it – I builds up in till it makes it move.</a:t>
            </a:r>
          </a:p>
        </p:txBody>
      </p:sp>
    </p:spTree>
    <p:extLst>
      <p:ext uri="{BB962C8B-B14F-4D97-AF65-F5344CB8AC3E}">
        <p14:creationId xmlns:p14="http://schemas.microsoft.com/office/powerpoint/2010/main" val="175767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924</Words>
  <Application>Microsoft Office PowerPoint</Application>
  <PresentationFormat>Widescreen</PresentationFormat>
  <Paragraphs>95</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Lesson 10: Algorithms</vt:lpstr>
      <vt:lpstr>Lesson 10: Algorithms</vt:lpstr>
      <vt:lpstr>Lesson 10: Algorithms</vt:lpstr>
      <vt:lpstr>Lesson 10: Algorithms – Designing algorithms</vt:lpstr>
      <vt:lpstr>Lesson 10: Algorithms</vt:lpstr>
      <vt:lpstr>Lesson 10: Algorithms</vt:lpstr>
      <vt:lpstr>Lesson 10: Algorithms</vt:lpstr>
      <vt:lpstr>Lesson 10: Algorithms</vt:lpstr>
      <vt:lpstr>Lesson 10: Algorithms</vt:lpstr>
      <vt:lpstr>Lesson 10: Algorithms</vt:lpstr>
      <vt:lpstr>Lesson 10: Algorithms</vt:lpstr>
      <vt:lpstr>Lesson 10: Algorithms</vt:lpstr>
      <vt:lpstr>Activities (These are optional and are designed to test you) These are the last problems before we move on to 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Ben Schwarz</cp:lastModifiedBy>
  <cp:revision>27</cp:revision>
  <dcterms:created xsi:type="dcterms:W3CDTF">2018-03-29T23:49:11Z</dcterms:created>
  <dcterms:modified xsi:type="dcterms:W3CDTF">2018-05-19T09:24:51Z</dcterms:modified>
</cp:coreProperties>
</file>