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2027"/>
    <a:srgbClr val="E3555C"/>
    <a:srgbClr val="DD333B"/>
    <a:srgbClr val="D9232C"/>
    <a:srgbClr val="E9777C"/>
    <a:srgbClr val="DE323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2" autoAdjust="0"/>
    <p:restoredTop sz="94660"/>
  </p:normalViewPr>
  <p:slideViewPr>
    <p:cSldViewPr snapToGrid="0">
      <p:cViewPr varScale="1">
        <p:scale>
          <a:sx n="88" d="100"/>
          <a:sy n="88" d="100"/>
        </p:scale>
        <p:origin x="26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BB1B4-FFE3-4716-A5FF-ED312EDD79E3}"/>
              </a:ext>
            </a:extLst>
          </p:cNvPr>
          <p:cNvSpPr>
            <a:spLocks noGrp="1"/>
          </p:cNvSpPr>
          <p:nvPr>
            <p:ph type="ctrTitle" hasCustomPrompt="1"/>
          </p:nvPr>
        </p:nvSpPr>
        <p:spPr>
          <a:xfrm>
            <a:off x="2781300" y="1354796"/>
            <a:ext cx="6629400" cy="2387600"/>
          </a:xfrm>
        </p:spPr>
        <p:txBody>
          <a:bodyPr anchor="b"/>
          <a:lstStyle>
            <a:lvl1pPr algn="ctr">
              <a:defRPr sz="6000" b="0">
                <a:latin typeface="Calibri" panose="020F0502020204030204" pitchFamily="34" charset="0"/>
                <a:cs typeface="Calibri" panose="020F0502020204030204" pitchFamily="34" charset="0"/>
              </a:defRPr>
            </a:lvl1pPr>
          </a:lstStyle>
          <a:p>
            <a:r>
              <a:rPr lang="en-AU" dirty="0"/>
              <a:t>Click to edit title</a:t>
            </a:r>
          </a:p>
        </p:txBody>
      </p:sp>
      <p:sp>
        <p:nvSpPr>
          <p:cNvPr id="3" name="Subtitle 2">
            <a:extLst>
              <a:ext uri="{FF2B5EF4-FFF2-40B4-BE49-F238E27FC236}">
                <a16:creationId xmlns:a16="http://schemas.microsoft.com/office/drawing/2014/main" id="{244DCE6D-83BF-45F1-8BBA-D7E161616324}"/>
              </a:ext>
            </a:extLst>
          </p:cNvPr>
          <p:cNvSpPr>
            <a:spLocks noGrp="1"/>
          </p:cNvSpPr>
          <p:nvPr>
            <p:ph type="subTitle" idx="1"/>
          </p:nvPr>
        </p:nvSpPr>
        <p:spPr>
          <a:xfrm>
            <a:off x="1524000" y="3901087"/>
            <a:ext cx="9144000" cy="1655762"/>
          </a:xfrm>
        </p:spPr>
        <p:txBody>
          <a:bodyPr/>
          <a:lstStyle>
            <a:lvl1pPr marL="0" indent="0" algn="ctr">
              <a:buNone/>
              <a:defRPr sz="2400">
                <a:solidFill>
                  <a:srgbClr val="C7202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AU" dirty="0"/>
          </a:p>
        </p:txBody>
      </p:sp>
      <p:pic>
        <p:nvPicPr>
          <p:cNvPr id="18" name="Picture 17">
            <a:extLst>
              <a:ext uri="{FF2B5EF4-FFF2-40B4-BE49-F238E27FC236}">
                <a16:creationId xmlns:a16="http://schemas.microsoft.com/office/drawing/2014/main" id="{4502AC83-5A35-459F-B052-18D1AABEC84E}"/>
              </a:ext>
            </a:extLst>
          </p:cNvPr>
          <p:cNvPicPr>
            <a:picLocks noChangeAspect="1"/>
          </p:cNvPicPr>
          <p:nvPr userDrawn="1"/>
        </p:nvPicPr>
        <p:blipFill rotWithShape="1">
          <a:blip r:embed="rId2"/>
          <a:srcRect l="7370" r="7370"/>
          <a:stretch/>
        </p:blipFill>
        <p:spPr>
          <a:xfrm>
            <a:off x="-1" y="0"/>
            <a:ext cx="12192001" cy="1620000"/>
          </a:xfrm>
          <a:prstGeom prst="rect">
            <a:avLst/>
          </a:prstGeom>
        </p:spPr>
      </p:pic>
    </p:spTree>
    <p:extLst>
      <p:ext uri="{BB962C8B-B14F-4D97-AF65-F5344CB8AC3E}">
        <p14:creationId xmlns:p14="http://schemas.microsoft.com/office/powerpoint/2010/main" val="1051637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8EE6166F-4B5A-4751-A9F4-77BA18BD2A8E}"/>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095F0B60-A633-480C-B4ED-CF4AF3FF6B0D}"/>
              </a:ext>
            </a:extLst>
          </p:cNvPr>
          <p:cNvSpPr>
            <a:spLocks noGrp="1"/>
          </p:cNvSpPr>
          <p:nvPr>
            <p:ph type="title"/>
          </p:nvPr>
        </p:nvSpPr>
        <p:spPr>
          <a:xfrm>
            <a:off x="843952" y="365125"/>
            <a:ext cx="9030419" cy="1325563"/>
          </a:xfrm>
        </p:spPr>
        <p:txBody>
          <a:bodyPr/>
          <a:lstStyle>
            <a:lvl1pPr>
              <a:defRPr>
                <a:solidFill>
                  <a:srgbClr val="C72027"/>
                </a:solidFill>
              </a:defRPr>
            </a:lvl1pPr>
          </a:lstStyle>
          <a:p>
            <a:r>
              <a:rPr lang="en-US" dirty="0"/>
              <a:t>Click to edit Master title style</a:t>
            </a:r>
            <a:endParaRPr lang="en-AU" dirty="0"/>
          </a:p>
        </p:txBody>
      </p:sp>
      <p:sp>
        <p:nvSpPr>
          <p:cNvPr id="3" name="Content Placeholder 2">
            <a:extLst>
              <a:ext uri="{FF2B5EF4-FFF2-40B4-BE49-F238E27FC236}">
                <a16:creationId xmlns:a16="http://schemas.microsoft.com/office/drawing/2014/main" id="{ABFDDF13-524D-4603-9F33-E8635E8339C8}"/>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168367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591EF3D-C68C-434F-A21E-58013830FB29}"/>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167461D7-F4C1-4896-83FB-EEF74F3F8566}"/>
              </a:ext>
            </a:extLst>
          </p:cNvPr>
          <p:cNvSpPr>
            <a:spLocks noGrp="1"/>
          </p:cNvSpPr>
          <p:nvPr>
            <p:ph type="title"/>
          </p:nvPr>
        </p:nvSpPr>
        <p:spPr>
          <a:xfrm>
            <a:off x="843951" y="365125"/>
            <a:ext cx="9030419" cy="1325563"/>
          </a:xfrm>
        </p:spPr>
        <p:txBody>
          <a:bodyPr/>
          <a:lstStyle>
            <a:lvl1pPr>
              <a:defRPr>
                <a:solidFill>
                  <a:srgbClr val="C72027"/>
                </a:solidFill>
                <a:latin typeface="+mj-lt"/>
              </a:defRPr>
            </a:lvl1pPr>
          </a:lstStyle>
          <a:p>
            <a:r>
              <a:rPr lang="en-US" dirty="0"/>
              <a:t>Click to edit Master title style</a:t>
            </a:r>
            <a:endParaRPr lang="en-AU" dirty="0"/>
          </a:p>
        </p:txBody>
      </p:sp>
      <p:sp>
        <p:nvSpPr>
          <p:cNvPr id="3" name="Content Placeholder 2">
            <a:extLst>
              <a:ext uri="{FF2B5EF4-FFF2-40B4-BE49-F238E27FC236}">
                <a16:creationId xmlns:a16="http://schemas.microsoft.com/office/drawing/2014/main" id="{30E24082-A85A-4474-B946-F7A5B54F8C61}"/>
              </a:ext>
            </a:extLst>
          </p:cNvPr>
          <p:cNvSpPr>
            <a:spLocks noGrp="1"/>
          </p:cNvSpPr>
          <p:nvPr>
            <p:ph sz="half" idx="1"/>
          </p:nvPr>
        </p:nvSpPr>
        <p:spPr>
          <a:xfrm>
            <a:off x="838200" y="1825625"/>
            <a:ext cx="5181600" cy="435133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a:extLst>
              <a:ext uri="{FF2B5EF4-FFF2-40B4-BE49-F238E27FC236}">
                <a16:creationId xmlns:a16="http://schemas.microsoft.com/office/drawing/2014/main" id="{8816F3B4-C416-4F0F-B73A-C7D4E0E16EED}"/>
              </a:ext>
            </a:extLst>
          </p:cNvPr>
          <p:cNvSpPr>
            <a:spLocks noGrp="1"/>
          </p:cNvSpPr>
          <p:nvPr>
            <p:ph sz="half" idx="2"/>
          </p:nvPr>
        </p:nvSpPr>
        <p:spPr>
          <a:xfrm>
            <a:off x="6172200" y="1825625"/>
            <a:ext cx="5181600" cy="435133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145149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85A1269-70B6-4791-A9A0-3D699EC1109C}"/>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BB629944-F68D-4BCB-9763-64BC3354CD30}"/>
              </a:ext>
            </a:extLst>
          </p:cNvPr>
          <p:cNvSpPr>
            <a:spLocks noGrp="1"/>
          </p:cNvSpPr>
          <p:nvPr>
            <p:ph type="title"/>
          </p:nvPr>
        </p:nvSpPr>
        <p:spPr>
          <a:xfrm>
            <a:off x="851289" y="365125"/>
            <a:ext cx="9028800" cy="1325563"/>
          </a:xfrm>
        </p:spPr>
        <p:txBody>
          <a:bodyPr/>
          <a:lstStyle>
            <a:lvl1pPr>
              <a:defRPr>
                <a:solidFill>
                  <a:srgbClr val="C72027"/>
                </a:solidFill>
              </a:defRPr>
            </a:lvl1pPr>
          </a:lstStyle>
          <a:p>
            <a:r>
              <a:rPr lang="en-US" dirty="0"/>
              <a:t>Click to edit Master title style</a:t>
            </a:r>
            <a:endParaRPr lang="en-AU" dirty="0"/>
          </a:p>
        </p:txBody>
      </p:sp>
      <p:sp>
        <p:nvSpPr>
          <p:cNvPr id="3" name="Text Placeholder 2">
            <a:extLst>
              <a:ext uri="{FF2B5EF4-FFF2-40B4-BE49-F238E27FC236}">
                <a16:creationId xmlns:a16="http://schemas.microsoft.com/office/drawing/2014/main" id="{974B9034-D526-475E-AE21-A56C312A3A9D}"/>
              </a:ext>
            </a:extLst>
          </p:cNvPr>
          <p:cNvSpPr>
            <a:spLocks noGrp="1"/>
          </p:cNvSpPr>
          <p:nvPr>
            <p:ph type="body" idx="1"/>
          </p:nvPr>
        </p:nvSpPr>
        <p:spPr>
          <a:xfrm>
            <a:off x="839788" y="1843088"/>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34E495B-E756-44CF-B520-7FBC010510DE}"/>
              </a:ext>
            </a:extLst>
          </p:cNvPr>
          <p:cNvSpPr>
            <a:spLocks noGrp="1"/>
          </p:cNvSpPr>
          <p:nvPr>
            <p:ph sz="half" idx="2"/>
          </p:nvPr>
        </p:nvSpPr>
        <p:spPr>
          <a:xfrm>
            <a:off x="839788" y="2762250"/>
            <a:ext cx="5157787" cy="3420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7BB46B6-478C-4AEA-8639-BE79AFD48520}"/>
              </a:ext>
            </a:extLst>
          </p:cNvPr>
          <p:cNvSpPr>
            <a:spLocks noGrp="1"/>
          </p:cNvSpPr>
          <p:nvPr>
            <p:ph type="body" sz="quarter" idx="3"/>
          </p:nvPr>
        </p:nvSpPr>
        <p:spPr>
          <a:xfrm>
            <a:off x="6172200" y="1843088"/>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0D0E0787-D266-4716-AE88-42566C606ADC}"/>
              </a:ext>
            </a:extLst>
          </p:cNvPr>
          <p:cNvSpPr>
            <a:spLocks noGrp="1"/>
          </p:cNvSpPr>
          <p:nvPr>
            <p:ph sz="quarter" idx="4"/>
          </p:nvPr>
        </p:nvSpPr>
        <p:spPr>
          <a:xfrm>
            <a:off x="6172200" y="2752723"/>
            <a:ext cx="5183188" cy="34200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389788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AE1AD52-F6D7-4BAB-A800-67D6EC421E27}"/>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1609A6E5-85EF-4525-8287-0BFA574FCA08}"/>
              </a:ext>
            </a:extLst>
          </p:cNvPr>
          <p:cNvSpPr>
            <a:spLocks noGrp="1"/>
          </p:cNvSpPr>
          <p:nvPr>
            <p:ph type="title"/>
          </p:nvPr>
        </p:nvSpPr>
        <p:spPr/>
        <p:txBody>
          <a:bodyPr/>
          <a:lstStyle>
            <a:lvl1pPr>
              <a:defRPr>
                <a:solidFill>
                  <a:srgbClr val="C72027"/>
                </a:solidFill>
              </a:defRPr>
            </a:lvl1pPr>
          </a:lstStyle>
          <a:p>
            <a:r>
              <a:rPr lang="en-US" dirty="0"/>
              <a:t>Click to edit Master title style</a:t>
            </a:r>
            <a:endParaRPr lang="en-AU" dirty="0"/>
          </a:p>
        </p:txBody>
      </p:sp>
    </p:spTree>
    <p:extLst>
      <p:ext uri="{BB962C8B-B14F-4D97-AF65-F5344CB8AC3E}">
        <p14:creationId xmlns:p14="http://schemas.microsoft.com/office/powerpoint/2010/main" val="2770251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71BD1F4-F6B3-48F3-8488-FC11B9183F00}"/>
              </a:ext>
            </a:extLst>
          </p:cNvPr>
          <p:cNvPicPr>
            <a:picLocks noChangeAspect="1"/>
          </p:cNvPicPr>
          <p:nvPr userDrawn="1"/>
        </p:nvPicPr>
        <p:blipFill rotWithShape="1">
          <a:blip r:embed="rId2"/>
          <a:srcRect r="39394"/>
          <a:stretch/>
        </p:blipFill>
        <p:spPr>
          <a:xfrm>
            <a:off x="0" y="6215824"/>
            <a:ext cx="12192000" cy="646176"/>
          </a:xfrm>
          <a:prstGeom prst="rect">
            <a:avLst/>
          </a:prstGeom>
        </p:spPr>
      </p:pic>
    </p:spTree>
    <p:extLst>
      <p:ext uri="{BB962C8B-B14F-4D97-AF65-F5344CB8AC3E}">
        <p14:creationId xmlns:p14="http://schemas.microsoft.com/office/powerpoint/2010/main" val="3694966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C213E2D-D9C2-4B7A-BA7D-E1587D83300C}"/>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3" name="Content Placeholder 2">
            <a:extLst>
              <a:ext uri="{FF2B5EF4-FFF2-40B4-BE49-F238E27FC236}">
                <a16:creationId xmlns:a16="http://schemas.microsoft.com/office/drawing/2014/main" id="{525DEC0E-799D-41EF-AEF1-E6324136AB1A}"/>
              </a:ext>
            </a:extLst>
          </p:cNvPr>
          <p:cNvSpPr>
            <a:spLocks noGrp="1"/>
          </p:cNvSpPr>
          <p:nvPr>
            <p:ph idx="1" hasCustomPrompt="1"/>
          </p:nvPr>
        </p:nvSpPr>
        <p:spPr>
          <a:xfrm>
            <a:off x="4756030" y="2001327"/>
            <a:ext cx="7251940" cy="3960000"/>
          </a:xfrm>
        </p:spPr>
        <p:txBody>
          <a:bodyPr/>
          <a:lstStyle>
            <a:lvl1pPr marL="0" indent="0">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dirty="0"/>
              <a:t>Picture</a:t>
            </a:r>
          </a:p>
        </p:txBody>
      </p:sp>
      <p:sp>
        <p:nvSpPr>
          <p:cNvPr id="4" name="Text Placeholder 3">
            <a:extLst>
              <a:ext uri="{FF2B5EF4-FFF2-40B4-BE49-F238E27FC236}">
                <a16:creationId xmlns:a16="http://schemas.microsoft.com/office/drawing/2014/main" id="{3C8DA6B7-D55D-42C9-9E7B-F943EEEB4581}"/>
              </a:ext>
            </a:extLst>
          </p:cNvPr>
          <p:cNvSpPr>
            <a:spLocks noGrp="1"/>
          </p:cNvSpPr>
          <p:nvPr>
            <p:ph type="body" sz="half" idx="2"/>
          </p:nvPr>
        </p:nvSpPr>
        <p:spPr>
          <a:xfrm>
            <a:off x="305503" y="2001327"/>
            <a:ext cx="3932237" cy="3960000"/>
          </a:xfrm>
        </p:spPr>
        <p:txBody>
          <a:bodyPr>
            <a:normAutofit/>
          </a:bodyPr>
          <a:lstStyle>
            <a:lvl1pPr marL="0" indent="0">
              <a:buNone/>
              <a:defRPr sz="2800" b="0">
                <a:latin typeface="Calibri" panose="020F0502020204030204" pitchFamily="34" charset="0"/>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80CF5A0B-77A5-4CAB-BB11-306E9FB78C93}"/>
              </a:ext>
            </a:extLst>
          </p:cNvPr>
          <p:cNvSpPr>
            <a:spLocks noGrp="1"/>
          </p:cNvSpPr>
          <p:nvPr>
            <p:ph type="dt" sz="half" idx="10"/>
          </p:nvPr>
        </p:nvSpPr>
        <p:spPr/>
        <p:txBody>
          <a:bodyPr/>
          <a:lstStyle/>
          <a:p>
            <a:fld id="{6307B6E2-F1C5-4260-9690-B820744F5C71}" type="datetimeFigureOut">
              <a:rPr lang="en-AU" smtClean="0"/>
              <a:t>19/05/2018</a:t>
            </a:fld>
            <a:endParaRPr lang="en-AU"/>
          </a:p>
        </p:txBody>
      </p:sp>
      <p:sp>
        <p:nvSpPr>
          <p:cNvPr id="6" name="Footer Placeholder 5">
            <a:extLst>
              <a:ext uri="{FF2B5EF4-FFF2-40B4-BE49-F238E27FC236}">
                <a16:creationId xmlns:a16="http://schemas.microsoft.com/office/drawing/2014/main" id="{644B3C65-E68C-475B-A7CE-780B24A6197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117FA81-705A-4639-A28E-0AED1E9FC4B8}"/>
              </a:ext>
            </a:extLst>
          </p:cNvPr>
          <p:cNvSpPr>
            <a:spLocks noGrp="1"/>
          </p:cNvSpPr>
          <p:nvPr>
            <p:ph type="sldNum" sz="quarter" idx="12"/>
          </p:nvPr>
        </p:nvSpPr>
        <p:spPr/>
        <p:txBody>
          <a:bodyPr/>
          <a:lstStyle/>
          <a:p>
            <a:fld id="{C8CF5B26-AAE6-4B84-84FA-4297018850DF}" type="slidenum">
              <a:rPr lang="en-AU" smtClean="0"/>
              <a:t>‹#›</a:t>
            </a:fld>
            <a:endParaRPr lang="en-AU"/>
          </a:p>
        </p:txBody>
      </p:sp>
      <p:sp>
        <p:nvSpPr>
          <p:cNvPr id="8" name="Title 1">
            <a:extLst>
              <a:ext uri="{FF2B5EF4-FFF2-40B4-BE49-F238E27FC236}">
                <a16:creationId xmlns:a16="http://schemas.microsoft.com/office/drawing/2014/main" id="{6596FCBD-8222-4CCF-970B-1A5536DFA9C6}"/>
              </a:ext>
            </a:extLst>
          </p:cNvPr>
          <p:cNvSpPr txBox="1">
            <a:spLocks/>
          </p:cNvSpPr>
          <p:nvPr userDrawn="1"/>
        </p:nvSpPr>
        <p:spPr>
          <a:xfrm>
            <a:off x="838200" y="365125"/>
            <a:ext cx="903041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kern="1200">
                <a:solidFill>
                  <a:srgbClr val="C72027"/>
                </a:solidFill>
                <a:latin typeface="Calibri Light" panose="020F0302020204030204" pitchFamily="34" charset="0"/>
                <a:ea typeface="+mj-ea"/>
                <a:cs typeface="Calibri Light" panose="020F0302020204030204" pitchFamily="34" charset="0"/>
              </a:defRPr>
            </a:lvl1pPr>
          </a:lstStyle>
          <a:p>
            <a:r>
              <a:rPr lang="en-US" dirty="0"/>
              <a:t>Click to edit Master title style</a:t>
            </a:r>
            <a:endParaRPr lang="en-AU" dirty="0"/>
          </a:p>
        </p:txBody>
      </p:sp>
    </p:spTree>
    <p:extLst>
      <p:ext uri="{BB962C8B-B14F-4D97-AF65-F5344CB8AC3E}">
        <p14:creationId xmlns:p14="http://schemas.microsoft.com/office/powerpoint/2010/main" val="2706001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B110D22-2D44-4415-A08B-E1AF35CDF1C8}"/>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Title 1">
            <a:extLst>
              <a:ext uri="{FF2B5EF4-FFF2-40B4-BE49-F238E27FC236}">
                <a16:creationId xmlns:a16="http://schemas.microsoft.com/office/drawing/2014/main" id="{C845CF61-1648-470E-B028-B08AE9860DB7}"/>
              </a:ext>
            </a:extLst>
          </p:cNvPr>
          <p:cNvSpPr>
            <a:spLocks noGrp="1"/>
          </p:cNvSpPr>
          <p:nvPr>
            <p:ph type="title"/>
          </p:nvPr>
        </p:nvSpPr>
        <p:spPr/>
        <p:txBody>
          <a:bodyPr/>
          <a:lstStyle>
            <a:lvl1pPr>
              <a:defRPr>
                <a:solidFill>
                  <a:srgbClr val="C72027"/>
                </a:solidFill>
              </a:defRPr>
            </a:lvl1pPr>
          </a:lstStyle>
          <a:p>
            <a:r>
              <a:rPr lang="en-US" dirty="0"/>
              <a:t>Click to edit Master title style</a:t>
            </a:r>
            <a:endParaRPr lang="en-AU" dirty="0"/>
          </a:p>
        </p:txBody>
      </p:sp>
      <p:sp>
        <p:nvSpPr>
          <p:cNvPr id="3" name="Vertical Text Placeholder 2">
            <a:extLst>
              <a:ext uri="{FF2B5EF4-FFF2-40B4-BE49-F238E27FC236}">
                <a16:creationId xmlns:a16="http://schemas.microsoft.com/office/drawing/2014/main" id="{BBF18A96-08AC-47FA-9948-366D77638B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807610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CD2E1E6-449A-4927-BDAD-392FBCD236B2}"/>
              </a:ext>
            </a:extLst>
          </p:cNvPr>
          <p:cNvPicPr>
            <a:picLocks noChangeAspect="1"/>
          </p:cNvPicPr>
          <p:nvPr userDrawn="1"/>
        </p:nvPicPr>
        <p:blipFill rotWithShape="1">
          <a:blip r:embed="rId2"/>
          <a:srcRect r="39394"/>
          <a:stretch/>
        </p:blipFill>
        <p:spPr>
          <a:xfrm>
            <a:off x="0" y="6215824"/>
            <a:ext cx="12192000" cy="646176"/>
          </a:xfrm>
          <a:prstGeom prst="rect">
            <a:avLst/>
          </a:prstGeom>
        </p:spPr>
      </p:pic>
      <p:sp>
        <p:nvSpPr>
          <p:cNvPr id="2" name="Vertical Title 1">
            <a:extLst>
              <a:ext uri="{FF2B5EF4-FFF2-40B4-BE49-F238E27FC236}">
                <a16:creationId xmlns:a16="http://schemas.microsoft.com/office/drawing/2014/main" id="{1513B95C-07CB-4690-AB0C-F0DA79D00191}"/>
              </a:ext>
            </a:extLst>
          </p:cNvPr>
          <p:cNvSpPr>
            <a:spLocks noGrp="1"/>
          </p:cNvSpPr>
          <p:nvPr>
            <p:ph type="title" orient="vert"/>
          </p:nvPr>
        </p:nvSpPr>
        <p:spPr>
          <a:xfrm>
            <a:off x="7149142" y="365125"/>
            <a:ext cx="2628900" cy="5811838"/>
          </a:xfrm>
        </p:spPr>
        <p:txBody>
          <a:bodyPr vert="eaVert"/>
          <a:lstStyle>
            <a:lvl1pPr>
              <a:defRPr>
                <a:solidFill>
                  <a:srgbClr val="C72027"/>
                </a:solidFill>
              </a:defRPr>
            </a:lvl1pPr>
          </a:lstStyle>
          <a:p>
            <a:r>
              <a:rPr lang="en-US" dirty="0"/>
              <a:t>Click to edit Master title style</a:t>
            </a:r>
            <a:endParaRPr lang="en-AU" dirty="0"/>
          </a:p>
        </p:txBody>
      </p:sp>
      <p:sp>
        <p:nvSpPr>
          <p:cNvPr id="3" name="Vertical Text Placeholder 2">
            <a:extLst>
              <a:ext uri="{FF2B5EF4-FFF2-40B4-BE49-F238E27FC236}">
                <a16:creationId xmlns:a16="http://schemas.microsoft.com/office/drawing/2014/main" id="{9DB5ED2A-FEEB-496C-8150-BA7956040AF6}"/>
              </a:ext>
            </a:extLst>
          </p:cNvPr>
          <p:cNvSpPr>
            <a:spLocks noGrp="1"/>
          </p:cNvSpPr>
          <p:nvPr>
            <p:ph type="body" orient="vert" idx="1"/>
          </p:nvPr>
        </p:nvSpPr>
        <p:spPr>
          <a:xfrm>
            <a:off x="838200" y="365125"/>
            <a:ext cx="6189453" cy="5811838"/>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845474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D587A0-377E-400A-8B6E-4A5C3129499F}"/>
              </a:ext>
            </a:extLst>
          </p:cNvPr>
          <p:cNvSpPr>
            <a:spLocks noGrp="1"/>
          </p:cNvSpPr>
          <p:nvPr>
            <p:ph type="title"/>
          </p:nvPr>
        </p:nvSpPr>
        <p:spPr>
          <a:xfrm>
            <a:off x="838200" y="365125"/>
            <a:ext cx="9030419" cy="1325563"/>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a:extLst>
              <a:ext uri="{FF2B5EF4-FFF2-40B4-BE49-F238E27FC236}">
                <a16:creationId xmlns:a16="http://schemas.microsoft.com/office/drawing/2014/main" id="{601EA840-114C-409E-B22C-3541574766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a:extLst>
              <a:ext uri="{FF2B5EF4-FFF2-40B4-BE49-F238E27FC236}">
                <a16:creationId xmlns:a16="http://schemas.microsoft.com/office/drawing/2014/main" id="{54C7C189-567B-44A1-88FB-10C4D48455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07B6E2-F1C5-4260-9690-B820744F5C71}" type="datetimeFigureOut">
              <a:rPr lang="en-AU" smtClean="0"/>
              <a:t>19/05/2018</a:t>
            </a:fld>
            <a:endParaRPr lang="en-AU"/>
          </a:p>
        </p:txBody>
      </p:sp>
      <p:sp>
        <p:nvSpPr>
          <p:cNvPr id="5" name="Footer Placeholder 4">
            <a:extLst>
              <a:ext uri="{FF2B5EF4-FFF2-40B4-BE49-F238E27FC236}">
                <a16:creationId xmlns:a16="http://schemas.microsoft.com/office/drawing/2014/main" id="{FE5C0D90-E8F4-44FF-9CA2-271C8EBDFE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a:extLst>
              <a:ext uri="{FF2B5EF4-FFF2-40B4-BE49-F238E27FC236}">
                <a16:creationId xmlns:a16="http://schemas.microsoft.com/office/drawing/2014/main" id="{41D51756-3663-466F-AD34-1D96A6D5D8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F5B26-AAE6-4B84-84FA-4297018850DF}" type="slidenum">
              <a:rPr lang="en-AU" smtClean="0"/>
              <a:t>‹#›</a:t>
            </a:fld>
            <a:endParaRPr lang="en-AU"/>
          </a:p>
        </p:txBody>
      </p:sp>
      <p:pic>
        <p:nvPicPr>
          <p:cNvPr id="10" name="Picture 9" descr="A picture containing book, text&#10;&#10;Description generated with very high confidence">
            <a:extLst>
              <a:ext uri="{FF2B5EF4-FFF2-40B4-BE49-F238E27FC236}">
                <a16:creationId xmlns:a16="http://schemas.microsoft.com/office/drawing/2014/main" id="{FCDF5670-9C7C-41C6-809C-C624139417AD}"/>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9956469" y="313949"/>
            <a:ext cx="2182778" cy="1440000"/>
          </a:xfrm>
          <a:prstGeom prst="rect">
            <a:avLst/>
          </a:prstGeom>
        </p:spPr>
      </p:pic>
    </p:spTree>
    <p:extLst>
      <p:ext uri="{BB962C8B-B14F-4D97-AF65-F5344CB8AC3E}">
        <p14:creationId xmlns:p14="http://schemas.microsoft.com/office/powerpoint/2010/main" val="8668923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7" r:id="rId4"/>
    <p:sldLayoutId id="2147483678" r:id="rId5"/>
    <p:sldLayoutId id="2147483679" r:id="rId6"/>
    <p:sldLayoutId id="2147483680" r:id="rId7"/>
    <p:sldLayoutId id="2147483682" r:id="rId8"/>
    <p:sldLayoutId id="2147483683" r:id="rId9"/>
  </p:sldLayoutIdLst>
  <p:txStyles>
    <p:titleStyle>
      <a:lvl1pPr algn="l" defTabSz="914400" rtl="0" eaLnBrk="1" latinLnBrk="0" hangingPunct="1">
        <a:lnSpc>
          <a:spcPct val="90000"/>
        </a:lnSpc>
        <a:spcBef>
          <a:spcPct val="0"/>
        </a:spcBef>
        <a:buNone/>
        <a:defRPr sz="4400" b="0" kern="1200">
          <a:solidFill>
            <a:schemeClr val="tx1"/>
          </a:solidFill>
          <a:latin typeface="Calibri Light" panose="020F0302020204030204" pitchFamily="34" charset="0"/>
          <a:ea typeface="+mj-ea"/>
          <a:cs typeface="Calibri Light" panose="020F03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5A9F7-2741-4083-9727-9EA3927E072E}"/>
              </a:ext>
            </a:extLst>
          </p:cNvPr>
          <p:cNvSpPr>
            <a:spLocks noGrp="1"/>
          </p:cNvSpPr>
          <p:nvPr>
            <p:ph type="ctrTitle"/>
          </p:nvPr>
        </p:nvSpPr>
        <p:spPr/>
        <p:txBody>
          <a:bodyPr>
            <a:normAutofit fontScale="90000"/>
          </a:bodyPr>
          <a:lstStyle/>
          <a:p>
            <a:r>
              <a:rPr lang="en-AU" dirty="0"/>
              <a:t>Lesson 11-Object Oriented Theory Part 1</a:t>
            </a:r>
          </a:p>
        </p:txBody>
      </p:sp>
      <p:sp>
        <p:nvSpPr>
          <p:cNvPr id="3" name="Subtitle 2">
            <a:extLst>
              <a:ext uri="{FF2B5EF4-FFF2-40B4-BE49-F238E27FC236}">
                <a16:creationId xmlns:a16="http://schemas.microsoft.com/office/drawing/2014/main" id="{4DDF386A-052D-4E07-AD83-5CB8FA5F8EE3}"/>
              </a:ext>
            </a:extLst>
          </p:cNvPr>
          <p:cNvSpPr>
            <a:spLocks noGrp="1"/>
          </p:cNvSpPr>
          <p:nvPr>
            <p:ph type="subTitle" idx="1"/>
          </p:nvPr>
        </p:nvSpPr>
        <p:spPr/>
        <p:txBody>
          <a:bodyPr/>
          <a:lstStyle/>
          <a:p>
            <a:r>
              <a:rPr lang="en-AU" dirty="0"/>
              <a:t>This lesson is theory oriented</a:t>
            </a:r>
          </a:p>
          <a:p>
            <a:r>
              <a:rPr lang="en-AU" dirty="0"/>
              <a:t>Ben Schwarz</a:t>
            </a:r>
          </a:p>
        </p:txBody>
      </p:sp>
      <p:sp>
        <p:nvSpPr>
          <p:cNvPr id="7" name="TextBox 6">
            <a:extLst>
              <a:ext uri="{FF2B5EF4-FFF2-40B4-BE49-F238E27FC236}">
                <a16:creationId xmlns:a16="http://schemas.microsoft.com/office/drawing/2014/main" id="{E3107FCA-FF4E-4ACF-B716-6D2015387910}"/>
              </a:ext>
            </a:extLst>
          </p:cNvPr>
          <p:cNvSpPr txBox="1"/>
          <p:nvPr/>
        </p:nvSpPr>
        <p:spPr>
          <a:xfrm>
            <a:off x="9882436" y="5935905"/>
            <a:ext cx="2184057" cy="830997"/>
          </a:xfrm>
          <a:prstGeom prst="rect">
            <a:avLst/>
          </a:prstGeom>
          <a:noFill/>
        </p:spPr>
        <p:txBody>
          <a:bodyPr wrap="square" rtlCol="0">
            <a:spAutoFit/>
          </a:bodyPr>
          <a:lstStyle/>
          <a:p>
            <a:r>
              <a:rPr lang="en-AU" sz="1600" i="1" dirty="0">
                <a:latin typeface="+mj-lt"/>
              </a:rPr>
              <a:t>*Large parts of this lesson were made by Matthew Brian</a:t>
            </a:r>
          </a:p>
        </p:txBody>
      </p:sp>
    </p:spTree>
    <p:extLst>
      <p:ext uri="{BB962C8B-B14F-4D97-AF65-F5344CB8AC3E}">
        <p14:creationId xmlns:p14="http://schemas.microsoft.com/office/powerpoint/2010/main" val="2659648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11: OOP</a:t>
            </a:r>
          </a:p>
        </p:txBody>
      </p:sp>
      <p:sp>
        <p:nvSpPr>
          <p:cNvPr id="10" name="Content Placeholder 9"/>
          <p:cNvSpPr>
            <a:spLocks noGrp="1"/>
          </p:cNvSpPr>
          <p:nvPr>
            <p:ph idx="1"/>
          </p:nvPr>
        </p:nvSpPr>
        <p:spPr>
          <a:xfrm>
            <a:off x="838200" y="1825625"/>
            <a:ext cx="6572076" cy="4351338"/>
          </a:xfrm>
        </p:spPr>
        <p:txBody>
          <a:bodyPr>
            <a:normAutofit/>
          </a:bodyPr>
          <a:lstStyle/>
          <a:p>
            <a:r>
              <a:rPr lang="en-AU" sz="2000" dirty="0"/>
              <a:t>The original book class is known as the </a:t>
            </a:r>
            <a:r>
              <a:rPr lang="en-AU" sz="2000" i="1" dirty="0"/>
              <a:t>superclass </a:t>
            </a:r>
            <a:r>
              <a:rPr lang="en-AU" sz="2000" dirty="0"/>
              <a:t>of the Jacketed and Not-Jacketed book classes.</a:t>
            </a:r>
          </a:p>
          <a:p>
            <a:r>
              <a:rPr lang="en-AU" sz="2000" dirty="0"/>
              <a:t>Similarly, the Jacketed and Not-Jacketed book classes are known as </a:t>
            </a:r>
            <a:r>
              <a:rPr lang="en-AU" sz="2000" i="1" dirty="0"/>
              <a:t>subclasses </a:t>
            </a:r>
            <a:r>
              <a:rPr lang="en-AU" sz="2000" dirty="0"/>
              <a:t>of the original book class</a:t>
            </a:r>
          </a:p>
          <a:p>
            <a:r>
              <a:rPr lang="en-AU" sz="2000" dirty="0"/>
              <a:t>This can also be stated as </a:t>
            </a:r>
            <a:r>
              <a:rPr lang="en-AU" sz="2000" i="1" dirty="0"/>
              <a:t>parent </a:t>
            </a:r>
            <a:r>
              <a:rPr lang="en-AU" sz="2000" dirty="0"/>
              <a:t>and </a:t>
            </a:r>
            <a:r>
              <a:rPr lang="en-AU" sz="2000" i="1" dirty="0"/>
              <a:t>child</a:t>
            </a:r>
            <a:r>
              <a:rPr lang="en-AU" sz="2000" dirty="0"/>
              <a:t> classes.</a:t>
            </a:r>
          </a:p>
          <a:p>
            <a:r>
              <a:rPr lang="en-AU" sz="2000" dirty="0"/>
              <a:t>Going back one last time to the book analogy, you tell the boss that you can reuse the same standard book blueprint again and again and again in the future. Say if someone wants pop-up parts in their book, you could make another </a:t>
            </a:r>
            <a:r>
              <a:rPr lang="en-AU" sz="2000" i="1" dirty="0"/>
              <a:t>subclass</a:t>
            </a:r>
            <a:r>
              <a:rPr lang="en-AU" sz="2000" dirty="0"/>
              <a:t> of the main </a:t>
            </a:r>
            <a:r>
              <a:rPr lang="en-AU" sz="2000" i="1" dirty="0"/>
              <a:t>book</a:t>
            </a:r>
            <a:r>
              <a:rPr lang="en-AU" sz="2000" dirty="0"/>
              <a:t> blueprint.</a:t>
            </a:r>
          </a:p>
          <a:p>
            <a:r>
              <a:rPr lang="en-AU" sz="2000" dirty="0"/>
              <a:t>If a subclass wants to change a characteristic of a parent class, they can </a:t>
            </a:r>
            <a:r>
              <a:rPr lang="en-AU" sz="2000" i="1" dirty="0"/>
              <a:t>override</a:t>
            </a:r>
            <a:r>
              <a:rPr lang="en-AU" sz="2000" dirty="0"/>
              <a:t> elements of the main class, and change what they mean</a:t>
            </a:r>
          </a:p>
          <a:p>
            <a:pPr marL="0" indent="0">
              <a:buNone/>
            </a:pPr>
            <a:endParaRPr lang="en-AU" sz="2000" i="1" dirty="0"/>
          </a:p>
        </p:txBody>
      </p:sp>
      <p:sp>
        <p:nvSpPr>
          <p:cNvPr id="12" name="Content Placeholder 5"/>
          <p:cNvSpPr txBox="1">
            <a:spLocks/>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pic>
        <p:nvPicPr>
          <p:cNvPr id="6" name="Picture 5">
            <a:extLst>
              <a:ext uri="{FF2B5EF4-FFF2-40B4-BE49-F238E27FC236}">
                <a16:creationId xmlns:a16="http://schemas.microsoft.com/office/drawing/2014/main" id="{BAF800A0-CA52-4B4C-A8BC-11F1A0015E34}"/>
              </a:ext>
            </a:extLst>
          </p:cNvPr>
          <p:cNvPicPr>
            <a:picLocks noChangeAspect="1"/>
          </p:cNvPicPr>
          <p:nvPr/>
        </p:nvPicPr>
        <p:blipFill>
          <a:blip r:embed="rId2"/>
          <a:stretch>
            <a:fillRect/>
          </a:stretch>
        </p:blipFill>
        <p:spPr>
          <a:xfrm>
            <a:off x="7583220" y="2369923"/>
            <a:ext cx="4295628" cy="2469845"/>
          </a:xfrm>
          <a:prstGeom prst="rect">
            <a:avLst/>
          </a:prstGeom>
        </p:spPr>
      </p:pic>
    </p:spTree>
    <p:extLst>
      <p:ext uri="{BB962C8B-B14F-4D97-AF65-F5344CB8AC3E}">
        <p14:creationId xmlns:p14="http://schemas.microsoft.com/office/powerpoint/2010/main" val="38709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11: OOP</a:t>
            </a:r>
          </a:p>
        </p:txBody>
      </p:sp>
      <p:sp>
        <p:nvSpPr>
          <p:cNvPr id="10" name="Content Placeholder 9"/>
          <p:cNvSpPr>
            <a:spLocks noGrp="1"/>
          </p:cNvSpPr>
          <p:nvPr>
            <p:ph idx="1"/>
          </p:nvPr>
        </p:nvSpPr>
        <p:spPr>
          <a:xfrm>
            <a:off x="838200" y="1509102"/>
            <a:ext cx="10515600" cy="4891698"/>
          </a:xfrm>
        </p:spPr>
        <p:txBody>
          <a:bodyPr>
            <a:normAutofit/>
          </a:bodyPr>
          <a:lstStyle/>
          <a:p>
            <a:r>
              <a:rPr lang="en-AU" sz="2000" dirty="0"/>
              <a:t>We have learnt that:</a:t>
            </a:r>
          </a:p>
          <a:p>
            <a:r>
              <a:rPr lang="en-AU" sz="2000" dirty="0"/>
              <a:t>Java is an object-oriented programming language</a:t>
            </a:r>
          </a:p>
          <a:p>
            <a:r>
              <a:rPr lang="en-AU" sz="2000" i="1" dirty="0"/>
              <a:t>Classes</a:t>
            </a:r>
            <a:r>
              <a:rPr lang="en-AU" sz="2000" dirty="0"/>
              <a:t> are like blueprints, and </a:t>
            </a:r>
            <a:r>
              <a:rPr lang="en-AU" sz="2000" i="1" dirty="0"/>
              <a:t>objects</a:t>
            </a:r>
            <a:r>
              <a:rPr lang="en-AU" sz="2000" dirty="0"/>
              <a:t> are what that blueprint describes to be built</a:t>
            </a:r>
          </a:p>
          <a:p>
            <a:r>
              <a:rPr lang="en-AU" sz="2000" dirty="0"/>
              <a:t>These </a:t>
            </a:r>
            <a:r>
              <a:rPr lang="en-AU" sz="2000" i="1" dirty="0"/>
              <a:t>classes</a:t>
            </a:r>
            <a:r>
              <a:rPr lang="en-AU" sz="2000" dirty="0"/>
              <a:t> contain all the characteristics of the object</a:t>
            </a:r>
          </a:p>
          <a:p>
            <a:r>
              <a:rPr lang="en-AU" sz="2000" dirty="0"/>
              <a:t>OOP is more efficient than other styles of programming because it allows modularity through its system of blueprints, or, classes. </a:t>
            </a:r>
          </a:p>
          <a:p>
            <a:r>
              <a:rPr lang="en-AU" sz="2000" dirty="0"/>
              <a:t>It allows you to steal already written code, and use it in the same, or a different, way</a:t>
            </a:r>
          </a:p>
          <a:p>
            <a:r>
              <a:rPr lang="en-AU" sz="2000" dirty="0"/>
              <a:t>A class that steals code from another class is called a </a:t>
            </a:r>
            <a:r>
              <a:rPr lang="en-AU" sz="2000" i="1" dirty="0"/>
              <a:t>subclass</a:t>
            </a:r>
            <a:r>
              <a:rPr lang="en-AU" sz="2000" dirty="0"/>
              <a:t>, and the class having code stolen from it is called a </a:t>
            </a:r>
            <a:r>
              <a:rPr lang="en-AU" sz="2000" i="1" dirty="0"/>
              <a:t>superclass</a:t>
            </a:r>
          </a:p>
          <a:p>
            <a:r>
              <a:rPr lang="en-AU" sz="2000" dirty="0"/>
              <a:t>If we want to change certain characteristics of a superclass in a subclass, we have to </a:t>
            </a:r>
            <a:r>
              <a:rPr lang="en-AU" sz="2000" i="1" dirty="0"/>
              <a:t>override </a:t>
            </a:r>
            <a:r>
              <a:rPr lang="en-AU" sz="2000" dirty="0"/>
              <a:t>them</a:t>
            </a:r>
          </a:p>
          <a:p>
            <a:endParaRPr lang="en-AU" sz="2000" dirty="0"/>
          </a:p>
          <a:p>
            <a:r>
              <a:rPr lang="en-AU" sz="2400" dirty="0"/>
              <a:t>Final questions time before we get in to utilise these concepts ourselves in Java</a:t>
            </a:r>
          </a:p>
        </p:txBody>
      </p:sp>
      <p:sp>
        <p:nvSpPr>
          <p:cNvPr id="12" name="Content Placeholder 5"/>
          <p:cNvSpPr txBox="1">
            <a:spLocks/>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Tree>
    <p:extLst>
      <p:ext uri="{BB962C8B-B14F-4D97-AF65-F5344CB8AC3E}">
        <p14:creationId xmlns:p14="http://schemas.microsoft.com/office/powerpoint/2010/main" val="581355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11: OOP</a:t>
            </a:r>
          </a:p>
        </p:txBody>
      </p:sp>
      <p:sp>
        <p:nvSpPr>
          <p:cNvPr id="10" name="Content Placeholder 9"/>
          <p:cNvSpPr>
            <a:spLocks noGrp="1"/>
          </p:cNvSpPr>
          <p:nvPr>
            <p:ph idx="1"/>
          </p:nvPr>
        </p:nvSpPr>
        <p:spPr/>
        <p:txBody>
          <a:bodyPr>
            <a:normAutofit/>
          </a:bodyPr>
          <a:lstStyle/>
          <a:p>
            <a:r>
              <a:rPr lang="en-AU" sz="2000" dirty="0"/>
              <a:t>Up until now we have ignored the arguably largest topic that the Java programming language is based on, Object Oriented Programming!</a:t>
            </a:r>
          </a:p>
          <a:p>
            <a:r>
              <a:rPr lang="en-AU" sz="2000" dirty="0"/>
              <a:t>Before we get into any code I will explain roughly what it is all about</a:t>
            </a:r>
          </a:p>
          <a:p>
            <a:endParaRPr lang="en-AU" sz="2000" dirty="0"/>
          </a:p>
          <a:p>
            <a:r>
              <a:rPr lang="en-AU" sz="2000" dirty="0"/>
              <a:t>Java is object-oriented. This means that unlike other programming languages (FORTRAN) that focus on giving the computer imperative “Do This then Do That” commands, it focuses on data</a:t>
            </a:r>
          </a:p>
          <a:p>
            <a:r>
              <a:rPr lang="en-AU" sz="2000" dirty="0"/>
              <a:t>This means that rather then scrapping code and doing something else every time we have to do something new, we can “Recycle” and build upon code that we have, or someone else has, already written</a:t>
            </a:r>
          </a:p>
        </p:txBody>
      </p:sp>
      <p:sp>
        <p:nvSpPr>
          <p:cNvPr id="12" name="Content Placeholder 5"/>
          <p:cNvSpPr txBox="1">
            <a:spLocks/>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pic>
        <p:nvPicPr>
          <p:cNvPr id="3" name="Picture 2">
            <a:extLst>
              <a:ext uri="{FF2B5EF4-FFF2-40B4-BE49-F238E27FC236}">
                <a16:creationId xmlns:a16="http://schemas.microsoft.com/office/drawing/2014/main" id="{00E23A08-CC90-4B2C-916A-3C245CCD0424}"/>
              </a:ext>
            </a:extLst>
          </p:cNvPr>
          <p:cNvPicPr>
            <a:picLocks noChangeAspect="1"/>
          </p:cNvPicPr>
          <p:nvPr/>
        </p:nvPicPr>
        <p:blipFill>
          <a:blip r:embed="rId2"/>
          <a:stretch>
            <a:fillRect/>
          </a:stretch>
        </p:blipFill>
        <p:spPr>
          <a:xfrm>
            <a:off x="4438395" y="5178509"/>
            <a:ext cx="2522187" cy="1209513"/>
          </a:xfrm>
          <a:prstGeom prst="rect">
            <a:avLst/>
          </a:prstGeom>
        </p:spPr>
      </p:pic>
      <p:cxnSp>
        <p:nvCxnSpPr>
          <p:cNvPr id="5" name="Straight Arrow Connector 4">
            <a:extLst>
              <a:ext uri="{FF2B5EF4-FFF2-40B4-BE49-F238E27FC236}">
                <a16:creationId xmlns:a16="http://schemas.microsoft.com/office/drawing/2014/main" id="{DE224251-8C15-4904-98B4-E45324902975}"/>
              </a:ext>
            </a:extLst>
          </p:cNvPr>
          <p:cNvCxnSpPr/>
          <p:nvPr/>
        </p:nvCxnSpPr>
        <p:spPr>
          <a:xfrm>
            <a:off x="4311060" y="4992735"/>
            <a:ext cx="277685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B5C1BDAB-7D5B-4F81-AC51-C486421D61B8}"/>
              </a:ext>
            </a:extLst>
          </p:cNvPr>
          <p:cNvSpPr txBox="1"/>
          <p:nvPr/>
        </p:nvSpPr>
        <p:spPr>
          <a:xfrm>
            <a:off x="7144933" y="5486402"/>
            <a:ext cx="1144403" cy="369332"/>
          </a:xfrm>
          <a:prstGeom prst="rect">
            <a:avLst/>
          </a:prstGeom>
          <a:noFill/>
        </p:spPr>
        <p:txBody>
          <a:bodyPr wrap="square" rtlCol="0">
            <a:spAutoFit/>
          </a:bodyPr>
          <a:lstStyle/>
          <a:p>
            <a:r>
              <a:rPr lang="en-AU" dirty="0"/>
              <a:t>FORTRAN</a:t>
            </a:r>
          </a:p>
        </p:txBody>
      </p:sp>
    </p:spTree>
    <p:extLst>
      <p:ext uri="{BB962C8B-B14F-4D97-AF65-F5344CB8AC3E}">
        <p14:creationId xmlns:p14="http://schemas.microsoft.com/office/powerpoint/2010/main" val="3296541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11: OOP</a:t>
            </a:r>
          </a:p>
        </p:txBody>
      </p:sp>
      <p:sp>
        <p:nvSpPr>
          <p:cNvPr id="10" name="Content Placeholder 9"/>
          <p:cNvSpPr>
            <a:spLocks noGrp="1"/>
          </p:cNvSpPr>
          <p:nvPr>
            <p:ph idx="1"/>
          </p:nvPr>
        </p:nvSpPr>
        <p:spPr/>
        <p:txBody>
          <a:bodyPr>
            <a:normAutofit/>
          </a:bodyPr>
          <a:lstStyle/>
          <a:p>
            <a:r>
              <a:rPr lang="en-AU" sz="2000" dirty="0"/>
              <a:t>In object-oriented languages, you use objects </a:t>
            </a:r>
            <a:r>
              <a:rPr lang="en-AU" sz="2000" i="1" dirty="0"/>
              <a:t>and </a:t>
            </a:r>
            <a:r>
              <a:rPr lang="en-AU" sz="2000" dirty="0"/>
              <a:t>classes to organise your code to take advantage of this programming concept</a:t>
            </a:r>
          </a:p>
          <a:p>
            <a:r>
              <a:rPr lang="en-AU" sz="2000" dirty="0"/>
              <a:t>What are objects and classes you say?</a:t>
            </a:r>
          </a:p>
        </p:txBody>
      </p:sp>
      <p:sp>
        <p:nvSpPr>
          <p:cNvPr id="12" name="Content Placeholder 5"/>
          <p:cNvSpPr txBox="1">
            <a:spLocks/>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pic>
        <p:nvPicPr>
          <p:cNvPr id="4" name="Picture 3">
            <a:extLst>
              <a:ext uri="{FF2B5EF4-FFF2-40B4-BE49-F238E27FC236}">
                <a16:creationId xmlns:a16="http://schemas.microsoft.com/office/drawing/2014/main" id="{1E7B4D0B-DDFC-4E4B-A442-FCB5D51AA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867" y="3053129"/>
            <a:ext cx="6123865" cy="3258771"/>
          </a:xfrm>
          <a:prstGeom prst="rect">
            <a:avLst/>
          </a:prstGeom>
        </p:spPr>
      </p:pic>
    </p:spTree>
    <p:extLst>
      <p:ext uri="{BB962C8B-B14F-4D97-AF65-F5344CB8AC3E}">
        <p14:creationId xmlns:p14="http://schemas.microsoft.com/office/powerpoint/2010/main" val="3179043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11: OOP</a:t>
            </a:r>
          </a:p>
        </p:txBody>
      </p:sp>
      <p:sp>
        <p:nvSpPr>
          <p:cNvPr id="10" name="Content Placeholder 9"/>
          <p:cNvSpPr>
            <a:spLocks noGrp="1"/>
          </p:cNvSpPr>
          <p:nvPr>
            <p:ph idx="1"/>
          </p:nvPr>
        </p:nvSpPr>
        <p:spPr>
          <a:xfrm>
            <a:off x="838200" y="1493105"/>
            <a:ext cx="10515600" cy="5036649"/>
          </a:xfrm>
        </p:spPr>
        <p:txBody>
          <a:bodyPr>
            <a:normAutofit/>
          </a:bodyPr>
          <a:lstStyle/>
          <a:p>
            <a:r>
              <a:rPr lang="en-AU" sz="2000" dirty="0"/>
              <a:t>Pretend you are writing a java program that has to keep track of a book production facility</a:t>
            </a:r>
          </a:p>
          <a:p>
            <a:r>
              <a:rPr lang="en-AU" sz="2000" dirty="0"/>
              <a:t>Every book produced only differs slightly from the next one, being in page-size, font-size, line-height, author name etc. Within an object-oriented computer program, every book is an object</a:t>
            </a:r>
          </a:p>
          <a:p>
            <a:r>
              <a:rPr lang="en-AU" sz="2000" dirty="0"/>
              <a:t>But objects aren’t everything, although the books all differ slightly from each other in some way, they all share the exact same characteristics. In an object-oriented program we need </a:t>
            </a:r>
            <a:r>
              <a:rPr lang="en-AU" sz="2000" i="1" dirty="0"/>
              <a:t>a master list </a:t>
            </a:r>
            <a:r>
              <a:rPr lang="en-AU" sz="2000" dirty="0"/>
              <a:t>that contains every characteristic a book object can have. This </a:t>
            </a:r>
            <a:r>
              <a:rPr lang="en-AU" sz="2000" i="1" dirty="0"/>
              <a:t>master list </a:t>
            </a:r>
            <a:r>
              <a:rPr lang="en-AU" sz="2000" dirty="0"/>
              <a:t>is called a </a:t>
            </a:r>
            <a:r>
              <a:rPr lang="en-AU" sz="2000" i="1" dirty="0"/>
              <a:t>class</a:t>
            </a:r>
          </a:p>
          <a:p>
            <a:r>
              <a:rPr lang="en-AU" sz="2000" dirty="0"/>
              <a:t>A class could also be seen as a blueprint for the building of a book. It contains all of the book’s characteristics on a page. Where the blueprint says that every book produced will have a “page-size”,  the actual book will have page size A5.</a:t>
            </a:r>
          </a:p>
          <a:p>
            <a:r>
              <a:rPr lang="en-AU" sz="2000" dirty="0"/>
              <a:t>It doesn’t just stop at characteristics though – a year after you make this book blueprint, you could have used it to produce a million other books</a:t>
            </a:r>
          </a:p>
          <a:p>
            <a:r>
              <a:rPr lang="en-AU" sz="2000" dirty="0"/>
              <a:t>If you don’t understand the analogy here is the summary:</a:t>
            </a:r>
          </a:p>
          <a:p>
            <a:pPr lvl="1"/>
            <a:r>
              <a:rPr lang="en-AU" sz="2000" dirty="0"/>
              <a:t>A programmer first writes code to describe a class (Book Blueprint)</a:t>
            </a:r>
          </a:p>
          <a:p>
            <a:pPr lvl="1"/>
            <a:r>
              <a:rPr lang="en-AU" sz="2000" dirty="0"/>
              <a:t>Once the program runs, the computer creates objects (Books) from the (Blueprint) class</a:t>
            </a:r>
          </a:p>
          <a:p>
            <a:pPr marL="0" indent="0">
              <a:buNone/>
            </a:pPr>
            <a:endParaRPr lang="en-AU" sz="2000" dirty="0"/>
          </a:p>
        </p:txBody>
      </p:sp>
      <p:sp>
        <p:nvSpPr>
          <p:cNvPr id="12" name="Content Placeholder 5"/>
          <p:cNvSpPr txBox="1">
            <a:spLocks/>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3" name="TextBox 2">
            <a:extLst>
              <a:ext uri="{FF2B5EF4-FFF2-40B4-BE49-F238E27FC236}">
                <a16:creationId xmlns:a16="http://schemas.microsoft.com/office/drawing/2014/main" id="{0BC67189-B03B-47AA-BA48-3D0620D0F198}"/>
              </a:ext>
            </a:extLst>
          </p:cNvPr>
          <p:cNvSpPr txBox="1"/>
          <p:nvPr/>
        </p:nvSpPr>
        <p:spPr>
          <a:xfrm>
            <a:off x="673426" y="6356914"/>
            <a:ext cx="8194431" cy="307777"/>
          </a:xfrm>
          <a:prstGeom prst="rect">
            <a:avLst/>
          </a:prstGeom>
          <a:noFill/>
        </p:spPr>
        <p:txBody>
          <a:bodyPr wrap="square" rtlCol="0">
            <a:spAutoFit/>
          </a:bodyPr>
          <a:lstStyle/>
          <a:p>
            <a:r>
              <a:rPr lang="en-AU" sz="1400" dirty="0">
                <a:solidFill>
                  <a:schemeClr val="bg1"/>
                </a:solidFill>
              </a:rPr>
              <a:t>Analogy inspired by “Java for Dummies 6</a:t>
            </a:r>
            <a:r>
              <a:rPr lang="en-AU" sz="1400" baseline="30000" dirty="0">
                <a:solidFill>
                  <a:schemeClr val="bg1"/>
                </a:solidFill>
              </a:rPr>
              <a:t>th</a:t>
            </a:r>
            <a:r>
              <a:rPr lang="en-AU" sz="1400" dirty="0">
                <a:solidFill>
                  <a:schemeClr val="bg1"/>
                </a:solidFill>
              </a:rPr>
              <a:t> Edition”</a:t>
            </a:r>
          </a:p>
        </p:txBody>
      </p:sp>
    </p:spTree>
    <p:extLst>
      <p:ext uri="{BB962C8B-B14F-4D97-AF65-F5344CB8AC3E}">
        <p14:creationId xmlns:p14="http://schemas.microsoft.com/office/powerpoint/2010/main" val="4109794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11: OOP</a:t>
            </a:r>
          </a:p>
        </p:txBody>
      </p:sp>
      <p:sp>
        <p:nvSpPr>
          <p:cNvPr id="10" name="Content Placeholder 9"/>
          <p:cNvSpPr>
            <a:spLocks noGrp="1"/>
          </p:cNvSpPr>
          <p:nvPr>
            <p:ph idx="1"/>
          </p:nvPr>
        </p:nvSpPr>
        <p:spPr>
          <a:xfrm>
            <a:off x="838200" y="1825625"/>
            <a:ext cx="10515600" cy="400351"/>
          </a:xfrm>
        </p:spPr>
        <p:txBody>
          <a:bodyPr>
            <a:normAutofit/>
          </a:bodyPr>
          <a:lstStyle/>
          <a:p>
            <a:r>
              <a:rPr lang="en-AU" sz="2000" dirty="0"/>
              <a:t>This might be terribly confusing for some of you, so if you have any questions ask them now</a:t>
            </a:r>
          </a:p>
        </p:txBody>
      </p:sp>
      <p:sp>
        <p:nvSpPr>
          <p:cNvPr id="12" name="Content Placeholder 5"/>
          <p:cNvSpPr txBox="1">
            <a:spLocks/>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pic>
        <p:nvPicPr>
          <p:cNvPr id="4" name="Picture 3">
            <a:extLst>
              <a:ext uri="{FF2B5EF4-FFF2-40B4-BE49-F238E27FC236}">
                <a16:creationId xmlns:a16="http://schemas.microsoft.com/office/drawing/2014/main" id="{597F9B35-FE95-44C6-8DB4-8322A5EA0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2006" y="2565540"/>
            <a:ext cx="5164940" cy="3611423"/>
          </a:xfrm>
          <a:prstGeom prst="rect">
            <a:avLst/>
          </a:prstGeom>
        </p:spPr>
      </p:pic>
    </p:spTree>
    <p:extLst>
      <p:ext uri="{BB962C8B-B14F-4D97-AF65-F5344CB8AC3E}">
        <p14:creationId xmlns:p14="http://schemas.microsoft.com/office/powerpoint/2010/main" val="2241151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11: OOP</a:t>
            </a:r>
          </a:p>
        </p:txBody>
      </p:sp>
      <p:sp>
        <p:nvSpPr>
          <p:cNvPr id="10" name="Content Placeholder 9"/>
          <p:cNvSpPr>
            <a:spLocks noGrp="1"/>
          </p:cNvSpPr>
          <p:nvPr>
            <p:ph idx="1"/>
          </p:nvPr>
        </p:nvSpPr>
        <p:spPr>
          <a:xfrm>
            <a:off x="838200" y="1825625"/>
            <a:ext cx="10515600" cy="4351338"/>
          </a:xfrm>
        </p:spPr>
        <p:txBody>
          <a:bodyPr>
            <a:normAutofit/>
          </a:bodyPr>
          <a:lstStyle/>
          <a:p>
            <a:r>
              <a:rPr lang="en-AU" sz="2000" dirty="0"/>
              <a:t>But what is so good about OOP? Why don’t we just use “Do This/Do That” programming languages?</a:t>
            </a:r>
          </a:p>
          <a:p>
            <a:r>
              <a:rPr lang="en-AU" sz="2000" dirty="0"/>
              <a:t>Continuing the book analogy, imagine the that you have already written a computer program that keeps track of book creation within the book factory. Then, the boss of the factory decides to modify the books so that they are produced with cover jackets as well as the actual book.</a:t>
            </a:r>
          </a:p>
          <a:p>
            <a:r>
              <a:rPr lang="en-AU" sz="2000" dirty="0"/>
              <a:t>If I were to use a FORTRAN style of computer programming, my instructions would look a lot like this: </a:t>
            </a:r>
          </a:p>
          <a:p>
            <a:endParaRPr lang="en-AU" sz="2000" dirty="0"/>
          </a:p>
          <a:p>
            <a:endParaRPr lang="en-AU" sz="2000" dirty="0"/>
          </a:p>
          <a:p>
            <a:endParaRPr lang="en-AU" sz="2000" dirty="0"/>
          </a:p>
          <a:p>
            <a:r>
              <a:rPr lang="en-AU" sz="2000" dirty="0"/>
              <a:t>This is comparable to you creating a long list of instructions to tell the computer what to do, rather then a blueprint</a:t>
            </a:r>
          </a:p>
          <a:p>
            <a:endParaRPr lang="en-AU" sz="2000" dirty="0"/>
          </a:p>
        </p:txBody>
      </p:sp>
      <p:sp>
        <p:nvSpPr>
          <p:cNvPr id="12" name="Content Placeholder 5"/>
          <p:cNvSpPr txBox="1">
            <a:spLocks/>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6" name="TextBox 5">
            <a:extLst>
              <a:ext uri="{FF2B5EF4-FFF2-40B4-BE49-F238E27FC236}">
                <a16:creationId xmlns:a16="http://schemas.microsoft.com/office/drawing/2014/main" id="{923516D2-8D45-4BEB-8C6F-617A1327AF8F}"/>
              </a:ext>
            </a:extLst>
          </p:cNvPr>
          <p:cNvSpPr txBox="1"/>
          <p:nvPr/>
        </p:nvSpPr>
        <p:spPr>
          <a:xfrm>
            <a:off x="487159" y="6338986"/>
            <a:ext cx="8194431" cy="307777"/>
          </a:xfrm>
          <a:prstGeom prst="rect">
            <a:avLst/>
          </a:prstGeom>
          <a:noFill/>
        </p:spPr>
        <p:txBody>
          <a:bodyPr wrap="square" rtlCol="0">
            <a:spAutoFit/>
          </a:bodyPr>
          <a:lstStyle/>
          <a:p>
            <a:r>
              <a:rPr lang="en-AU" sz="1400" dirty="0">
                <a:solidFill>
                  <a:schemeClr val="bg1"/>
                </a:solidFill>
              </a:rPr>
              <a:t>Analogy inspired by “Java for Dummies 6</a:t>
            </a:r>
            <a:r>
              <a:rPr lang="en-AU" sz="1400" baseline="30000" dirty="0">
                <a:solidFill>
                  <a:schemeClr val="bg1"/>
                </a:solidFill>
              </a:rPr>
              <a:t>th</a:t>
            </a:r>
            <a:r>
              <a:rPr lang="en-AU" sz="1400" dirty="0">
                <a:solidFill>
                  <a:schemeClr val="bg1"/>
                </a:solidFill>
              </a:rPr>
              <a:t> Edition”</a:t>
            </a:r>
          </a:p>
        </p:txBody>
      </p:sp>
      <p:sp>
        <p:nvSpPr>
          <p:cNvPr id="3" name="TextBox 2">
            <a:extLst>
              <a:ext uri="{FF2B5EF4-FFF2-40B4-BE49-F238E27FC236}">
                <a16:creationId xmlns:a16="http://schemas.microsoft.com/office/drawing/2014/main" id="{3EDCC6B6-8E94-4958-918B-453B7169A96D}"/>
              </a:ext>
            </a:extLst>
          </p:cNvPr>
          <p:cNvSpPr txBox="1"/>
          <p:nvPr/>
        </p:nvSpPr>
        <p:spPr>
          <a:xfrm>
            <a:off x="1127428" y="4080144"/>
            <a:ext cx="10292862" cy="1200329"/>
          </a:xfrm>
          <a:prstGeom prst="rect">
            <a:avLst/>
          </a:prstGeom>
          <a:solidFill>
            <a:schemeClr val="bg1">
              <a:lumMod val="95000"/>
            </a:schemeClr>
          </a:solidFill>
          <a:ln>
            <a:solidFill>
              <a:schemeClr val="bg1">
                <a:lumMod val="50000"/>
              </a:schemeClr>
            </a:solidFill>
          </a:ln>
        </p:spPr>
        <p:txBody>
          <a:bodyPr wrap="square" rtlCol="0">
            <a:spAutoFit/>
          </a:bodyPr>
          <a:lstStyle/>
          <a:p>
            <a:r>
              <a:rPr lang="en-AU" dirty="0">
                <a:latin typeface="CourierStd"/>
              </a:rPr>
              <a:t>Get paper from the pile</a:t>
            </a:r>
          </a:p>
          <a:p>
            <a:r>
              <a:rPr lang="en-AU" dirty="0">
                <a:latin typeface="CourierStd"/>
              </a:rPr>
              <a:t>Print text on the page</a:t>
            </a:r>
          </a:p>
          <a:p>
            <a:r>
              <a:rPr lang="en-AU" dirty="0">
                <a:latin typeface="CourierStd"/>
              </a:rPr>
              <a:t>Flip page then print text again</a:t>
            </a:r>
          </a:p>
          <a:p>
            <a:r>
              <a:rPr lang="en-AU" dirty="0">
                <a:latin typeface="CourierStd"/>
              </a:rPr>
              <a:t>. . .</a:t>
            </a:r>
          </a:p>
        </p:txBody>
      </p:sp>
    </p:spTree>
    <p:extLst>
      <p:ext uri="{BB962C8B-B14F-4D97-AF65-F5344CB8AC3E}">
        <p14:creationId xmlns:p14="http://schemas.microsoft.com/office/powerpoint/2010/main" val="2167046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11: OOP</a:t>
            </a:r>
          </a:p>
        </p:txBody>
      </p:sp>
      <p:sp>
        <p:nvSpPr>
          <p:cNvPr id="10" name="Content Placeholder 9"/>
          <p:cNvSpPr>
            <a:spLocks noGrp="1"/>
          </p:cNvSpPr>
          <p:nvPr>
            <p:ph idx="1"/>
          </p:nvPr>
        </p:nvSpPr>
        <p:spPr>
          <a:xfrm>
            <a:off x="838200" y="1825625"/>
            <a:ext cx="10673862" cy="4351338"/>
          </a:xfrm>
        </p:spPr>
        <p:txBody>
          <a:bodyPr>
            <a:normAutofit/>
          </a:bodyPr>
          <a:lstStyle/>
          <a:p>
            <a:r>
              <a:rPr lang="en-AU" sz="2000" dirty="0"/>
              <a:t>To modify this plan, you have to not only sort through the whole list to find and edit the instructions to make the book cover, but the instructions could be on pages 461, 311-816, 14 and 8</a:t>
            </a:r>
          </a:p>
          <a:p>
            <a:r>
              <a:rPr lang="en-AU" sz="2000" dirty="0"/>
              <a:t>To make matters worse, if someone else made the plan, you would have to interpret the complicated instructions of other people, making the task much harder</a:t>
            </a:r>
          </a:p>
          <a:p>
            <a:endParaRPr lang="en-AU" sz="2000" dirty="0"/>
          </a:p>
          <a:p>
            <a:endParaRPr lang="en-AU" sz="2000" dirty="0"/>
          </a:p>
          <a:p>
            <a:endParaRPr lang="en-AU" sz="2000" dirty="0"/>
          </a:p>
          <a:p>
            <a:endParaRPr lang="en-AU" sz="2000" dirty="0"/>
          </a:p>
          <a:p>
            <a:endParaRPr lang="en-AU" sz="2000" dirty="0"/>
          </a:p>
          <a:p>
            <a:r>
              <a:rPr lang="en-AU" sz="2000" dirty="0"/>
              <a:t>However, beginning with a class is like beginning with a blueprint. If we want to have a book with a jacket around the outside instead of a book with no jacket, we can start with a generic </a:t>
            </a:r>
            <a:r>
              <a:rPr lang="en-AU" sz="2000" i="1" dirty="0"/>
              <a:t>book</a:t>
            </a:r>
            <a:r>
              <a:rPr lang="en-AU" sz="2000" dirty="0"/>
              <a:t> blueprint that only has the basic characteristics of a book</a:t>
            </a:r>
          </a:p>
          <a:p>
            <a:endParaRPr lang="en-AU" sz="2000" dirty="0"/>
          </a:p>
        </p:txBody>
      </p:sp>
      <p:sp>
        <p:nvSpPr>
          <p:cNvPr id="12" name="Content Placeholder 5"/>
          <p:cNvSpPr txBox="1">
            <a:spLocks/>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6" name="TextBox 5">
            <a:extLst>
              <a:ext uri="{FF2B5EF4-FFF2-40B4-BE49-F238E27FC236}">
                <a16:creationId xmlns:a16="http://schemas.microsoft.com/office/drawing/2014/main" id="{35A440EE-96B4-4000-A17D-017082B504D0}"/>
              </a:ext>
            </a:extLst>
          </p:cNvPr>
          <p:cNvSpPr txBox="1"/>
          <p:nvPr/>
        </p:nvSpPr>
        <p:spPr>
          <a:xfrm>
            <a:off x="131559" y="6425947"/>
            <a:ext cx="8194431" cy="307777"/>
          </a:xfrm>
          <a:prstGeom prst="rect">
            <a:avLst/>
          </a:prstGeom>
          <a:noFill/>
        </p:spPr>
        <p:txBody>
          <a:bodyPr wrap="square" rtlCol="0">
            <a:spAutoFit/>
          </a:bodyPr>
          <a:lstStyle/>
          <a:p>
            <a:r>
              <a:rPr lang="en-AU" sz="1400" dirty="0">
                <a:solidFill>
                  <a:schemeClr val="bg1"/>
                </a:solidFill>
              </a:rPr>
              <a:t>Analogy inspired by “Java for Dummies 6</a:t>
            </a:r>
            <a:r>
              <a:rPr lang="en-AU" sz="1400" baseline="30000" dirty="0">
                <a:solidFill>
                  <a:schemeClr val="bg1"/>
                </a:solidFill>
              </a:rPr>
              <a:t>th</a:t>
            </a:r>
            <a:r>
              <a:rPr lang="en-AU" sz="1400" dirty="0">
                <a:solidFill>
                  <a:schemeClr val="bg1"/>
                </a:solidFill>
              </a:rPr>
              <a:t> Edition”</a:t>
            </a:r>
          </a:p>
        </p:txBody>
      </p:sp>
      <p:pic>
        <p:nvPicPr>
          <p:cNvPr id="5" name="Picture 4" descr="A close up of a logo&#10;&#10;Description generated with high confidence">
            <a:extLst>
              <a:ext uri="{FF2B5EF4-FFF2-40B4-BE49-F238E27FC236}">
                <a16:creationId xmlns:a16="http://schemas.microsoft.com/office/drawing/2014/main" id="{F513A8C4-8941-4BE0-A7B8-DBE3A4B12B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1748" y="3217984"/>
            <a:ext cx="1845456" cy="1845456"/>
          </a:xfrm>
          <a:prstGeom prst="rect">
            <a:avLst/>
          </a:prstGeom>
        </p:spPr>
      </p:pic>
    </p:spTree>
    <p:extLst>
      <p:ext uri="{BB962C8B-B14F-4D97-AF65-F5344CB8AC3E}">
        <p14:creationId xmlns:p14="http://schemas.microsoft.com/office/powerpoint/2010/main" val="4293379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11: OOP</a:t>
            </a:r>
          </a:p>
        </p:txBody>
      </p:sp>
      <p:sp>
        <p:nvSpPr>
          <p:cNvPr id="10" name="Content Placeholder 9"/>
          <p:cNvSpPr>
            <a:spLocks noGrp="1"/>
          </p:cNvSpPr>
          <p:nvPr>
            <p:ph idx="1"/>
          </p:nvPr>
        </p:nvSpPr>
        <p:spPr>
          <a:xfrm>
            <a:off x="838200" y="1637975"/>
            <a:ext cx="10515600" cy="4726637"/>
          </a:xfrm>
        </p:spPr>
        <p:txBody>
          <a:bodyPr>
            <a:normAutofit/>
          </a:bodyPr>
          <a:lstStyle/>
          <a:p>
            <a:r>
              <a:rPr lang="en-AU" sz="2000" dirty="0"/>
              <a:t>From this </a:t>
            </a:r>
            <a:r>
              <a:rPr lang="en-AU" sz="2000" i="1" dirty="0"/>
              <a:t>generic </a:t>
            </a:r>
            <a:r>
              <a:rPr lang="en-AU" sz="2000" dirty="0"/>
              <a:t>blueprint, we can create two more blueprints, one for a book with a jacket, and one for a book without(named the </a:t>
            </a:r>
            <a:r>
              <a:rPr lang="en-AU" sz="2000" i="1" dirty="0" err="1"/>
              <a:t>bookWithJacket</a:t>
            </a:r>
            <a:r>
              <a:rPr lang="en-AU" sz="2000" dirty="0"/>
              <a:t> blueprint and </a:t>
            </a:r>
            <a:r>
              <a:rPr lang="en-AU" sz="2000" i="1" dirty="0" err="1"/>
              <a:t>bookNoJacket</a:t>
            </a:r>
            <a:r>
              <a:rPr lang="en-AU" sz="2000" dirty="0"/>
              <a:t> blueprint)</a:t>
            </a:r>
          </a:p>
          <a:p>
            <a:r>
              <a:rPr lang="en-AU" sz="2000" dirty="0"/>
              <a:t>Our boss at the book factory is amazed that you were able to make these changes so quickly, but being the sceptical man that he is, he poses a question. “You called one of the blueprints the ‘</a:t>
            </a:r>
            <a:r>
              <a:rPr lang="en-AU" sz="2000" dirty="0" err="1"/>
              <a:t>bookWithJacket</a:t>
            </a:r>
            <a:r>
              <a:rPr lang="en-AU" sz="2000" dirty="0"/>
              <a:t>’ blueprint. How can you do this if it’s just a blueprint for a jacket and not for a whole book’”</a:t>
            </a:r>
          </a:p>
          <a:p>
            <a:r>
              <a:rPr lang="en-AU" sz="2000" dirty="0"/>
              <a:t>You then knowingly answer “The ‘</a:t>
            </a:r>
            <a:r>
              <a:rPr lang="en-AU" sz="2000" dirty="0" err="1"/>
              <a:t>bookWithJacket</a:t>
            </a:r>
            <a:r>
              <a:rPr lang="en-AU" sz="2000" dirty="0"/>
              <a:t>’ blueprint can say on it, ‘For information about how to make the rest of the book, see the original book blueprint’.”</a:t>
            </a:r>
          </a:p>
          <a:p>
            <a:r>
              <a:rPr lang="en-AU" sz="2000" dirty="0"/>
              <a:t>That way, the </a:t>
            </a:r>
            <a:r>
              <a:rPr lang="en-AU" sz="2000" dirty="0" err="1"/>
              <a:t>bookWithJacket</a:t>
            </a:r>
            <a:r>
              <a:rPr lang="en-AU" sz="2000" dirty="0"/>
              <a:t> class allows you to describe how to make a whole book, despite the fact that you only described how to make a jacket. The </a:t>
            </a:r>
            <a:r>
              <a:rPr lang="en-AU" sz="2000" dirty="0" err="1"/>
              <a:t>bookWithoutJacket</a:t>
            </a:r>
            <a:r>
              <a:rPr lang="en-AU" sz="2000" dirty="0"/>
              <a:t> class can do the same.</a:t>
            </a:r>
          </a:p>
          <a:p>
            <a:r>
              <a:rPr lang="en-AU" sz="2000" dirty="0"/>
              <a:t>With this setup we can take advantage of all the work we already did to create the original </a:t>
            </a:r>
            <a:r>
              <a:rPr lang="en-AU" sz="2000" i="1" dirty="0"/>
              <a:t>book</a:t>
            </a:r>
            <a:r>
              <a:rPr lang="en-AU" sz="2000" dirty="0"/>
              <a:t> blueprint, saving lots of time and money</a:t>
            </a:r>
          </a:p>
          <a:p>
            <a:endParaRPr lang="en-AU" sz="2000" dirty="0"/>
          </a:p>
        </p:txBody>
      </p:sp>
      <p:sp>
        <p:nvSpPr>
          <p:cNvPr id="12" name="Content Placeholder 5"/>
          <p:cNvSpPr txBox="1">
            <a:spLocks/>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6" name="TextBox 5">
            <a:extLst>
              <a:ext uri="{FF2B5EF4-FFF2-40B4-BE49-F238E27FC236}">
                <a16:creationId xmlns:a16="http://schemas.microsoft.com/office/drawing/2014/main" id="{FF266A46-A163-48EB-8B81-34FA9EE8BA34}"/>
              </a:ext>
            </a:extLst>
          </p:cNvPr>
          <p:cNvSpPr txBox="1"/>
          <p:nvPr/>
        </p:nvSpPr>
        <p:spPr>
          <a:xfrm>
            <a:off x="385558" y="6364612"/>
            <a:ext cx="8194431" cy="307777"/>
          </a:xfrm>
          <a:prstGeom prst="rect">
            <a:avLst/>
          </a:prstGeom>
          <a:noFill/>
        </p:spPr>
        <p:txBody>
          <a:bodyPr wrap="square" rtlCol="0">
            <a:spAutoFit/>
          </a:bodyPr>
          <a:lstStyle/>
          <a:p>
            <a:r>
              <a:rPr lang="en-AU" sz="1400" dirty="0">
                <a:solidFill>
                  <a:schemeClr val="bg1"/>
                </a:solidFill>
              </a:rPr>
              <a:t>Analogy inspired by “Java for Dummies 6</a:t>
            </a:r>
            <a:r>
              <a:rPr lang="en-AU" sz="1400" baseline="30000" dirty="0">
                <a:solidFill>
                  <a:schemeClr val="bg1"/>
                </a:solidFill>
              </a:rPr>
              <a:t>th</a:t>
            </a:r>
            <a:r>
              <a:rPr lang="en-AU" sz="1400" dirty="0">
                <a:solidFill>
                  <a:schemeClr val="bg1"/>
                </a:solidFill>
              </a:rPr>
              <a:t> Edition”</a:t>
            </a:r>
          </a:p>
        </p:txBody>
      </p:sp>
    </p:spTree>
    <p:extLst>
      <p:ext uri="{BB962C8B-B14F-4D97-AF65-F5344CB8AC3E}">
        <p14:creationId xmlns:p14="http://schemas.microsoft.com/office/powerpoint/2010/main" val="2966969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Lesson 11: OOP</a:t>
            </a:r>
          </a:p>
        </p:txBody>
      </p:sp>
      <p:sp>
        <p:nvSpPr>
          <p:cNvPr id="10" name="Content Placeholder 9"/>
          <p:cNvSpPr>
            <a:spLocks noGrp="1"/>
          </p:cNvSpPr>
          <p:nvPr>
            <p:ph idx="1"/>
          </p:nvPr>
        </p:nvSpPr>
        <p:spPr/>
        <p:txBody>
          <a:bodyPr>
            <a:normAutofit/>
          </a:bodyPr>
          <a:lstStyle/>
          <a:p>
            <a:r>
              <a:rPr lang="en-AU" sz="2000" dirty="0"/>
              <a:t>In object-oriented programming languages like Java, this is called </a:t>
            </a:r>
            <a:r>
              <a:rPr lang="en-AU" sz="2000" i="1" dirty="0"/>
              <a:t>inheriting</a:t>
            </a:r>
            <a:r>
              <a:rPr lang="en-AU" sz="2000" dirty="0"/>
              <a:t> the characteristics of the original book class. We also say that the </a:t>
            </a:r>
            <a:r>
              <a:rPr lang="en-AU" sz="2000" dirty="0" err="1"/>
              <a:t>bookWithJacket</a:t>
            </a:r>
            <a:r>
              <a:rPr lang="en-AU" sz="2000" dirty="0"/>
              <a:t> and </a:t>
            </a:r>
            <a:r>
              <a:rPr lang="en-AU" sz="2000" dirty="0" err="1"/>
              <a:t>bookWithoutJacket</a:t>
            </a:r>
            <a:r>
              <a:rPr lang="en-AU" sz="2000" dirty="0"/>
              <a:t> classes are </a:t>
            </a:r>
            <a:r>
              <a:rPr lang="en-AU" sz="2000" i="1" dirty="0"/>
              <a:t>extending</a:t>
            </a:r>
            <a:r>
              <a:rPr lang="en-AU" sz="2000" dirty="0"/>
              <a:t> the original book class, as they are </a:t>
            </a:r>
            <a:r>
              <a:rPr lang="en-AU" sz="2000" i="1" dirty="0"/>
              <a:t>inheriting</a:t>
            </a:r>
            <a:r>
              <a:rPr lang="en-AU" sz="2000" dirty="0"/>
              <a:t> its characteristics</a:t>
            </a:r>
          </a:p>
        </p:txBody>
      </p:sp>
      <p:sp>
        <p:nvSpPr>
          <p:cNvPr id="12" name="Content Placeholder 5"/>
          <p:cNvSpPr txBox="1">
            <a:spLocks/>
          </p:cNvSpPr>
          <p:nvPr/>
        </p:nvSpPr>
        <p:spPr>
          <a:xfrm>
            <a:off x="838200"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pic>
        <p:nvPicPr>
          <p:cNvPr id="3" name="Picture 2">
            <a:extLst>
              <a:ext uri="{FF2B5EF4-FFF2-40B4-BE49-F238E27FC236}">
                <a16:creationId xmlns:a16="http://schemas.microsoft.com/office/drawing/2014/main" id="{6DE06823-910C-4A11-9CAF-A55DCF79C8D4}"/>
              </a:ext>
            </a:extLst>
          </p:cNvPr>
          <p:cNvPicPr>
            <a:picLocks noChangeAspect="1"/>
          </p:cNvPicPr>
          <p:nvPr/>
        </p:nvPicPr>
        <p:blipFill>
          <a:blip r:embed="rId2"/>
          <a:stretch>
            <a:fillRect/>
          </a:stretch>
        </p:blipFill>
        <p:spPr>
          <a:xfrm>
            <a:off x="838200" y="2697074"/>
            <a:ext cx="5912094" cy="3438320"/>
          </a:xfrm>
          <a:prstGeom prst="rect">
            <a:avLst/>
          </a:prstGeom>
        </p:spPr>
      </p:pic>
      <p:sp>
        <p:nvSpPr>
          <p:cNvPr id="7" name="Content Placeholder 9">
            <a:extLst>
              <a:ext uri="{FF2B5EF4-FFF2-40B4-BE49-F238E27FC236}">
                <a16:creationId xmlns:a16="http://schemas.microsoft.com/office/drawing/2014/main" id="{5B4E9BF4-37AA-4307-AEDA-5688FB754A5E}"/>
              </a:ext>
            </a:extLst>
          </p:cNvPr>
          <p:cNvSpPr txBox="1">
            <a:spLocks/>
          </p:cNvSpPr>
          <p:nvPr/>
        </p:nvSpPr>
        <p:spPr>
          <a:xfrm>
            <a:off x="7494211" y="4001294"/>
            <a:ext cx="3663462" cy="10595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000" dirty="0"/>
              <a:t>I can guarantee that you will all be bursting with questions after that, </a:t>
            </a:r>
            <a:r>
              <a:rPr lang="en-AU" sz="2000"/>
              <a:t>so please ask us.</a:t>
            </a:r>
            <a:endParaRPr lang="en-AU" sz="2000" dirty="0"/>
          </a:p>
        </p:txBody>
      </p:sp>
    </p:spTree>
    <p:extLst>
      <p:ext uri="{BB962C8B-B14F-4D97-AF65-F5344CB8AC3E}">
        <p14:creationId xmlns:p14="http://schemas.microsoft.com/office/powerpoint/2010/main" val="2749730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Redbacks">
      <a:dk1>
        <a:sysClr val="windowText" lastClr="000000"/>
      </a:dk1>
      <a:lt1>
        <a:srgbClr val="FFFFFF"/>
      </a:lt1>
      <a:dk2>
        <a:srgbClr val="323232"/>
      </a:dk2>
      <a:lt2>
        <a:srgbClr val="FFFFFF"/>
      </a:lt2>
      <a:accent1>
        <a:srgbClr val="A51B22"/>
      </a:accent1>
      <a:accent2>
        <a:srgbClr val="B61E25"/>
      </a:accent2>
      <a:accent3>
        <a:srgbClr val="C72027"/>
      </a:accent3>
      <a:accent4>
        <a:srgbClr val="D9232C"/>
      </a:accent4>
      <a:accent5>
        <a:srgbClr val="DE323A"/>
      </a:accent5>
      <a:accent6>
        <a:srgbClr val="E1434B"/>
      </a:accent6>
      <a:hlink>
        <a:srgbClr val="FF0000"/>
      </a:hlink>
      <a:folHlink>
        <a:srgbClr val="FF505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1269</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CourierStd</vt:lpstr>
      <vt:lpstr>Office Theme</vt:lpstr>
      <vt:lpstr>Lesson 11-Object Oriented Theory Part 1</vt:lpstr>
      <vt:lpstr>Lesson 11: OOP</vt:lpstr>
      <vt:lpstr>Lesson 11: OOP</vt:lpstr>
      <vt:lpstr>Lesson 11: OOP</vt:lpstr>
      <vt:lpstr>Lesson 11: OOP</vt:lpstr>
      <vt:lpstr>Lesson 11: OOP</vt:lpstr>
      <vt:lpstr>Lesson 11: OOP</vt:lpstr>
      <vt:lpstr>Lesson 11: OOP</vt:lpstr>
      <vt:lpstr>Lesson 11: OOP</vt:lpstr>
      <vt:lpstr>Lesson 11: OOP</vt:lpstr>
      <vt:lpstr>Lesson 11: OOP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Schwarz</dc:creator>
  <cp:lastModifiedBy>Ben Schwarz</cp:lastModifiedBy>
  <cp:revision>27</cp:revision>
  <dcterms:created xsi:type="dcterms:W3CDTF">2018-03-29T23:49:11Z</dcterms:created>
  <dcterms:modified xsi:type="dcterms:W3CDTF">2018-05-19T09:27:41Z</dcterms:modified>
</cp:coreProperties>
</file>