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6" r:id="rId2"/>
    <p:sldId id="295" r:id="rId3"/>
    <p:sldId id="296" r:id="rId4"/>
    <p:sldId id="297" r:id="rId5"/>
    <p:sldId id="298" r:id="rId6"/>
    <p:sldId id="299" r:id="rId7"/>
    <p:sldId id="301" r:id="rId8"/>
    <p:sldId id="303" r:id="rId9"/>
    <p:sldId id="304" r:id="rId10"/>
    <p:sldId id="305" r:id="rId11"/>
    <p:sldId id="306" r:id="rId12"/>
    <p:sldId id="307" r:id="rId13"/>
    <p:sldId id="308" r:id="rId14"/>
    <p:sldId id="30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2027"/>
    <a:srgbClr val="E3555C"/>
    <a:srgbClr val="DD333B"/>
    <a:srgbClr val="D9232C"/>
    <a:srgbClr val="E9777C"/>
    <a:srgbClr val="DE323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2" autoAdjust="0"/>
    <p:restoredTop sz="94660"/>
  </p:normalViewPr>
  <p:slideViewPr>
    <p:cSldViewPr snapToGrid="0">
      <p:cViewPr varScale="1">
        <p:scale>
          <a:sx n="88" d="100"/>
          <a:sy n="88" d="100"/>
        </p:scale>
        <p:origin x="26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1AF549-0815-43DC-AD6E-8613ADC3EE72}" type="datetimeFigureOut">
              <a:rPr lang="en-AU" smtClean="0"/>
              <a:t>19/05/2018</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AEB695-54BD-4587-B5F2-03BEE5D8EF36}" type="slidenum">
              <a:rPr lang="en-AU" smtClean="0"/>
              <a:t>‹#›</a:t>
            </a:fld>
            <a:endParaRPr lang="en-AU"/>
          </a:p>
        </p:txBody>
      </p:sp>
    </p:spTree>
    <p:extLst>
      <p:ext uri="{BB962C8B-B14F-4D97-AF65-F5344CB8AC3E}">
        <p14:creationId xmlns:p14="http://schemas.microsoft.com/office/powerpoint/2010/main" val="150292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FC4050ED-46F5-40A4-B2B4-98260010B8C4}" type="slidenum">
              <a:rPr lang="en-AU" smtClean="0"/>
              <a:t>11</a:t>
            </a:fld>
            <a:endParaRPr lang="en-AU"/>
          </a:p>
        </p:txBody>
      </p:sp>
    </p:spTree>
    <p:extLst>
      <p:ext uri="{BB962C8B-B14F-4D97-AF65-F5344CB8AC3E}">
        <p14:creationId xmlns:p14="http://schemas.microsoft.com/office/powerpoint/2010/main" val="40248531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BB1B4-FFE3-4716-A5FF-ED312EDD79E3}"/>
              </a:ext>
            </a:extLst>
          </p:cNvPr>
          <p:cNvSpPr>
            <a:spLocks noGrp="1"/>
          </p:cNvSpPr>
          <p:nvPr>
            <p:ph type="ctrTitle" hasCustomPrompt="1"/>
          </p:nvPr>
        </p:nvSpPr>
        <p:spPr>
          <a:xfrm>
            <a:off x="2781300" y="1354796"/>
            <a:ext cx="6629400" cy="2387600"/>
          </a:xfrm>
        </p:spPr>
        <p:txBody>
          <a:bodyPr anchor="b"/>
          <a:lstStyle>
            <a:lvl1pPr algn="ctr">
              <a:defRPr sz="6000" b="0">
                <a:latin typeface="Calibri" panose="020F0502020204030204" pitchFamily="34" charset="0"/>
                <a:cs typeface="Calibri" panose="020F0502020204030204" pitchFamily="34" charset="0"/>
              </a:defRPr>
            </a:lvl1pPr>
          </a:lstStyle>
          <a:p>
            <a:r>
              <a:rPr lang="en-AU" dirty="0"/>
              <a:t>Click to edit title</a:t>
            </a:r>
          </a:p>
        </p:txBody>
      </p:sp>
      <p:sp>
        <p:nvSpPr>
          <p:cNvPr id="3" name="Subtitle 2">
            <a:extLst>
              <a:ext uri="{FF2B5EF4-FFF2-40B4-BE49-F238E27FC236}">
                <a16:creationId xmlns:a16="http://schemas.microsoft.com/office/drawing/2014/main" id="{244DCE6D-83BF-45F1-8BBA-D7E161616324}"/>
              </a:ext>
            </a:extLst>
          </p:cNvPr>
          <p:cNvSpPr>
            <a:spLocks noGrp="1"/>
          </p:cNvSpPr>
          <p:nvPr>
            <p:ph type="subTitle" idx="1"/>
          </p:nvPr>
        </p:nvSpPr>
        <p:spPr>
          <a:xfrm>
            <a:off x="1524000" y="3901087"/>
            <a:ext cx="9144000" cy="1655762"/>
          </a:xfrm>
        </p:spPr>
        <p:txBody>
          <a:bodyPr/>
          <a:lstStyle>
            <a:lvl1pPr marL="0" indent="0" algn="ctr">
              <a:buNone/>
              <a:defRPr sz="2400">
                <a:solidFill>
                  <a:srgbClr val="C72027"/>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AU" dirty="0"/>
          </a:p>
        </p:txBody>
      </p:sp>
      <p:pic>
        <p:nvPicPr>
          <p:cNvPr id="18" name="Picture 17">
            <a:extLst>
              <a:ext uri="{FF2B5EF4-FFF2-40B4-BE49-F238E27FC236}">
                <a16:creationId xmlns:a16="http://schemas.microsoft.com/office/drawing/2014/main" id="{4502AC83-5A35-459F-B052-18D1AABEC84E}"/>
              </a:ext>
            </a:extLst>
          </p:cNvPr>
          <p:cNvPicPr>
            <a:picLocks noChangeAspect="1"/>
          </p:cNvPicPr>
          <p:nvPr userDrawn="1"/>
        </p:nvPicPr>
        <p:blipFill rotWithShape="1">
          <a:blip r:embed="rId2"/>
          <a:srcRect l="7370" r="7370"/>
          <a:stretch/>
        </p:blipFill>
        <p:spPr>
          <a:xfrm>
            <a:off x="-1" y="0"/>
            <a:ext cx="12192001" cy="1620000"/>
          </a:xfrm>
          <a:prstGeom prst="rect">
            <a:avLst/>
          </a:prstGeom>
        </p:spPr>
      </p:pic>
    </p:spTree>
    <p:extLst>
      <p:ext uri="{BB962C8B-B14F-4D97-AF65-F5344CB8AC3E}">
        <p14:creationId xmlns:p14="http://schemas.microsoft.com/office/powerpoint/2010/main" val="1051637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8EE6166F-4B5A-4751-A9F4-77BA18BD2A8E}"/>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095F0B60-A633-480C-B4ED-CF4AF3FF6B0D}"/>
              </a:ext>
            </a:extLst>
          </p:cNvPr>
          <p:cNvSpPr>
            <a:spLocks noGrp="1"/>
          </p:cNvSpPr>
          <p:nvPr>
            <p:ph type="title"/>
          </p:nvPr>
        </p:nvSpPr>
        <p:spPr>
          <a:xfrm>
            <a:off x="843952" y="365125"/>
            <a:ext cx="9030419" cy="1325563"/>
          </a:xfrm>
        </p:spPr>
        <p:txBody>
          <a:bodyPr/>
          <a:lstStyle>
            <a:lvl1pPr>
              <a:defRPr>
                <a:solidFill>
                  <a:srgbClr val="C72027"/>
                </a:solidFill>
              </a:defRPr>
            </a:lvl1pPr>
          </a:lstStyle>
          <a:p>
            <a:r>
              <a:rPr lang="en-US" dirty="0"/>
              <a:t>Click to edit Master title style</a:t>
            </a:r>
            <a:endParaRPr lang="en-AU" dirty="0"/>
          </a:p>
        </p:txBody>
      </p:sp>
      <p:sp>
        <p:nvSpPr>
          <p:cNvPr id="3" name="Content Placeholder 2">
            <a:extLst>
              <a:ext uri="{FF2B5EF4-FFF2-40B4-BE49-F238E27FC236}">
                <a16:creationId xmlns:a16="http://schemas.microsoft.com/office/drawing/2014/main" id="{ABFDDF13-524D-4603-9F33-E8635E8339C8}"/>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1683674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591EF3D-C68C-434F-A21E-58013830FB29}"/>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167461D7-F4C1-4896-83FB-EEF74F3F8566}"/>
              </a:ext>
            </a:extLst>
          </p:cNvPr>
          <p:cNvSpPr>
            <a:spLocks noGrp="1"/>
          </p:cNvSpPr>
          <p:nvPr>
            <p:ph type="title"/>
          </p:nvPr>
        </p:nvSpPr>
        <p:spPr>
          <a:xfrm>
            <a:off x="843951" y="365125"/>
            <a:ext cx="9030419" cy="1325563"/>
          </a:xfrm>
        </p:spPr>
        <p:txBody>
          <a:bodyPr/>
          <a:lstStyle>
            <a:lvl1pPr>
              <a:defRPr>
                <a:solidFill>
                  <a:srgbClr val="C72027"/>
                </a:solidFill>
                <a:latin typeface="+mj-lt"/>
              </a:defRPr>
            </a:lvl1pPr>
          </a:lstStyle>
          <a:p>
            <a:r>
              <a:rPr lang="en-US" dirty="0"/>
              <a:t>Click to edit Master title style</a:t>
            </a:r>
            <a:endParaRPr lang="en-AU" dirty="0"/>
          </a:p>
        </p:txBody>
      </p:sp>
      <p:sp>
        <p:nvSpPr>
          <p:cNvPr id="3" name="Content Placeholder 2">
            <a:extLst>
              <a:ext uri="{FF2B5EF4-FFF2-40B4-BE49-F238E27FC236}">
                <a16:creationId xmlns:a16="http://schemas.microsoft.com/office/drawing/2014/main" id="{30E24082-A85A-4474-B946-F7A5B54F8C61}"/>
              </a:ext>
            </a:extLst>
          </p:cNvPr>
          <p:cNvSpPr>
            <a:spLocks noGrp="1"/>
          </p:cNvSpPr>
          <p:nvPr>
            <p:ph sz="half" idx="1"/>
          </p:nvPr>
        </p:nvSpPr>
        <p:spPr>
          <a:xfrm>
            <a:off x="838200" y="1825625"/>
            <a:ext cx="5181600" cy="4351338"/>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a:extLst>
              <a:ext uri="{FF2B5EF4-FFF2-40B4-BE49-F238E27FC236}">
                <a16:creationId xmlns:a16="http://schemas.microsoft.com/office/drawing/2014/main" id="{8816F3B4-C416-4F0F-B73A-C7D4E0E16EED}"/>
              </a:ext>
            </a:extLst>
          </p:cNvPr>
          <p:cNvSpPr>
            <a:spLocks noGrp="1"/>
          </p:cNvSpPr>
          <p:nvPr>
            <p:ph sz="half" idx="2"/>
          </p:nvPr>
        </p:nvSpPr>
        <p:spPr>
          <a:xfrm>
            <a:off x="6172200" y="1825625"/>
            <a:ext cx="5181600" cy="4351338"/>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2145149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85A1269-70B6-4791-A9A0-3D699EC1109C}"/>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BB629944-F68D-4BCB-9763-64BC3354CD30}"/>
              </a:ext>
            </a:extLst>
          </p:cNvPr>
          <p:cNvSpPr>
            <a:spLocks noGrp="1"/>
          </p:cNvSpPr>
          <p:nvPr>
            <p:ph type="title"/>
          </p:nvPr>
        </p:nvSpPr>
        <p:spPr>
          <a:xfrm>
            <a:off x="851289" y="365125"/>
            <a:ext cx="9028800" cy="1325563"/>
          </a:xfrm>
        </p:spPr>
        <p:txBody>
          <a:bodyPr/>
          <a:lstStyle>
            <a:lvl1pPr>
              <a:defRPr>
                <a:solidFill>
                  <a:srgbClr val="C72027"/>
                </a:solidFill>
              </a:defRPr>
            </a:lvl1pPr>
          </a:lstStyle>
          <a:p>
            <a:r>
              <a:rPr lang="en-US" dirty="0"/>
              <a:t>Click to edit Master title style</a:t>
            </a:r>
            <a:endParaRPr lang="en-AU" dirty="0"/>
          </a:p>
        </p:txBody>
      </p:sp>
      <p:sp>
        <p:nvSpPr>
          <p:cNvPr id="3" name="Text Placeholder 2">
            <a:extLst>
              <a:ext uri="{FF2B5EF4-FFF2-40B4-BE49-F238E27FC236}">
                <a16:creationId xmlns:a16="http://schemas.microsoft.com/office/drawing/2014/main" id="{974B9034-D526-475E-AE21-A56C312A3A9D}"/>
              </a:ext>
            </a:extLst>
          </p:cNvPr>
          <p:cNvSpPr>
            <a:spLocks noGrp="1"/>
          </p:cNvSpPr>
          <p:nvPr>
            <p:ph type="body" idx="1"/>
          </p:nvPr>
        </p:nvSpPr>
        <p:spPr>
          <a:xfrm>
            <a:off x="839788" y="1843088"/>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34E495B-E756-44CF-B520-7FBC010510DE}"/>
              </a:ext>
            </a:extLst>
          </p:cNvPr>
          <p:cNvSpPr>
            <a:spLocks noGrp="1"/>
          </p:cNvSpPr>
          <p:nvPr>
            <p:ph sz="half" idx="2"/>
          </p:nvPr>
        </p:nvSpPr>
        <p:spPr>
          <a:xfrm>
            <a:off x="839788" y="2762250"/>
            <a:ext cx="5157787" cy="342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67BB46B6-478C-4AEA-8639-BE79AFD48520}"/>
              </a:ext>
            </a:extLst>
          </p:cNvPr>
          <p:cNvSpPr>
            <a:spLocks noGrp="1"/>
          </p:cNvSpPr>
          <p:nvPr>
            <p:ph type="body" sz="quarter" idx="3"/>
          </p:nvPr>
        </p:nvSpPr>
        <p:spPr>
          <a:xfrm>
            <a:off x="6172200" y="1843088"/>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0D0E0787-D266-4716-AE88-42566C606ADC}"/>
              </a:ext>
            </a:extLst>
          </p:cNvPr>
          <p:cNvSpPr>
            <a:spLocks noGrp="1"/>
          </p:cNvSpPr>
          <p:nvPr>
            <p:ph sz="quarter" idx="4"/>
          </p:nvPr>
        </p:nvSpPr>
        <p:spPr>
          <a:xfrm>
            <a:off x="6172200" y="2752723"/>
            <a:ext cx="5183188" cy="34200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3897884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AE1AD52-F6D7-4BAB-A800-67D6EC421E27}"/>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1609A6E5-85EF-4525-8287-0BFA574FCA08}"/>
              </a:ext>
            </a:extLst>
          </p:cNvPr>
          <p:cNvSpPr>
            <a:spLocks noGrp="1"/>
          </p:cNvSpPr>
          <p:nvPr>
            <p:ph type="title"/>
          </p:nvPr>
        </p:nvSpPr>
        <p:spPr/>
        <p:txBody>
          <a:bodyPr/>
          <a:lstStyle>
            <a:lvl1pPr>
              <a:defRPr>
                <a:solidFill>
                  <a:srgbClr val="C72027"/>
                </a:solidFill>
              </a:defRPr>
            </a:lvl1pPr>
          </a:lstStyle>
          <a:p>
            <a:r>
              <a:rPr lang="en-US" dirty="0"/>
              <a:t>Click to edit Master title style</a:t>
            </a:r>
            <a:endParaRPr lang="en-AU" dirty="0"/>
          </a:p>
        </p:txBody>
      </p:sp>
    </p:spTree>
    <p:extLst>
      <p:ext uri="{BB962C8B-B14F-4D97-AF65-F5344CB8AC3E}">
        <p14:creationId xmlns:p14="http://schemas.microsoft.com/office/powerpoint/2010/main" val="2770251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71BD1F4-F6B3-48F3-8488-FC11B9183F00}"/>
              </a:ext>
            </a:extLst>
          </p:cNvPr>
          <p:cNvPicPr>
            <a:picLocks noChangeAspect="1"/>
          </p:cNvPicPr>
          <p:nvPr userDrawn="1"/>
        </p:nvPicPr>
        <p:blipFill rotWithShape="1">
          <a:blip r:embed="rId2"/>
          <a:srcRect r="39394"/>
          <a:stretch/>
        </p:blipFill>
        <p:spPr>
          <a:xfrm>
            <a:off x="0" y="6215824"/>
            <a:ext cx="12192000" cy="646176"/>
          </a:xfrm>
          <a:prstGeom prst="rect">
            <a:avLst/>
          </a:prstGeom>
        </p:spPr>
      </p:pic>
    </p:spTree>
    <p:extLst>
      <p:ext uri="{BB962C8B-B14F-4D97-AF65-F5344CB8AC3E}">
        <p14:creationId xmlns:p14="http://schemas.microsoft.com/office/powerpoint/2010/main" val="3694966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2C213E2D-D9C2-4B7A-BA7D-E1587D83300C}"/>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3" name="Content Placeholder 2">
            <a:extLst>
              <a:ext uri="{FF2B5EF4-FFF2-40B4-BE49-F238E27FC236}">
                <a16:creationId xmlns:a16="http://schemas.microsoft.com/office/drawing/2014/main" id="{525DEC0E-799D-41EF-AEF1-E6324136AB1A}"/>
              </a:ext>
            </a:extLst>
          </p:cNvPr>
          <p:cNvSpPr>
            <a:spLocks noGrp="1"/>
          </p:cNvSpPr>
          <p:nvPr>
            <p:ph idx="1" hasCustomPrompt="1"/>
          </p:nvPr>
        </p:nvSpPr>
        <p:spPr>
          <a:xfrm>
            <a:off x="4756030" y="2001327"/>
            <a:ext cx="7251940" cy="3960000"/>
          </a:xfrm>
        </p:spPr>
        <p:txBody>
          <a:bodyPr/>
          <a:lstStyle>
            <a:lvl1pPr marL="0" indent="0">
              <a:buNone/>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dirty="0"/>
              <a:t>Picture</a:t>
            </a:r>
          </a:p>
        </p:txBody>
      </p:sp>
      <p:sp>
        <p:nvSpPr>
          <p:cNvPr id="4" name="Text Placeholder 3">
            <a:extLst>
              <a:ext uri="{FF2B5EF4-FFF2-40B4-BE49-F238E27FC236}">
                <a16:creationId xmlns:a16="http://schemas.microsoft.com/office/drawing/2014/main" id="{3C8DA6B7-D55D-42C9-9E7B-F943EEEB4581}"/>
              </a:ext>
            </a:extLst>
          </p:cNvPr>
          <p:cNvSpPr>
            <a:spLocks noGrp="1"/>
          </p:cNvSpPr>
          <p:nvPr>
            <p:ph type="body" sz="half" idx="2"/>
          </p:nvPr>
        </p:nvSpPr>
        <p:spPr>
          <a:xfrm>
            <a:off x="305503" y="2001327"/>
            <a:ext cx="3932237" cy="3960000"/>
          </a:xfrm>
        </p:spPr>
        <p:txBody>
          <a:bodyPr>
            <a:normAutofit/>
          </a:bodyPr>
          <a:lstStyle>
            <a:lvl1pPr marL="0" indent="0">
              <a:buNone/>
              <a:defRPr sz="2800" b="0">
                <a:latin typeface="Calibri" panose="020F0502020204030204" pitchFamily="34" charset="0"/>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a:extLst>
              <a:ext uri="{FF2B5EF4-FFF2-40B4-BE49-F238E27FC236}">
                <a16:creationId xmlns:a16="http://schemas.microsoft.com/office/drawing/2014/main" id="{80CF5A0B-77A5-4CAB-BB11-306E9FB78C93}"/>
              </a:ext>
            </a:extLst>
          </p:cNvPr>
          <p:cNvSpPr>
            <a:spLocks noGrp="1"/>
          </p:cNvSpPr>
          <p:nvPr>
            <p:ph type="dt" sz="half" idx="10"/>
          </p:nvPr>
        </p:nvSpPr>
        <p:spPr/>
        <p:txBody>
          <a:bodyPr/>
          <a:lstStyle/>
          <a:p>
            <a:fld id="{6307B6E2-F1C5-4260-9690-B820744F5C71}" type="datetimeFigureOut">
              <a:rPr lang="en-AU" smtClean="0"/>
              <a:t>19/05/2018</a:t>
            </a:fld>
            <a:endParaRPr lang="en-AU"/>
          </a:p>
        </p:txBody>
      </p:sp>
      <p:sp>
        <p:nvSpPr>
          <p:cNvPr id="6" name="Footer Placeholder 5">
            <a:extLst>
              <a:ext uri="{FF2B5EF4-FFF2-40B4-BE49-F238E27FC236}">
                <a16:creationId xmlns:a16="http://schemas.microsoft.com/office/drawing/2014/main" id="{644B3C65-E68C-475B-A7CE-780B24A6197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117FA81-705A-4639-A28E-0AED1E9FC4B8}"/>
              </a:ext>
            </a:extLst>
          </p:cNvPr>
          <p:cNvSpPr>
            <a:spLocks noGrp="1"/>
          </p:cNvSpPr>
          <p:nvPr>
            <p:ph type="sldNum" sz="quarter" idx="12"/>
          </p:nvPr>
        </p:nvSpPr>
        <p:spPr/>
        <p:txBody>
          <a:bodyPr/>
          <a:lstStyle/>
          <a:p>
            <a:fld id="{C8CF5B26-AAE6-4B84-84FA-4297018850DF}" type="slidenum">
              <a:rPr lang="en-AU" smtClean="0"/>
              <a:t>‹#›</a:t>
            </a:fld>
            <a:endParaRPr lang="en-AU"/>
          </a:p>
        </p:txBody>
      </p:sp>
      <p:sp>
        <p:nvSpPr>
          <p:cNvPr id="8" name="Title 1">
            <a:extLst>
              <a:ext uri="{FF2B5EF4-FFF2-40B4-BE49-F238E27FC236}">
                <a16:creationId xmlns:a16="http://schemas.microsoft.com/office/drawing/2014/main" id="{6596FCBD-8222-4CCF-970B-1A5536DFA9C6}"/>
              </a:ext>
            </a:extLst>
          </p:cNvPr>
          <p:cNvSpPr txBox="1">
            <a:spLocks/>
          </p:cNvSpPr>
          <p:nvPr userDrawn="1"/>
        </p:nvSpPr>
        <p:spPr>
          <a:xfrm>
            <a:off x="838200" y="365125"/>
            <a:ext cx="903041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kern="1200">
                <a:solidFill>
                  <a:srgbClr val="C72027"/>
                </a:solidFill>
                <a:latin typeface="Calibri Light" panose="020F0302020204030204" pitchFamily="34" charset="0"/>
                <a:ea typeface="+mj-ea"/>
                <a:cs typeface="Calibri Light" panose="020F0302020204030204" pitchFamily="34" charset="0"/>
              </a:defRPr>
            </a:lvl1pPr>
          </a:lstStyle>
          <a:p>
            <a:r>
              <a:rPr lang="en-US" dirty="0"/>
              <a:t>Click to edit Master title style</a:t>
            </a:r>
            <a:endParaRPr lang="en-AU" dirty="0"/>
          </a:p>
        </p:txBody>
      </p:sp>
    </p:spTree>
    <p:extLst>
      <p:ext uri="{BB962C8B-B14F-4D97-AF65-F5344CB8AC3E}">
        <p14:creationId xmlns:p14="http://schemas.microsoft.com/office/powerpoint/2010/main" val="2706001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B110D22-2D44-4415-A08B-E1AF35CDF1C8}"/>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C845CF61-1648-470E-B028-B08AE9860DB7}"/>
              </a:ext>
            </a:extLst>
          </p:cNvPr>
          <p:cNvSpPr>
            <a:spLocks noGrp="1"/>
          </p:cNvSpPr>
          <p:nvPr>
            <p:ph type="title"/>
          </p:nvPr>
        </p:nvSpPr>
        <p:spPr/>
        <p:txBody>
          <a:bodyPr/>
          <a:lstStyle>
            <a:lvl1pPr>
              <a:defRPr>
                <a:solidFill>
                  <a:srgbClr val="C72027"/>
                </a:solidFill>
              </a:defRPr>
            </a:lvl1pPr>
          </a:lstStyle>
          <a:p>
            <a:r>
              <a:rPr lang="en-US" dirty="0"/>
              <a:t>Click to edit Master title style</a:t>
            </a:r>
            <a:endParaRPr lang="en-AU" dirty="0"/>
          </a:p>
        </p:txBody>
      </p:sp>
      <p:sp>
        <p:nvSpPr>
          <p:cNvPr id="3" name="Vertical Text Placeholder 2">
            <a:extLst>
              <a:ext uri="{FF2B5EF4-FFF2-40B4-BE49-F238E27FC236}">
                <a16:creationId xmlns:a16="http://schemas.microsoft.com/office/drawing/2014/main" id="{BBF18A96-08AC-47FA-9948-366D77638B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807610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CD2E1E6-449A-4927-BDAD-392FBCD236B2}"/>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Vertical Title 1">
            <a:extLst>
              <a:ext uri="{FF2B5EF4-FFF2-40B4-BE49-F238E27FC236}">
                <a16:creationId xmlns:a16="http://schemas.microsoft.com/office/drawing/2014/main" id="{1513B95C-07CB-4690-AB0C-F0DA79D00191}"/>
              </a:ext>
            </a:extLst>
          </p:cNvPr>
          <p:cNvSpPr>
            <a:spLocks noGrp="1"/>
          </p:cNvSpPr>
          <p:nvPr>
            <p:ph type="title" orient="vert"/>
          </p:nvPr>
        </p:nvSpPr>
        <p:spPr>
          <a:xfrm>
            <a:off x="7149142" y="365125"/>
            <a:ext cx="2628900" cy="5811838"/>
          </a:xfrm>
        </p:spPr>
        <p:txBody>
          <a:bodyPr vert="eaVert"/>
          <a:lstStyle>
            <a:lvl1pPr>
              <a:defRPr>
                <a:solidFill>
                  <a:srgbClr val="C72027"/>
                </a:solidFill>
              </a:defRPr>
            </a:lvl1pPr>
          </a:lstStyle>
          <a:p>
            <a:r>
              <a:rPr lang="en-US" dirty="0"/>
              <a:t>Click to edit Master title style</a:t>
            </a:r>
            <a:endParaRPr lang="en-AU" dirty="0"/>
          </a:p>
        </p:txBody>
      </p:sp>
      <p:sp>
        <p:nvSpPr>
          <p:cNvPr id="3" name="Vertical Text Placeholder 2">
            <a:extLst>
              <a:ext uri="{FF2B5EF4-FFF2-40B4-BE49-F238E27FC236}">
                <a16:creationId xmlns:a16="http://schemas.microsoft.com/office/drawing/2014/main" id="{9DB5ED2A-FEEB-496C-8150-BA7956040AF6}"/>
              </a:ext>
            </a:extLst>
          </p:cNvPr>
          <p:cNvSpPr>
            <a:spLocks noGrp="1"/>
          </p:cNvSpPr>
          <p:nvPr>
            <p:ph type="body" orient="vert" idx="1"/>
          </p:nvPr>
        </p:nvSpPr>
        <p:spPr>
          <a:xfrm>
            <a:off x="838200" y="365125"/>
            <a:ext cx="6189453" cy="5811838"/>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845474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D587A0-377E-400A-8B6E-4A5C3129499F}"/>
              </a:ext>
            </a:extLst>
          </p:cNvPr>
          <p:cNvSpPr>
            <a:spLocks noGrp="1"/>
          </p:cNvSpPr>
          <p:nvPr>
            <p:ph type="title"/>
          </p:nvPr>
        </p:nvSpPr>
        <p:spPr>
          <a:xfrm>
            <a:off x="838200" y="365125"/>
            <a:ext cx="9030419" cy="1325563"/>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a:extLst>
              <a:ext uri="{FF2B5EF4-FFF2-40B4-BE49-F238E27FC236}">
                <a16:creationId xmlns:a16="http://schemas.microsoft.com/office/drawing/2014/main" id="{601EA840-114C-409E-B22C-3541574766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a:extLst>
              <a:ext uri="{FF2B5EF4-FFF2-40B4-BE49-F238E27FC236}">
                <a16:creationId xmlns:a16="http://schemas.microsoft.com/office/drawing/2014/main" id="{54C7C189-567B-44A1-88FB-10C4D48455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07B6E2-F1C5-4260-9690-B820744F5C71}" type="datetimeFigureOut">
              <a:rPr lang="en-AU" smtClean="0"/>
              <a:t>19/05/2018</a:t>
            </a:fld>
            <a:endParaRPr lang="en-AU"/>
          </a:p>
        </p:txBody>
      </p:sp>
      <p:sp>
        <p:nvSpPr>
          <p:cNvPr id="5" name="Footer Placeholder 4">
            <a:extLst>
              <a:ext uri="{FF2B5EF4-FFF2-40B4-BE49-F238E27FC236}">
                <a16:creationId xmlns:a16="http://schemas.microsoft.com/office/drawing/2014/main" id="{FE5C0D90-E8F4-44FF-9CA2-271C8EBDFE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dirty="0"/>
          </a:p>
        </p:txBody>
      </p:sp>
      <p:sp>
        <p:nvSpPr>
          <p:cNvPr id="6" name="Slide Number Placeholder 5">
            <a:extLst>
              <a:ext uri="{FF2B5EF4-FFF2-40B4-BE49-F238E27FC236}">
                <a16:creationId xmlns:a16="http://schemas.microsoft.com/office/drawing/2014/main" id="{41D51756-3663-466F-AD34-1D96A6D5D8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CF5B26-AAE6-4B84-84FA-4297018850DF}" type="slidenum">
              <a:rPr lang="en-AU" smtClean="0"/>
              <a:t>‹#›</a:t>
            </a:fld>
            <a:endParaRPr lang="en-AU"/>
          </a:p>
        </p:txBody>
      </p:sp>
      <p:pic>
        <p:nvPicPr>
          <p:cNvPr id="10" name="Picture 9" descr="A picture containing book, text&#10;&#10;Description generated with very high confidence">
            <a:extLst>
              <a:ext uri="{FF2B5EF4-FFF2-40B4-BE49-F238E27FC236}">
                <a16:creationId xmlns:a16="http://schemas.microsoft.com/office/drawing/2014/main" id="{FCDF5670-9C7C-41C6-809C-C624139417AD}"/>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8668923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7" r:id="rId4"/>
    <p:sldLayoutId id="2147483678" r:id="rId5"/>
    <p:sldLayoutId id="2147483679" r:id="rId6"/>
    <p:sldLayoutId id="2147483680" r:id="rId7"/>
    <p:sldLayoutId id="2147483682" r:id="rId8"/>
    <p:sldLayoutId id="2147483683" r:id="rId9"/>
  </p:sldLayoutIdLst>
  <p:txStyles>
    <p:titleStyle>
      <a:lvl1pPr algn="l" defTabSz="914400" rtl="0" eaLnBrk="1" latinLnBrk="0" hangingPunct="1">
        <a:lnSpc>
          <a:spcPct val="90000"/>
        </a:lnSpc>
        <a:spcBef>
          <a:spcPct val="0"/>
        </a:spcBef>
        <a:buNone/>
        <a:defRPr sz="4400" b="0" kern="1200">
          <a:solidFill>
            <a:schemeClr val="tx1"/>
          </a:solidFill>
          <a:latin typeface="Calibri Light" panose="020F0302020204030204" pitchFamily="34" charset="0"/>
          <a:ea typeface="+mj-ea"/>
          <a:cs typeface="Calibri Light" panose="020F03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5A9F7-2741-4083-9727-9EA3927E072E}"/>
              </a:ext>
            </a:extLst>
          </p:cNvPr>
          <p:cNvSpPr>
            <a:spLocks noGrp="1"/>
          </p:cNvSpPr>
          <p:nvPr>
            <p:ph type="ctrTitle"/>
          </p:nvPr>
        </p:nvSpPr>
        <p:spPr/>
        <p:txBody>
          <a:bodyPr>
            <a:normAutofit fontScale="90000"/>
          </a:bodyPr>
          <a:lstStyle/>
          <a:p>
            <a:r>
              <a:rPr lang="en-AU" dirty="0"/>
              <a:t>Lesson 12 – Object Orientated Programming Practical</a:t>
            </a:r>
          </a:p>
        </p:txBody>
      </p:sp>
      <p:sp>
        <p:nvSpPr>
          <p:cNvPr id="3" name="Subtitle 2">
            <a:extLst>
              <a:ext uri="{FF2B5EF4-FFF2-40B4-BE49-F238E27FC236}">
                <a16:creationId xmlns:a16="http://schemas.microsoft.com/office/drawing/2014/main" id="{4DDF386A-052D-4E07-AD83-5CB8FA5F8EE3}"/>
              </a:ext>
            </a:extLst>
          </p:cNvPr>
          <p:cNvSpPr>
            <a:spLocks noGrp="1"/>
          </p:cNvSpPr>
          <p:nvPr>
            <p:ph type="subTitle" idx="1"/>
          </p:nvPr>
        </p:nvSpPr>
        <p:spPr/>
        <p:txBody>
          <a:bodyPr/>
          <a:lstStyle/>
          <a:p>
            <a:r>
              <a:rPr lang="en-AU" dirty="0"/>
              <a:t>OOP is a practical way to program a robot</a:t>
            </a:r>
          </a:p>
          <a:p>
            <a:r>
              <a:rPr lang="en-AU" dirty="0"/>
              <a:t>Ben Schwarz</a:t>
            </a:r>
          </a:p>
        </p:txBody>
      </p:sp>
      <p:sp>
        <p:nvSpPr>
          <p:cNvPr id="4" name="TextBox 3">
            <a:extLst>
              <a:ext uri="{FF2B5EF4-FFF2-40B4-BE49-F238E27FC236}">
                <a16:creationId xmlns:a16="http://schemas.microsoft.com/office/drawing/2014/main" id="{8739213E-C8D4-4545-8ED1-D5B3405CE099}"/>
              </a:ext>
            </a:extLst>
          </p:cNvPr>
          <p:cNvSpPr txBox="1"/>
          <p:nvPr/>
        </p:nvSpPr>
        <p:spPr>
          <a:xfrm>
            <a:off x="9882436" y="5935905"/>
            <a:ext cx="2184057" cy="830997"/>
          </a:xfrm>
          <a:prstGeom prst="rect">
            <a:avLst/>
          </a:prstGeom>
          <a:noFill/>
        </p:spPr>
        <p:txBody>
          <a:bodyPr wrap="square" rtlCol="0">
            <a:spAutoFit/>
          </a:bodyPr>
          <a:lstStyle/>
          <a:p>
            <a:r>
              <a:rPr lang="en-AU" sz="1600" i="1" dirty="0">
                <a:latin typeface="+mj-lt"/>
              </a:rPr>
              <a:t>*Large parts of this lesson were made by Matthew Brian</a:t>
            </a:r>
          </a:p>
        </p:txBody>
      </p:sp>
    </p:spTree>
    <p:extLst>
      <p:ext uri="{BB962C8B-B14F-4D97-AF65-F5344CB8AC3E}">
        <p14:creationId xmlns:p14="http://schemas.microsoft.com/office/powerpoint/2010/main" val="2659648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Constructors</a:t>
            </a:r>
          </a:p>
        </p:txBody>
      </p:sp>
      <p:sp>
        <p:nvSpPr>
          <p:cNvPr id="10" name="Content Placeholder 9"/>
          <p:cNvSpPr>
            <a:spLocks noGrp="1"/>
          </p:cNvSpPr>
          <p:nvPr>
            <p:ph idx="1"/>
          </p:nvPr>
        </p:nvSpPr>
        <p:spPr/>
        <p:txBody>
          <a:bodyPr>
            <a:normAutofit/>
          </a:bodyPr>
          <a:lstStyle/>
          <a:p>
            <a:r>
              <a:rPr lang="en-AU" sz="1800" dirty="0"/>
              <a:t>Here is a statement that creates a chair object</a:t>
            </a:r>
          </a:p>
          <a:p>
            <a:r>
              <a:rPr lang="en-AU" sz="1800" dirty="0"/>
              <a:t>We know that we are adding Chair data to the variable names </a:t>
            </a:r>
            <a:r>
              <a:rPr lang="en-AU" sz="1800" dirty="0" err="1"/>
              <a:t>yourChair</a:t>
            </a:r>
            <a:r>
              <a:rPr lang="en-AU" sz="1800" dirty="0"/>
              <a:t> and </a:t>
            </a:r>
            <a:r>
              <a:rPr lang="en-AU" sz="1800" dirty="0" err="1"/>
              <a:t>myChair</a:t>
            </a:r>
            <a:r>
              <a:rPr lang="en-AU" sz="1800" dirty="0"/>
              <a:t>, or, we are using the</a:t>
            </a:r>
            <a:r>
              <a:rPr lang="en-AU" sz="1800" i="1" dirty="0"/>
              <a:t> </a:t>
            </a:r>
            <a:r>
              <a:rPr lang="en-AU" sz="1800" b="1" i="1" dirty="0"/>
              <a:t>constructor</a:t>
            </a:r>
            <a:r>
              <a:rPr lang="en-AU" sz="1800" i="1" dirty="0"/>
              <a:t> </a:t>
            </a:r>
            <a:r>
              <a:rPr lang="en-AU" sz="1800" dirty="0"/>
              <a:t>of the Chair class to create a new object. Well, what does this mean?</a:t>
            </a:r>
          </a:p>
          <a:p>
            <a:r>
              <a:rPr lang="en-AU" sz="1800" dirty="0"/>
              <a:t>When we ask the computer to create a new object, it finds memory in which to store the object and its characteristics, or fields</a:t>
            </a:r>
          </a:p>
          <a:p>
            <a:r>
              <a:rPr lang="en-AU" sz="1800" dirty="0"/>
              <a:t>A question you might have is, when I create a new object, can I control what’s placed in the object’s fields as well? What if I want to do more then just fill fields, say, whenever a </a:t>
            </a:r>
            <a:r>
              <a:rPr lang="en-AU" sz="1800" i="1" dirty="0"/>
              <a:t>Chair</a:t>
            </a:r>
            <a:r>
              <a:rPr lang="en-AU" sz="1800" dirty="0"/>
              <a:t> object is created, I want it to carry out a whole list of other jobs</a:t>
            </a:r>
          </a:p>
          <a:p>
            <a:r>
              <a:rPr lang="en-AU" sz="1800" dirty="0"/>
              <a:t>I am going to tell you about </a:t>
            </a:r>
            <a:r>
              <a:rPr lang="en-AU" sz="1800" i="1" dirty="0"/>
              <a:t>constructors</a:t>
            </a:r>
            <a:endParaRPr lang="en-AU" sz="1800" dirty="0"/>
          </a:p>
          <a:p>
            <a:r>
              <a:rPr lang="en-AU" sz="1800" dirty="0"/>
              <a:t>If you didn’t get that,</a:t>
            </a:r>
            <a:r>
              <a:rPr lang="en-AU" sz="1800" b="1" dirty="0"/>
              <a:t> A constructor tells the computer to perform the start-up tasks of a new object</a:t>
            </a:r>
          </a:p>
        </p:txBody>
      </p:sp>
      <p:pic>
        <p:nvPicPr>
          <p:cNvPr id="6" name="Picture 5">
            <a:extLst>
              <a:ext uri="{FF2B5EF4-FFF2-40B4-BE49-F238E27FC236}">
                <a16:creationId xmlns:a16="http://schemas.microsoft.com/office/drawing/2014/main" id="{ADA6D2A2-798C-4F3A-9737-94ED118397E9}"/>
              </a:ext>
            </a:extLst>
          </p:cNvPr>
          <p:cNvPicPr>
            <a:picLocks noChangeAspect="1"/>
          </p:cNvPicPr>
          <p:nvPr/>
        </p:nvPicPr>
        <p:blipFill rotWithShape="1">
          <a:blip r:embed="rId2"/>
          <a:srcRect l="24622" t="56595" r="23012" b="27505"/>
          <a:stretch/>
        </p:blipFill>
        <p:spPr>
          <a:xfrm>
            <a:off x="5703554" y="1690688"/>
            <a:ext cx="2491925" cy="585820"/>
          </a:xfrm>
          <a:prstGeom prst="rect">
            <a:avLst/>
          </a:prstGeom>
        </p:spPr>
      </p:pic>
    </p:spTree>
    <p:extLst>
      <p:ext uri="{BB962C8B-B14F-4D97-AF65-F5344CB8AC3E}">
        <p14:creationId xmlns:p14="http://schemas.microsoft.com/office/powerpoint/2010/main" val="1117737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Creating Constructors</a:t>
            </a:r>
          </a:p>
        </p:txBody>
      </p:sp>
      <p:sp>
        <p:nvSpPr>
          <p:cNvPr id="10" name="Content Placeholder 9"/>
          <p:cNvSpPr>
            <a:spLocks noGrp="1"/>
          </p:cNvSpPr>
          <p:nvPr>
            <p:ph idx="1"/>
          </p:nvPr>
        </p:nvSpPr>
        <p:spPr>
          <a:xfrm>
            <a:off x="823491" y="1234462"/>
            <a:ext cx="4659923" cy="5280026"/>
          </a:xfrm>
        </p:spPr>
        <p:txBody>
          <a:bodyPr>
            <a:normAutofit/>
          </a:bodyPr>
          <a:lstStyle/>
          <a:p>
            <a:r>
              <a:rPr lang="en-AU" sz="1800" dirty="0"/>
              <a:t>Here we can see method-like things that have the name </a:t>
            </a:r>
            <a:r>
              <a:rPr lang="en-AU" sz="1800" i="1" dirty="0"/>
              <a:t>Chair</a:t>
            </a:r>
            <a:r>
              <a:rPr lang="en-AU" sz="1800" dirty="0"/>
              <a:t>, the same name as the class</a:t>
            </a:r>
          </a:p>
          <a:p>
            <a:r>
              <a:rPr lang="en-AU" sz="1800" dirty="0"/>
              <a:t>These are called </a:t>
            </a:r>
            <a:r>
              <a:rPr lang="en-AU" sz="1800" b="1" dirty="0"/>
              <a:t>constructors</a:t>
            </a:r>
          </a:p>
          <a:p>
            <a:r>
              <a:rPr lang="en-AU" sz="1800" dirty="0"/>
              <a:t>Inside the constructors we are setting the values of the object in its setup, rather then doing it manually ourselves</a:t>
            </a:r>
          </a:p>
          <a:p>
            <a:r>
              <a:rPr lang="en-AU" sz="1800" dirty="0"/>
              <a:t>We can have multiple constructors with different parameters and the same name, but dependant on what parameters we put in the constructor when we make the object, it uses a different constructor</a:t>
            </a:r>
          </a:p>
          <a:p>
            <a:r>
              <a:rPr lang="en-AU" sz="1800" dirty="0"/>
              <a:t>For example, if I were to make a Chair using only a String as the parameter, it would create the object but only with its shape field specified. But if I were to use all the fields in the constructor parameters, it would set all the fields in the new chair object to something</a:t>
            </a:r>
          </a:p>
        </p:txBody>
      </p:sp>
      <p:pic>
        <p:nvPicPr>
          <p:cNvPr id="7" name="Picture 6">
            <a:extLst>
              <a:ext uri="{FF2B5EF4-FFF2-40B4-BE49-F238E27FC236}">
                <a16:creationId xmlns:a16="http://schemas.microsoft.com/office/drawing/2014/main" id="{8D4D4725-A2F2-4B63-ACC3-7AA202582B7A}"/>
              </a:ext>
            </a:extLst>
          </p:cNvPr>
          <p:cNvPicPr>
            <a:picLocks noChangeAspect="1"/>
          </p:cNvPicPr>
          <p:nvPr/>
        </p:nvPicPr>
        <p:blipFill>
          <a:blip r:embed="rId3"/>
          <a:stretch>
            <a:fillRect/>
          </a:stretch>
        </p:blipFill>
        <p:spPr>
          <a:xfrm>
            <a:off x="5780078" y="4348748"/>
            <a:ext cx="6084119" cy="1944005"/>
          </a:xfrm>
          <a:prstGeom prst="rect">
            <a:avLst/>
          </a:prstGeom>
        </p:spPr>
      </p:pic>
      <p:cxnSp>
        <p:nvCxnSpPr>
          <p:cNvPr id="14" name="Straight Arrow Connector 13">
            <a:extLst>
              <a:ext uri="{FF2B5EF4-FFF2-40B4-BE49-F238E27FC236}">
                <a16:creationId xmlns:a16="http://schemas.microsoft.com/office/drawing/2014/main" id="{71A2D3BB-BE72-4E7A-975B-E55D6E49FEFC}"/>
              </a:ext>
            </a:extLst>
          </p:cNvPr>
          <p:cNvCxnSpPr>
            <a:cxnSpLocks/>
          </p:cNvCxnSpPr>
          <p:nvPr/>
        </p:nvCxnSpPr>
        <p:spPr>
          <a:xfrm>
            <a:off x="5150746" y="5061535"/>
            <a:ext cx="1659571" cy="3687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8966A217-05AD-4D21-82AC-EBBFA8429D8D}"/>
              </a:ext>
            </a:extLst>
          </p:cNvPr>
          <p:cNvCxnSpPr>
            <a:cxnSpLocks/>
          </p:cNvCxnSpPr>
          <p:nvPr/>
        </p:nvCxnSpPr>
        <p:spPr>
          <a:xfrm flipV="1">
            <a:off x="5374670" y="5615426"/>
            <a:ext cx="1486135" cy="15802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3" name="Group 2">
            <a:extLst>
              <a:ext uri="{FF2B5EF4-FFF2-40B4-BE49-F238E27FC236}">
                <a16:creationId xmlns:a16="http://schemas.microsoft.com/office/drawing/2014/main" id="{0924975A-9E40-49E5-8A9D-4C47C6122EF1}"/>
              </a:ext>
            </a:extLst>
          </p:cNvPr>
          <p:cNvGrpSpPr/>
          <p:nvPr/>
        </p:nvGrpSpPr>
        <p:grpSpPr>
          <a:xfrm>
            <a:off x="6174381" y="253754"/>
            <a:ext cx="5966287" cy="3620721"/>
            <a:chOff x="5780078" y="365125"/>
            <a:chExt cx="5966287" cy="3620721"/>
          </a:xfrm>
        </p:grpSpPr>
        <p:pic>
          <p:nvPicPr>
            <p:cNvPr id="6" name="Picture 5">
              <a:extLst>
                <a:ext uri="{FF2B5EF4-FFF2-40B4-BE49-F238E27FC236}">
                  <a16:creationId xmlns:a16="http://schemas.microsoft.com/office/drawing/2014/main" id="{F36B1D4B-5461-4121-AAED-1002FED02E15}"/>
                </a:ext>
              </a:extLst>
            </p:cNvPr>
            <p:cNvPicPr>
              <a:picLocks noChangeAspect="1"/>
            </p:cNvPicPr>
            <p:nvPr/>
          </p:nvPicPr>
          <p:blipFill>
            <a:blip r:embed="rId4"/>
            <a:stretch>
              <a:fillRect/>
            </a:stretch>
          </p:blipFill>
          <p:spPr>
            <a:xfrm>
              <a:off x="5780078" y="365125"/>
              <a:ext cx="5966287" cy="3620721"/>
            </a:xfrm>
            <a:prstGeom prst="rect">
              <a:avLst/>
            </a:prstGeom>
          </p:spPr>
        </p:pic>
        <p:cxnSp>
          <p:nvCxnSpPr>
            <p:cNvPr id="19" name="Straight Arrow Connector 18">
              <a:extLst>
                <a:ext uri="{FF2B5EF4-FFF2-40B4-BE49-F238E27FC236}">
                  <a16:creationId xmlns:a16="http://schemas.microsoft.com/office/drawing/2014/main" id="{FE930861-6088-416E-B0EE-CD36B12125D9}"/>
                </a:ext>
              </a:extLst>
            </p:cNvPr>
            <p:cNvCxnSpPr/>
            <p:nvPr/>
          </p:nvCxnSpPr>
          <p:spPr>
            <a:xfrm>
              <a:off x="7473950" y="1714500"/>
              <a:ext cx="0" cy="1112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9599897D-1115-42A3-A9A3-351BDBECD3BC}"/>
                </a:ext>
              </a:extLst>
            </p:cNvPr>
            <p:cNvCxnSpPr>
              <a:cxnSpLocks/>
            </p:cNvCxnSpPr>
            <p:nvPr/>
          </p:nvCxnSpPr>
          <p:spPr>
            <a:xfrm>
              <a:off x="8013700" y="1755872"/>
              <a:ext cx="0" cy="1586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D2C6944F-3702-4960-A9E2-6B037442B0C9}"/>
                </a:ext>
              </a:extLst>
            </p:cNvPr>
            <p:cNvCxnSpPr>
              <a:cxnSpLocks/>
            </p:cNvCxnSpPr>
            <p:nvPr/>
          </p:nvCxnSpPr>
          <p:spPr>
            <a:xfrm flipH="1">
              <a:off x="8610600" y="1746391"/>
              <a:ext cx="479425" cy="2535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BBE8CBBE-E722-4152-A7FF-4B8D401A6CC0}"/>
                </a:ext>
              </a:extLst>
            </p:cNvPr>
            <p:cNvCxnSpPr>
              <a:cxnSpLocks/>
            </p:cNvCxnSpPr>
            <p:nvPr/>
          </p:nvCxnSpPr>
          <p:spPr>
            <a:xfrm flipH="1">
              <a:off x="8375650" y="1761915"/>
              <a:ext cx="2162176" cy="4135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B78C0BD3-6FF4-4CC7-A7C8-2F699B429707}"/>
                </a:ext>
              </a:extLst>
            </p:cNvPr>
            <p:cNvCxnSpPr>
              <a:cxnSpLocks/>
            </p:cNvCxnSpPr>
            <p:nvPr/>
          </p:nvCxnSpPr>
          <p:spPr>
            <a:xfrm flipH="1">
              <a:off x="7651751" y="1770387"/>
              <a:ext cx="3814773" cy="569588"/>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grpSp>
      <p:sp>
        <p:nvSpPr>
          <p:cNvPr id="28" name="TextBox 27">
            <a:extLst>
              <a:ext uri="{FF2B5EF4-FFF2-40B4-BE49-F238E27FC236}">
                <a16:creationId xmlns:a16="http://schemas.microsoft.com/office/drawing/2014/main" id="{ACAC6620-E7DF-494A-8150-20521767F6E0}"/>
              </a:ext>
            </a:extLst>
          </p:cNvPr>
          <p:cNvSpPr txBox="1"/>
          <p:nvPr/>
        </p:nvSpPr>
        <p:spPr>
          <a:xfrm>
            <a:off x="251865" y="6391607"/>
            <a:ext cx="5524500" cy="430887"/>
          </a:xfrm>
          <a:prstGeom prst="rect">
            <a:avLst/>
          </a:prstGeom>
          <a:noFill/>
        </p:spPr>
        <p:txBody>
          <a:bodyPr wrap="square" rtlCol="0">
            <a:spAutoFit/>
          </a:bodyPr>
          <a:lstStyle/>
          <a:p>
            <a:r>
              <a:rPr lang="en-AU" sz="1100" dirty="0">
                <a:solidFill>
                  <a:schemeClr val="bg1"/>
                </a:solidFill>
              </a:rPr>
              <a:t>*Remember </a:t>
            </a:r>
            <a:r>
              <a:rPr lang="en-AU" sz="1100" i="1" dirty="0">
                <a:solidFill>
                  <a:schemeClr val="bg1"/>
                </a:solidFill>
              </a:rPr>
              <a:t>“this.”, </a:t>
            </a:r>
            <a:r>
              <a:rPr lang="en-AU" sz="1100" dirty="0">
                <a:solidFill>
                  <a:schemeClr val="bg1"/>
                </a:solidFill>
              </a:rPr>
              <a:t>it refers to the fields in an object. Here “</a:t>
            </a:r>
            <a:r>
              <a:rPr lang="en-AU" sz="1100" dirty="0" err="1">
                <a:solidFill>
                  <a:schemeClr val="bg1"/>
                </a:solidFill>
              </a:rPr>
              <a:t>this.numLegs</a:t>
            </a:r>
            <a:r>
              <a:rPr lang="en-AU" sz="1100" dirty="0">
                <a:solidFill>
                  <a:schemeClr val="bg1"/>
                </a:solidFill>
              </a:rPr>
              <a:t>” refers to the field, and “</a:t>
            </a:r>
            <a:r>
              <a:rPr lang="en-AU" sz="1100" dirty="0" err="1">
                <a:solidFill>
                  <a:schemeClr val="bg1"/>
                </a:solidFill>
              </a:rPr>
              <a:t>numLegs</a:t>
            </a:r>
            <a:r>
              <a:rPr lang="en-AU" sz="1100" dirty="0">
                <a:solidFill>
                  <a:schemeClr val="bg1"/>
                </a:solidFill>
              </a:rPr>
              <a:t>” refers to the constructor parameter.</a:t>
            </a:r>
          </a:p>
        </p:txBody>
      </p:sp>
      <p:cxnSp>
        <p:nvCxnSpPr>
          <p:cNvPr id="11" name="Straight Arrow Connector 10">
            <a:extLst>
              <a:ext uri="{FF2B5EF4-FFF2-40B4-BE49-F238E27FC236}">
                <a16:creationId xmlns:a16="http://schemas.microsoft.com/office/drawing/2014/main" id="{7971596C-4EEB-4ED9-8125-C97A2CCD6E4D}"/>
              </a:ext>
            </a:extLst>
          </p:cNvPr>
          <p:cNvCxnSpPr>
            <a:cxnSpLocks/>
          </p:cNvCxnSpPr>
          <p:nvPr/>
        </p:nvCxnSpPr>
        <p:spPr>
          <a:xfrm flipV="1">
            <a:off x="3971750" y="1761774"/>
            <a:ext cx="2659502" cy="2470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00EA0A10-C8A3-4310-A870-251EAE52DA22}"/>
              </a:ext>
            </a:extLst>
          </p:cNvPr>
          <p:cNvCxnSpPr>
            <a:cxnSpLocks/>
          </p:cNvCxnSpPr>
          <p:nvPr/>
        </p:nvCxnSpPr>
        <p:spPr>
          <a:xfrm>
            <a:off x="3971750" y="2008793"/>
            <a:ext cx="2761019" cy="9436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8465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Questions?</a:t>
            </a:r>
          </a:p>
        </p:txBody>
      </p:sp>
      <p:sp>
        <p:nvSpPr>
          <p:cNvPr id="10" name="Content Placeholder 9"/>
          <p:cNvSpPr>
            <a:spLocks noGrp="1"/>
          </p:cNvSpPr>
          <p:nvPr>
            <p:ph idx="1"/>
          </p:nvPr>
        </p:nvSpPr>
        <p:spPr/>
        <p:txBody>
          <a:bodyPr>
            <a:normAutofit/>
          </a:bodyPr>
          <a:lstStyle/>
          <a:p>
            <a:r>
              <a:rPr lang="en-AU" sz="1800" dirty="0"/>
              <a:t>You probably have questions about that, so ask them now:</a:t>
            </a:r>
          </a:p>
        </p:txBody>
      </p:sp>
      <p:pic>
        <p:nvPicPr>
          <p:cNvPr id="4" name="Picture 3">
            <a:extLst>
              <a:ext uri="{FF2B5EF4-FFF2-40B4-BE49-F238E27FC236}">
                <a16:creationId xmlns:a16="http://schemas.microsoft.com/office/drawing/2014/main" id="{8D16FAFA-BA17-4548-A89B-7CF814AB6947}"/>
              </a:ext>
            </a:extLst>
          </p:cNvPr>
          <p:cNvPicPr>
            <a:picLocks noChangeAspect="1"/>
          </p:cNvPicPr>
          <p:nvPr/>
        </p:nvPicPr>
        <p:blipFill>
          <a:blip r:embed="rId2"/>
          <a:stretch>
            <a:fillRect/>
          </a:stretch>
        </p:blipFill>
        <p:spPr>
          <a:xfrm>
            <a:off x="3716319" y="2524125"/>
            <a:ext cx="4732867" cy="3549650"/>
          </a:xfrm>
          <a:prstGeom prst="rect">
            <a:avLst/>
          </a:prstGeom>
        </p:spPr>
      </p:pic>
    </p:spTree>
    <p:extLst>
      <p:ext uri="{BB962C8B-B14F-4D97-AF65-F5344CB8AC3E}">
        <p14:creationId xmlns:p14="http://schemas.microsoft.com/office/powerpoint/2010/main" val="131343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 few more Notes</a:t>
            </a:r>
          </a:p>
        </p:txBody>
      </p:sp>
      <p:sp>
        <p:nvSpPr>
          <p:cNvPr id="10" name="Content Placeholder 9"/>
          <p:cNvSpPr>
            <a:spLocks noGrp="1"/>
          </p:cNvSpPr>
          <p:nvPr>
            <p:ph idx="1"/>
          </p:nvPr>
        </p:nvSpPr>
        <p:spPr>
          <a:xfrm>
            <a:off x="838200" y="1825625"/>
            <a:ext cx="11055350" cy="4351338"/>
          </a:xfrm>
        </p:spPr>
        <p:txBody>
          <a:bodyPr>
            <a:normAutofit/>
          </a:bodyPr>
          <a:lstStyle/>
          <a:p>
            <a:pPr marL="0" indent="0">
              <a:buNone/>
            </a:pPr>
            <a:r>
              <a:rPr lang="en-AU" sz="1800" dirty="0"/>
              <a:t>Subclasses </a:t>
            </a:r>
            <a:r>
              <a:rPr lang="en-AU" sz="1800" b="1" dirty="0"/>
              <a:t>do not</a:t>
            </a:r>
            <a:r>
              <a:rPr lang="en-AU" sz="1800" dirty="0"/>
              <a:t> inherit their parents constructors </a:t>
            </a:r>
            <a:r>
              <a:rPr lang="en-AU" sz="1800" b="1" dirty="0"/>
              <a:t>unless</a:t>
            </a:r>
            <a:r>
              <a:rPr lang="en-AU" sz="1800" dirty="0"/>
              <a:t> you tell them to</a:t>
            </a:r>
          </a:p>
          <a:p>
            <a:r>
              <a:rPr lang="en-AU" sz="1800" dirty="0"/>
              <a:t>To tell a subclass to inherit a constructor you would write something like this (below) which would tell the subclass to find the parent’s constructor with the parameter </a:t>
            </a:r>
            <a:r>
              <a:rPr lang="en-AU" sz="1800" i="1" dirty="0"/>
              <a:t>shape</a:t>
            </a:r>
            <a:r>
              <a:rPr lang="en-AU" sz="1800" dirty="0"/>
              <a:t>, and copy whatever it does</a:t>
            </a:r>
          </a:p>
          <a:p>
            <a:r>
              <a:rPr lang="en-AU" sz="1800" dirty="0"/>
              <a:t>Sometimes it may look like an object is inheriting a constructor, but this case is using the default constructor. This occurs if you define no constructors in the subclass, it automatically steals the parameter-less constructor of the parent class</a:t>
            </a:r>
          </a:p>
          <a:p>
            <a:endParaRPr lang="en-AU" sz="1800" dirty="0"/>
          </a:p>
        </p:txBody>
      </p:sp>
      <p:pic>
        <p:nvPicPr>
          <p:cNvPr id="3" name="Picture 2">
            <a:extLst>
              <a:ext uri="{FF2B5EF4-FFF2-40B4-BE49-F238E27FC236}">
                <a16:creationId xmlns:a16="http://schemas.microsoft.com/office/drawing/2014/main" id="{7080E223-8E2A-485F-A2DE-B5E5A8442EED}"/>
              </a:ext>
            </a:extLst>
          </p:cNvPr>
          <p:cNvPicPr>
            <a:picLocks noChangeAspect="1"/>
          </p:cNvPicPr>
          <p:nvPr/>
        </p:nvPicPr>
        <p:blipFill rotWithShape="1">
          <a:blip r:embed="rId2"/>
          <a:srcRect l="28168"/>
          <a:stretch/>
        </p:blipFill>
        <p:spPr>
          <a:xfrm>
            <a:off x="4362450" y="4902361"/>
            <a:ext cx="2921000" cy="929477"/>
          </a:xfrm>
          <a:prstGeom prst="rect">
            <a:avLst/>
          </a:prstGeom>
        </p:spPr>
      </p:pic>
    </p:spTree>
    <p:extLst>
      <p:ext uri="{BB962C8B-B14F-4D97-AF65-F5344CB8AC3E}">
        <p14:creationId xmlns:p14="http://schemas.microsoft.com/office/powerpoint/2010/main" val="1882655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6AD6B-A0E4-4DB5-972E-556E15B69BE4}"/>
              </a:ext>
            </a:extLst>
          </p:cNvPr>
          <p:cNvSpPr>
            <a:spLocks noGrp="1"/>
          </p:cNvSpPr>
          <p:nvPr>
            <p:ph type="title"/>
          </p:nvPr>
        </p:nvSpPr>
        <p:spPr/>
        <p:txBody>
          <a:bodyPr/>
          <a:lstStyle/>
          <a:p>
            <a:r>
              <a:rPr lang="en-AU" dirty="0"/>
              <a:t>Exercises</a:t>
            </a:r>
          </a:p>
        </p:txBody>
      </p:sp>
      <p:sp>
        <p:nvSpPr>
          <p:cNvPr id="3" name="Content Placeholder 2">
            <a:extLst>
              <a:ext uri="{FF2B5EF4-FFF2-40B4-BE49-F238E27FC236}">
                <a16:creationId xmlns:a16="http://schemas.microsoft.com/office/drawing/2014/main" id="{2BEC2D7B-47AF-4424-9C85-2FF41C37CC80}"/>
              </a:ext>
            </a:extLst>
          </p:cNvPr>
          <p:cNvSpPr>
            <a:spLocks noGrp="1"/>
          </p:cNvSpPr>
          <p:nvPr>
            <p:ph idx="1"/>
          </p:nvPr>
        </p:nvSpPr>
        <p:spPr/>
        <p:txBody>
          <a:bodyPr>
            <a:normAutofit fontScale="62500" lnSpcReduction="20000"/>
          </a:bodyPr>
          <a:lstStyle/>
          <a:p>
            <a:r>
              <a:rPr lang="en-AU" dirty="0"/>
              <a:t>Yay! We now have a basic understanding of what Object Oriented Programming is and how to use it in Java</a:t>
            </a:r>
          </a:p>
          <a:p>
            <a:r>
              <a:rPr lang="en-AU" dirty="0"/>
              <a:t>Now do some of the activities that you will find here</a:t>
            </a:r>
          </a:p>
          <a:p>
            <a:pPr marL="0" indent="0">
              <a:buNone/>
            </a:pPr>
            <a:r>
              <a:rPr lang="en-AU" b="1" dirty="0"/>
              <a:t>Activities</a:t>
            </a:r>
          </a:p>
          <a:p>
            <a:pPr marL="342900" indent="-342900">
              <a:buFont typeface="+mj-lt"/>
              <a:buAutoNum type="arabicPeriod"/>
            </a:pPr>
            <a:r>
              <a:rPr lang="en-AU" dirty="0"/>
              <a:t>Create an Animal class that has whatever attributes that you want it to</a:t>
            </a:r>
          </a:p>
          <a:p>
            <a:pPr marL="342900" indent="-342900">
              <a:buFont typeface="+mj-lt"/>
              <a:buAutoNum type="arabicPeriod"/>
            </a:pPr>
            <a:r>
              <a:rPr lang="en-AU" dirty="0"/>
              <a:t>Create an Animal object inside a separate class containing a main method</a:t>
            </a:r>
          </a:p>
          <a:p>
            <a:pPr marL="342900" indent="-342900">
              <a:buFont typeface="+mj-lt"/>
              <a:buAutoNum type="arabicPeriod"/>
            </a:pPr>
            <a:r>
              <a:rPr lang="en-AU" dirty="0"/>
              <a:t>Do things with this animal object, use its fields as conditions of If statements and print out values </a:t>
            </a:r>
          </a:p>
          <a:p>
            <a:pPr marL="342900" indent="-342900">
              <a:buFont typeface="+mj-lt"/>
              <a:buAutoNum type="arabicPeriod"/>
            </a:pPr>
            <a:r>
              <a:rPr lang="en-AU" dirty="0"/>
              <a:t>Now create a subclass of the animal object that is a type of animal, like fish, insects, arachnid or whatever</a:t>
            </a:r>
          </a:p>
          <a:p>
            <a:pPr marL="342900" indent="-342900">
              <a:buFont typeface="+mj-lt"/>
              <a:buAutoNum type="arabicPeriod"/>
            </a:pPr>
            <a:r>
              <a:rPr lang="en-AU" dirty="0"/>
              <a:t>Do a few things with this subclass, like add new fields and methods</a:t>
            </a:r>
          </a:p>
          <a:p>
            <a:pPr marL="342900" indent="-342900">
              <a:buFont typeface="+mj-lt"/>
              <a:buAutoNum type="arabicPeriod"/>
            </a:pPr>
            <a:r>
              <a:rPr lang="en-AU" dirty="0"/>
              <a:t>Then, add multiple constructors to the animal class, and use them to create new animals</a:t>
            </a:r>
          </a:p>
          <a:p>
            <a:pPr marL="342900" indent="-342900">
              <a:buFont typeface="+mj-lt"/>
              <a:buAutoNum type="arabicPeriod"/>
            </a:pPr>
            <a:r>
              <a:rPr lang="en-AU" dirty="0"/>
              <a:t>Inherit a constructor from the parent animal class in the animal subclass</a:t>
            </a:r>
          </a:p>
          <a:p>
            <a:pPr marL="342900" indent="-342900">
              <a:buFont typeface="+mj-lt"/>
              <a:buAutoNum type="arabicPeriod"/>
            </a:pPr>
            <a:r>
              <a:rPr lang="en-AU" dirty="0"/>
              <a:t>Do all of these activities again without notes - this time for vehicles :P</a:t>
            </a:r>
          </a:p>
          <a:p>
            <a:pPr marL="0" indent="0">
              <a:buNone/>
            </a:pPr>
            <a:r>
              <a:rPr lang="en-AU" dirty="0"/>
              <a:t>Continue asking questions! This is really complicated and you </a:t>
            </a:r>
            <a:r>
              <a:rPr lang="en-AU" b="1" dirty="0"/>
              <a:t>will </a:t>
            </a:r>
            <a:r>
              <a:rPr lang="en-AU" dirty="0"/>
              <a:t>just get confused if you don’t ask questions. </a:t>
            </a:r>
          </a:p>
          <a:p>
            <a:pPr marL="0" indent="0">
              <a:buNone/>
            </a:pPr>
            <a:r>
              <a:rPr lang="en-AU" dirty="0"/>
              <a:t>I am here to help :D</a:t>
            </a:r>
            <a:endParaRPr lang="en-AU" sz="3200" dirty="0"/>
          </a:p>
          <a:p>
            <a:pPr marL="342900" indent="-342900">
              <a:buFont typeface="+mj-lt"/>
              <a:buAutoNum type="arabicPeriod"/>
            </a:pPr>
            <a:endParaRPr lang="en-AU" dirty="0"/>
          </a:p>
          <a:p>
            <a:pPr marL="514350" indent="-514350">
              <a:buFont typeface="+mj-lt"/>
              <a:buAutoNum type="arabicPeriod"/>
            </a:pPr>
            <a:endParaRPr lang="en-AU" dirty="0"/>
          </a:p>
        </p:txBody>
      </p:sp>
    </p:spTree>
    <p:extLst>
      <p:ext uri="{BB962C8B-B14F-4D97-AF65-F5344CB8AC3E}">
        <p14:creationId xmlns:p14="http://schemas.microsoft.com/office/powerpoint/2010/main" val="4147949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Creating a Chair class</a:t>
            </a:r>
          </a:p>
        </p:txBody>
      </p:sp>
      <p:sp>
        <p:nvSpPr>
          <p:cNvPr id="10" name="Content Placeholder 9"/>
          <p:cNvSpPr>
            <a:spLocks noGrp="1"/>
          </p:cNvSpPr>
          <p:nvPr>
            <p:ph idx="1"/>
          </p:nvPr>
        </p:nvSpPr>
        <p:spPr>
          <a:xfrm>
            <a:off x="838200" y="1825625"/>
            <a:ext cx="8751277" cy="4351338"/>
          </a:xfrm>
        </p:spPr>
        <p:txBody>
          <a:bodyPr>
            <a:normAutofit/>
          </a:bodyPr>
          <a:lstStyle/>
          <a:p>
            <a:r>
              <a:rPr lang="en-AU" sz="2000" dirty="0"/>
              <a:t>To first create an object we need an object to create, in this case – we will create a </a:t>
            </a:r>
            <a:r>
              <a:rPr lang="en-AU" sz="2000" i="1" dirty="0"/>
              <a:t>Chair </a:t>
            </a:r>
            <a:r>
              <a:rPr lang="en-AU" sz="2000" dirty="0"/>
              <a:t>class, in which we will make a blueprint for a chair. </a:t>
            </a:r>
          </a:p>
          <a:p>
            <a:r>
              <a:rPr lang="en-AU" sz="2000" dirty="0"/>
              <a:t>Once we have done that we need to give the Chair class attributes, lay out the characteristics that all chairs have</a:t>
            </a:r>
          </a:p>
          <a:p>
            <a:r>
              <a:rPr lang="en-AU" sz="2000" dirty="0"/>
              <a:t>This is, in essence, what it means to be a chair</a:t>
            </a:r>
          </a:p>
          <a:p>
            <a:r>
              <a:rPr lang="en-AU" sz="2000" dirty="0"/>
              <a:t>Each of these variables make up a chair. As these variables are a part of an object, we call each of them a field </a:t>
            </a:r>
          </a:p>
          <a:p>
            <a:r>
              <a:rPr lang="en-AU" sz="2000" dirty="0"/>
              <a:t>This code may bring with it the realisation of what classes and objects are, especially if you have been grappling with what I told you in the theory.</a:t>
            </a:r>
          </a:p>
          <a:p>
            <a:r>
              <a:rPr lang="en-AU" sz="2000" dirty="0"/>
              <a:t>Remember to not to have a </a:t>
            </a:r>
            <a:r>
              <a:rPr lang="en-AU" sz="2000" i="1" dirty="0"/>
              <a:t>main method </a:t>
            </a:r>
            <a:r>
              <a:rPr lang="en-AU" sz="2000" dirty="0"/>
              <a:t>in the chair class.</a:t>
            </a:r>
          </a:p>
          <a:p>
            <a:r>
              <a:rPr lang="en-AU" sz="2000" dirty="0"/>
              <a:t>Can you really create an object this easily? Yes. Yes you can.</a:t>
            </a:r>
          </a:p>
          <a:p>
            <a:endParaRPr lang="en-AU" sz="2000" dirty="0"/>
          </a:p>
          <a:p>
            <a:endParaRPr lang="en-AU" sz="2000" dirty="0"/>
          </a:p>
        </p:txBody>
      </p:sp>
      <p:sp>
        <p:nvSpPr>
          <p:cNvPr id="12" name="Content Placeholder 5"/>
          <p:cNvSpPr txBox="1">
            <a:spLocks/>
          </p:cNvSpPr>
          <p:nvPr/>
        </p:nvSpPr>
        <p:spPr>
          <a:xfrm>
            <a:off x="838200"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pic>
        <p:nvPicPr>
          <p:cNvPr id="3" name="Picture 2">
            <a:extLst>
              <a:ext uri="{FF2B5EF4-FFF2-40B4-BE49-F238E27FC236}">
                <a16:creationId xmlns:a16="http://schemas.microsoft.com/office/drawing/2014/main" id="{F8432640-0EAA-4BDD-AC89-E0274999B03D}"/>
              </a:ext>
            </a:extLst>
          </p:cNvPr>
          <p:cNvPicPr>
            <a:picLocks noChangeAspect="1"/>
          </p:cNvPicPr>
          <p:nvPr/>
        </p:nvPicPr>
        <p:blipFill>
          <a:blip r:embed="rId2"/>
          <a:stretch>
            <a:fillRect/>
          </a:stretch>
        </p:blipFill>
        <p:spPr>
          <a:xfrm>
            <a:off x="9589477" y="1825625"/>
            <a:ext cx="2209800" cy="600075"/>
          </a:xfrm>
          <a:prstGeom prst="rect">
            <a:avLst/>
          </a:prstGeom>
        </p:spPr>
      </p:pic>
      <p:cxnSp>
        <p:nvCxnSpPr>
          <p:cNvPr id="11" name="Straight Arrow Connector 10">
            <a:extLst>
              <a:ext uri="{FF2B5EF4-FFF2-40B4-BE49-F238E27FC236}">
                <a16:creationId xmlns:a16="http://schemas.microsoft.com/office/drawing/2014/main" id="{2B57E6B2-B541-43D6-9FF4-30B49AAB7737}"/>
              </a:ext>
            </a:extLst>
          </p:cNvPr>
          <p:cNvCxnSpPr>
            <a:cxnSpLocks/>
          </p:cNvCxnSpPr>
          <p:nvPr/>
        </p:nvCxnSpPr>
        <p:spPr>
          <a:xfrm>
            <a:off x="6019800" y="3364523"/>
            <a:ext cx="338210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3" name="Picture 12">
            <a:extLst>
              <a:ext uri="{FF2B5EF4-FFF2-40B4-BE49-F238E27FC236}">
                <a16:creationId xmlns:a16="http://schemas.microsoft.com/office/drawing/2014/main" id="{412E4594-396A-46F7-8258-3673DF569299}"/>
              </a:ext>
            </a:extLst>
          </p:cNvPr>
          <p:cNvPicPr>
            <a:picLocks noChangeAspect="1"/>
          </p:cNvPicPr>
          <p:nvPr/>
        </p:nvPicPr>
        <p:blipFill>
          <a:blip r:embed="rId3"/>
          <a:stretch>
            <a:fillRect/>
          </a:stretch>
        </p:blipFill>
        <p:spPr>
          <a:xfrm>
            <a:off x="9599020" y="2560637"/>
            <a:ext cx="2200257" cy="1765178"/>
          </a:xfrm>
          <a:prstGeom prst="rect">
            <a:avLst/>
          </a:prstGeom>
        </p:spPr>
      </p:pic>
    </p:spTree>
    <p:extLst>
      <p:ext uri="{BB962C8B-B14F-4D97-AF65-F5344CB8AC3E}">
        <p14:creationId xmlns:p14="http://schemas.microsoft.com/office/powerpoint/2010/main" val="1810518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Utilising the class</a:t>
            </a:r>
          </a:p>
        </p:txBody>
      </p:sp>
      <p:sp>
        <p:nvSpPr>
          <p:cNvPr id="10" name="Content Placeholder 9"/>
          <p:cNvSpPr>
            <a:spLocks noGrp="1"/>
          </p:cNvSpPr>
          <p:nvPr>
            <p:ph idx="1"/>
          </p:nvPr>
        </p:nvSpPr>
        <p:spPr/>
        <p:txBody>
          <a:bodyPr>
            <a:normAutofit/>
          </a:bodyPr>
          <a:lstStyle/>
          <a:p>
            <a:r>
              <a:rPr lang="en-AU" sz="2000" dirty="0"/>
              <a:t>We want to be able to interact with a chair right now right? So create a new class called </a:t>
            </a:r>
            <a:r>
              <a:rPr lang="en-AU" sz="2000" i="1" dirty="0" err="1"/>
              <a:t>UseChair</a:t>
            </a:r>
            <a:r>
              <a:rPr lang="en-AU" sz="2000" dirty="0"/>
              <a:t> </a:t>
            </a:r>
            <a:r>
              <a:rPr lang="en-AU" sz="2000" b="1" dirty="0"/>
              <a:t>with a main method</a:t>
            </a:r>
            <a:r>
              <a:rPr lang="en-AU" sz="2000" dirty="0"/>
              <a:t>.</a:t>
            </a:r>
            <a:endParaRPr lang="en-AU" sz="2000" i="1" dirty="0"/>
          </a:p>
          <a:p>
            <a:r>
              <a:rPr lang="en-AU" sz="2000" dirty="0"/>
              <a:t>Within the </a:t>
            </a:r>
            <a:r>
              <a:rPr lang="en-AU" sz="2000" i="1" dirty="0" err="1"/>
              <a:t>UseChair</a:t>
            </a:r>
            <a:r>
              <a:rPr lang="en-AU" sz="2000" dirty="0"/>
              <a:t> class’ main method, create a new instance of a chair</a:t>
            </a:r>
            <a:endParaRPr lang="en-AU" sz="2000" i="1" dirty="0"/>
          </a:p>
          <a:p>
            <a:pPr marL="0" indent="0">
              <a:buNone/>
            </a:pPr>
            <a:endParaRPr lang="en-AU" sz="2000" dirty="0"/>
          </a:p>
        </p:txBody>
      </p:sp>
      <p:sp>
        <p:nvSpPr>
          <p:cNvPr id="12" name="Content Placeholder 5"/>
          <p:cNvSpPr txBox="1">
            <a:spLocks/>
          </p:cNvSpPr>
          <p:nvPr/>
        </p:nvSpPr>
        <p:spPr>
          <a:xfrm>
            <a:off x="838200"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pic>
        <p:nvPicPr>
          <p:cNvPr id="7" name="Picture 6">
            <a:extLst>
              <a:ext uri="{FF2B5EF4-FFF2-40B4-BE49-F238E27FC236}">
                <a16:creationId xmlns:a16="http://schemas.microsoft.com/office/drawing/2014/main" id="{A622E044-3066-4437-BFFC-6AF073A3690D}"/>
              </a:ext>
            </a:extLst>
          </p:cNvPr>
          <p:cNvPicPr>
            <a:picLocks noChangeAspect="1"/>
          </p:cNvPicPr>
          <p:nvPr/>
        </p:nvPicPr>
        <p:blipFill>
          <a:blip r:embed="rId2"/>
          <a:stretch>
            <a:fillRect/>
          </a:stretch>
        </p:blipFill>
        <p:spPr>
          <a:xfrm>
            <a:off x="4018188" y="3077339"/>
            <a:ext cx="4003224" cy="3099624"/>
          </a:xfrm>
          <a:prstGeom prst="rect">
            <a:avLst/>
          </a:prstGeom>
        </p:spPr>
      </p:pic>
    </p:spTree>
    <p:extLst>
      <p:ext uri="{BB962C8B-B14F-4D97-AF65-F5344CB8AC3E}">
        <p14:creationId xmlns:p14="http://schemas.microsoft.com/office/powerpoint/2010/main" val="1927175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Creating an object</a:t>
            </a:r>
          </a:p>
        </p:txBody>
      </p:sp>
      <p:pic>
        <p:nvPicPr>
          <p:cNvPr id="6" name="Picture 5">
            <a:extLst>
              <a:ext uri="{FF2B5EF4-FFF2-40B4-BE49-F238E27FC236}">
                <a16:creationId xmlns:a16="http://schemas.microsoft.com/office/drawing/2014/main" id="{DED0C52F-D191-4BAC-BE9B-67463452D2B4}"/>
              </a:ext>
            </a:extLst>
          </p:cNvPr>
          <p:cNvPicPr>
            <a:picLocks noChangeAspect="1"/>
          </p:cNvPicPr>
          <p:nvPr/>
        </p:nvPicPr>
        <p:blipFill rotWithShape="1">
          <a:blip r:embed="rId2"/>
          <a:srcRect l="24622" t="39509" r="40468" b="47202"/>
          <a:stretch/>
        </p:blipFill>
        <p:spPr>
          <a:xfrm>
            <a:off x="3810000" y="2690253"/>
            <a:ext cx="4032739" cy="1188596"/>
          </a:xfrm>
          <a:prstGeom prst="rect">
            <a:avLst/>
          </a:prstGeom>
        </p:spPr>
      </p:pic>
      <p:pic>
        <p:nvPicPr>
          <p:cNvPr id="9" name="Picture 8">
            <a:extLst>
              <a:ext uri="{FF2B5EF4-FFF2-40B4-BE49-F238E27FC236}">
                <a16:creationId xmlns:a16="http://schemas.microsoft.com/office/drawing/2014/main" id="{E7FD40DE-46DD-428E-A2C9-ED056402D246}"/>
              </a:ext>
            </a:extLst>
          </p:cNvPr>
          <p:cNvPicPr>
            <a:picLocks noChangeAspect="1"/>
          </p:cNvPicPr>
          <p:nvPr/>
        </p:nvPicPr>
        <p:blipFill rotWithShape="1">
          <a:blip r:embed="rId2"/>
          <a:srcRect l="24622" t="56595" r="23012" b="27505"/>
          <a:stretch/>
        </p:blipFill>
        <p:spPr>
          <a:xfrm>
            <a:off x="2801814" y="4354420"/>
            <a:ext cx="6049109" cy="1422070"/>
          </a:xfrm>
          <a:prstGeom prst="rect">
            <a:avLst/>
          </a:prstGeom>
        </p:spPr>
      </p:pic>
      <p:sp>
        <p:nvSpPr>
          <p:cNvPr id="3" name="TextBox 2">
            <a:extLst>
              <a:ext uri="{FF2B5EF4-FFF2-40B4-BE49-F238E27FC236}">
                <a16:creationId xmlns:a16="http://schemas.microsoft.com/office/drawing/2014/main" id="{D5C82337-356A-4CFE-8906-78D83DF5D366}"/>
              </a:ext>
            </a:extLst>
          </p:cNvPr>
          <p:cNvSpPr txBox="1"/>
          <p:nvPr/>
        </p:nvSpPr>
        <p:spPr>
          <a:xfrm>
            <a:off x="1148862" y="1383323"/>
            <a:ext cx="10726615" cy="3139321"/>
          </a:xfrm>
          <a:prstGeom prst="rect">
            <a:avLst/>
          </a:prstGeom>
          <a:noFill/>
        </p:spPr>
        <p:txBody>
          <a:bodyPr wrap="square" rtlCol="0">
            <a:spAutoFit/>
          </a:bodyPr>
          <a:lstStyle/>
          <a:p>
            <a:pPr marL="285750" indent="-285750">
              <a:buFont typeface="Arial" panose="020B0604020202020204" pitchFamily="34" charset="0"/>
              <a:buChar char="•"/>
            </a:pPr>
            <a:r>
              <a:rPr lang="en-AU" dirty="0"/>
              <a:t>Some read this first line as meaning, “</a:t>
            </a:r>
            <a:r>
              <a:rPr lang="en-AU" dirty="0" err="1"/>
              <a:t>yourChair</a:t>
            </a:r>
            <a:r>
              <a:rPr lang="en-AU" dirty="0"/>
              <a:t> is a chair” but that’s not what it means</a:t>
            </a:r>
          </a:p>
          <a:p>
            <a:pPr marL="285750" indent="-285750">
              <a:buFont typeface="Arial" panose="020B0604020202020204" pitchFamily="34" charset="0"/>
              <a:buChar char="•"/>
            </a:pPr>
            <a:r>
              <a:rPr lang="en-AU" dirty="0"/>
              <a:t>In this first line we are instead </a:t>
            </a:r>
            <a:r>
              <a:rPr lang="en-AU" i="1" dirty="0"/>
              <a:t>declaring</a:t>
            </a:r>
            <a:r>
              <a:rPr lang="en-AU" dirty="0"/>
              <a:t> an object to exist, we haven't actually made it yet. All this does is reserve variable name </a:t>
            </a:r>
            <a:r>
              <a:rPr lang="en-AU" dirty="0" err="1"/>
              <a:t>yourChair</a:t>
            </a:r>
            <a:r>
              <a:rPr lang="en-AU" dirty="0"/>
              <a:t> so that it can eventually refer to an instance of the Chair class</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r>
              <a:rPr lang="en-AU" dirty="0"/>
              <a:t>The creation of the objects for official use don’t come until we execute the lines below</a:t>
            </a:r>
          </a:p>
          <a:p>
            <a:pPr marL="285750" indent="-285750">
              <a:buFont typeface="Arial" panose="020B0604020202020204" pitchFamily="34" charset="0"/>
              <a:buChar char="•"/>
            </a:pPr>
            <a:endParaRPr lang="en-AU" dirty="0"/>
          </a:p>
        </p:txBody>
      </p:sp>
      <p:cxnSp>
        <p:nvCxnSpPr>
          <p:cNvPr id="5" name="Straight Arrow Connector 4">
            <a:extLst>
              <a:ext uri="{FF2B5EF4-FFF2-40B4-BE49-F238E27FC236}">
                <a16:creationId xmlns:a16="http://schemas.microsoft.com/office/drawing/2014/main" id="{74E2A84B-671F-4AFD-AABB-9DBDBBF42CA0}"/>
              </a:ext>
            </a:extLst>
          </p:cNvPr>
          <p:cNvCxnSpPr/>
          <p:nvPr/>
        </p:nvCxnSpPr>
        <p:spPr>
          <a:xfrm>
            <a:off x="1834662" y="2836819"/>
            <a:ext cx="2074984" cy="762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D8E838B2-5F76-4A1A-92AE-8D4107655B19}"/>
              </a:ext>
            </a:extLst>
          </p:cNvPr>
          <p:cNvSpPr txBox="1"/>
          <p:nvPr/>
        </p:nvSpPr>
        <p:spPr>
          <a:xfrm>
            <a:off x="519919" y="2690253"/>
            <a:ext cx="1453661" cy="369332"/>
          </a:xfrm>
          <a:prstGeom prst="rect">
            <a:avLst/>
          </a:prstGeom>
          <a:noFill/>
        </p:spPr>
        <p:txBody>
          <a:bodyPr wrap="square" rtlCol="0">
            <a:spAutoFit/>
          </a:bodyPr>
          <a:lstStyle/>
          <a:p>
            <a:r>
              <a:rPr lang="en-AU" dirty="0"/>
              <a:t>Object type</a:t>
            </a:r>
          </a:p>
        </p:txBody>
      </p:sp>
      <p:cxnSp>
        <p:nvCxnSpPr>
          <p:cNvPr id="13" name="Straight Arrow Connector 12">
            <a:extLst>
              <a:ext uri="{FF2B5EF4-FFF2-40B4-BE49-F238E27FC236}">
                <a16:creationId xmlns:a16="http://schemas.microsoft.com/office/drawing/2014/main" id="{4F59C08F-0808-4DA1-A4B9-3E6C9D7BE64C}"/>
              </a:ext>
            </a:extLst>
          </p:cNvPr>
          <p:cNvCxnSpPr>
            <a:cxnSpLocks/>
          </p:cNvCxnSpPr>
          <p:nvPr/>
        </p:nvCxnSpPr>
        <p:spPr>
          <a:xfrm>
            <a:off x="1854298" y="2997790"/>
            <a:ext cx="2074984" cy="4995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90406CAB-77E0-4DCA-8B9B-41B2112693B5}"/>
              </a:ext>
            </a:extLst>
          </p:cNvPr>
          <p:cNvSpPr txBox="1"/>
          <p:nvPr/>
        </p:nvSpPr>
        <p:spPr>
          <a:xfrm>
            <a:off x="8701323" y="3128020"/>
            <a:ext cx="2271477" cy="369332"/>
          </a:xfrm>
          <a:prstGeom prst="rect">
            <a:avLst/>
          </a:prstGeom>
          <a:noFill/>
        </p:spPr>
        <p:txBody>
          <a:bodyPr wrap="square" rtlCol="0">
            <a:spAutoFit/>
          </a:bodyPr>
          <a:lstStyle/>
          <a:p>
            <a:r>
              <a:rPr lang="en-AU" dirty="0"/>
              <a:t>Object/variable name</a:t>
            </a:r>
          </a:p>
        </p:txBody>
      </p:sp>
      <p:cxnSp>
        <p:nvCxnSpPr>
          <p:cNvPr id="17" name="Straight Arrow Connector 16">
            <a:extLst>
              <a:ext uri="{FF2B5EF4-FFF2-40B4-BE49-F238E27FC236}">
                <a16:creationId xmlns:a16="http://schemas.microsoft.com/office/drawing/2014/main" id="{156FE2F2-9388-48DA-99CD-112C37624FC2}"/>
              </a:ext>
            </a:extLst>
          </p:cNvPr>
          <p:cNvCxnSpPr>
            <a:cxnSpLocks/>
          </p:cNvCxnSpPr>
          <p:nvPr/>
        </p:nvCxnSpPr>
        <p:spPr>
          <a:xfrm flipH="1" flipV="1">
            <a:off x="7842739" y="3059585"/>
            <a:ext cx="858584" cy="2531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6EAB4109-0576-4DA5-802E-9B1A1961043A}"/>
              </a:ext>
            </a:extLst>
          </p:cNvPr>
          <p:cNvCxnSpPr>
            <a:cxnSpLocks/>
          </p:cNvCxnSpPr>
          <p:nvPr/>
        </p:nvCxnSpPr>
        <p:spPr>
          <a:xfrm flipH="1">
            <a:off x="7602122" y="3302432"/>
            <a:ext cx="1099201" cy="2091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40170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Using an object</a:t>
            </a:r>
          </a:p>
        </p:txBody>
      </p:sp>
      <p:sp>
        <p:nvSpPr>
          <p:cNvPr id="10" name="Content Placeholder 9"/>
          <p:cNvSpPr>
            <a:spLocks noGrp="1"/>
          </p:cNvSpPr>
          <p:nvPr>
            <p:ph idx="1"/>
          </p:nvPr>
        </p:nvSpPr>
        <p:spPr>
          <a:xfrm>
            <a:off x="838200" y="1825625"/>
            <a:ext cx="8083062" cy="4351338"/>
          </a:xfrm>
        </p:spPr>
        <p:txBody>
          <a:bodyPr>
            <a:normAutofit/>
          </a:bodyPr>
          <a:lstStyle/>
          <a:p>
            <a:r>
              <a:rPr lang="en-AU" sz="2000" dirty="0"/>
              <a:t>Once we have created the two Chair objects, we can then change the values of the characteristics of the chair by doing the following – </a:t>
            </a:r>
          </a:p>
          <a:p>
            <a:r>
              <a:rPr lang="en-AU" sz="2000" dirty="0"/>
              <a:t>As you can see in my code so far I am accessing fields of each chair object, and am setting them to values</a:t>
            </a:r>
          </a:p>
          <a:p>
            <a:r>
              <a:rPr lang="en-AU" sz="2000" dirty="0"/>
              <a:t>We can also use these fields to do different things</a:t>
            </a:r>
          </a:p>
          <a:p>
            <a:r>
              <a:rPr lang="en-AU" sz="2000" dirty="0"/>
              <a:t>For example, we can print the values of each field, or use them as the condition of an if statement</a:t>
            </a:r>
          </a:p>
        </p:txBody>
      </p:sp>
      <p:sp>
        <p:nvSpPr>
          <p:cNvPr id="12" name="Content Placeholder 5"/>
          <p:cNvSpPr txBox="1">
            <a:spLocks/>
          </p:cNvSpPr>
          <p:nvPr/>
        </p:nvSpPr>
        <p:spPr>
          <a:xfrm>
            <a:off x="838200"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pic>
        <p:nvPicPr>
          <p:cNvPr id="3" name="Picture 2">
            <a:extLst>
              <a:ext uri="{FF2B5EF4-FFF2-40B4-BE49-F238E27FC236}">
                <a16:creationId xmlns:a16="http://schemas.microsoft.com/office/drawing/2014/main" id="{15B14F25-FCA6-4E82-B474-F3018574C586}"/>
              </a:ext>
            </a:extLst>
          </p:cNvPr>
          <p:cNvPicPr>
            <a:picLocks noChangeAspect="1"/>
          </p:cNvPicPr>
          <p:nvPr/>
        </p:nvPicPr>
        <p:blipFill>
          <a:blip r:embed="rId2"/>
          <a:stretch>
            <a:fillRect/>
          </a:stretch>
        </p:blipFill>
        <p:spPr>
          <a:xfrm>
            <a:off x="8884819" y="1690688"/>
            <a:ext cx="3044686" cy="4200036"/>
          </a:xfrm>
          <a:prstGeom prst="rect">
            <a:avLst/>
          </a:prstGeom>
        </p:spPr>
      </p:pic>
      <p:cxnSp>
        <p:nvCxnSpPr>
          <p:cNvPr id="7" name="Straight Arrow Connector 6">
            <a:extLst>
              <a:ext uri="{FF2B5EF4-FFF2-40B4-BE49-F238E27FC236}">
                <a16:creationId xmlns:a16="http://schemas.microsoft.com/office/drawing/2014/main" id="{85482D35-8482-40CA-B6D8-AF254BE4FD6A}"/>
              </a:ext>
            </a:extLst>
          </p:cNvPr>
          <p:cNvCxnSpPr>
            <a:cxnSpLocks/>
          </p:cNvCxnSpPr>
          <p:nvPr/>
        </p:nvCxnSpPr>
        <p:spPr>
          <a:xfrm>
            <a:off x="7932280" y="2297723"/>
            <a:ext cx="98898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9" name="Picture 8">
            <a:extLst>
              <a:ext uri="{FF2B5EF4-FFF2-40B4-BE49-F238E27FC236}">
                <a16:creationId xmlns:a16="http://schemas.microsoft.com/office/drawing/2014/main" id="{719311CD-F51D-4568-A3F7-2F5A18EFF878}"/>
              </a:ext>
            </a:extLst>
          </p:cNvPr>
          <p:cNvPicPr>
            <a:picLocks noChangeAspect="1"/>
          </p:cNvPicPr>
          <p:nvPr/>
        </p:nvPicPr>
        <p:blipFill>
          <a:blip r:embed="rId3"/>
          <a:stretch>
            <a:fillRect/>
          </a:stretch>
        </p:blipFill>
        <p:spPr>
          <a:xfrm>
            <a:off x="647232" y="4515571"/>
            <a:ext cx="8115300" cy="1628775"/>
          </a:xfrm>
          <a:prstGeom prst="rect">
            <a:avLst/>
          </a:prstGeom>
        </p:spPr>
      </p:pic>
    </p:spTree>
    <p:extLst>
      <p:ext uri="{BB962C8B-B14F-4D97-AF65-F5344CB8AC3E}">
        <p14:creationId xmlns:p14="http://schemas.microsoft.com/office/powerpoint/2010/main" val="3481719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Note </a:t>
            </a:r>
          </a:p>
        </p:txBody>
      </p:sp>
      <p:sp>
        <p:nvSpPr>
          <p:cNvPr id="10" name="Content Placeholder 9"/>
          <p:cNvSpPr>
            <a:spLocks noGrp="1"/>
          </p:cNvSpPr>
          <p:nvPr>
            <p:ph idx="1"/>
          </p:nvPr>
        </p:nvSpPr>
        <p:spPr/>
        <p:txBody>
          <a:bodyPr>
            <a:normAutofit/>
          </a:bodyPr>
          <a:lstStyle/>
          <a:p>
            <a:r>
              <a:rPr lang="en-AU" sz="2000" dirty="0"/>
              <a:t>Just like we could declare a primitive data type variable (</a:t>
            </a:r>
            <a:r>
              <a:rPr lang="en-AU" sz="2000" dirty="0" err="1"/>
              <a:t>int</a:t>
            </a:r>
            <a:r>
              <a:rPr lang="en-AU" sz="2000" dirty="0"/>
              <a:t>, char, </a:t>
            </a:r>
            <a:r>
              <a:rPr lang="en-AU" sz="2000" dirty="0" err="1"/>
              <a:t>boolean</a:t>
            </a:r>
            <a:r>
              <a:rPr lang="en-AU" sz="2000" dirty="0"/>
              <a:t> etc.) by stating what is below we do the same thing with objects. It is the same but different</a:t>
            </a:r>
          </a:p>
          <a:p>
            <a:endParaRPr lang="en-AU" sz="2000" dirty="0"/>
          </a:p>
          <a:p>
            <a:pPr marL="0" indent="0">
              <a:buNone/>
            </a:pPr>
            <a:endParaRPr lang="en-AU" sz="2000" dirty="0"/>
          </a:p>
        </p:txBody>
      </p:sp>
      <p:pic>
        <p:nvPicPr>
          <p:cNvPr id="4" name="Picture 3">
            <a:extLst>
              <a:ext uri="{FF2B5EF4-FFF2-40B4-BE49-F238E27FC236}">
                <a16:creationId xmlns:a16="http://schemas.microsoft.com/office/drawing/2014/main" id="{7FFCCBE0-D08C-410A-A00D-F61ACE09571E}"/>
              </a:ext>
            </a:extLst>
          </p:cNvPr>
          <p:cNvPicPr>
            <a:picLocks noChangeAspect="1"/>
          </p:cNvPicPr>
          <p:nvPr/>
        </p:nvPicPr>
        <p:blipFill>
          <a:blip r:embed="rId2"/>
          <a:stretch>
            <a:fillRect/>
          </a:stretch>
        </p:blipFill>
        <p:spPr>
          <a:xfrm>
            <a:off x="2708214" y="5634192"/>
            <a:ext cx="6623172" cy="634163"/>
          </a:xfrm>
          <a:prstGeom prst="rect">
            <a:avLst/>
          </a:prstGeom>
        </p:spPr>
      </p:pic>
      <p:cxnSp>
        <p:nvCxnSpPr>
          <p:cNvPr id="6" name="Straight Arrow Connector 5">
            <a:extLst>
              <a:ext uri="{FF2B5EF4-FFF2-40B4-BE49-F238E27FC236}">
                <a16:creationId xmlns:a16="http://schemas.microsoft.com/office/drawing/2014/main" id="{EEEB1FFF-DCFE-4EFB-80FE-27032DAACF30}"/>
              </a:ext>
            </a:extLst>
          </p:cNvPr>
          <p:cNvCxnSpPr/>
          <p:nvPr/>
        </p:nvCxnSpPr>
        <p:spPr>
          <a:xfrm flipH="1">
            <a:off x="3278183" y="3898404"/>
            <a:ext cx="246413" cy="1679554"/>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EDF25DE1-5C95-4032-8E36-8FC2620E0497}"/>
              </a:ext>
            </a:extLst>
          </p:cNvPr>
          <p:cNvCxnSpPr/>
          <p:nvPr/>
        </p:nvCxnSpPr>
        <p:spPr>
          <a:xfrm flipH="1">
            <a:off x="4772198" y="3984546"/>
            <a:ext cx="246413" cy="1679554"/>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pic>
        <p:nvPicPr>
          <p:cNvPr id="7" name="Picture 6">
            <a:extLst>
              <a:ext uri="{FF2B5EF4-FFF2-40B4-BE49-F238E27FC236}">
                <a16:creationId xmlns:a16="http://schemas.microsoft.com/office/drawing/2014/main" id="{01A95E1C-9B65-4372-A0B7-2986B02D4B78}"/>
              </a:ext>
            </a:extLst>
          </p:cNvPr>
          <p:cNvPicPr>
            <a:picLocks noChangeAspect="1"/>
          </p:cNvPicPr>
          <p:nvPr/>
        </p:nvPicPr>
        <p:blipFill>
          <a:blip r:embed="rId3"/>
          <a:stretch>
            <a:fillRect/>
          </a:stretch>
        </p:blipFill>
        <p:spPr>
          <a:xfrm>
            <a:off x="3041205" y="3248293"/>
            <a:ext cx="3708399" cy="634163"/>
          </a:xfrm>
          <a:prstGeom prst="rect">
            <a:avLst/>
          </a:prstGeom>
        </p:spPr>
      </p:pic>
      <p:cxnSp>
        <p:nvCxnSpPr>
          <p:cNvPr id="13" name="Straight Arrow Connector 12">
            <a:extLst>
              <a:ext uri="{FF2B5EF4-FFF2-40B4-BE49-F238E27FC236}">
                <a16:creationId xmlns:a16="http://schemas.microsoft.com/office/drawing/2014/main" id="{90A7F9F5-7FEF-4CE7-BA2F-B15414540F2F}"/>
              </a:ext>
            </a:extLst>
          </p:cNvPr>
          <p:cNvCxnSpPr>
            <a:cxnSpLocks/>
          </p:cNvCxnSpPr>
          <p:nvPr/>
        </p:nvCxnSpPr>
        <p:spPr>
          <a:xfrm>
            <a:off x="5897800" y="3742429"/>
            <a:ext cx="440747" cy="2075335"/>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CFD0523A-2D46-4EEA-B694-7D0A5C13B1A5}"/>
              </a:ext>
            </a:extLst>
          </p:cNvPr>
          <p:cNvCxnSpPr>
            <a:cxnSpLocks/>
          </p:cNvCxnSpPr>
          <p:nvPr/>
        </p:nvCxnSpPr>
        <p:spPr>
          <a:xfrm>
            <a:off x="6434654" y="3742429"/>
            <a:ext cx="1175452" cy="1935308"/>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80342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Methods in classes </a:t>
            </a:r>
          </a:p>
        </p:txBody>
      </p:sp>
      <p:sp>
        <p:nvSpPr>
          <p:cNvPr id="10" name="Content Placeholder 9"/>
          <p:cNvSpPr>
            <a:spLocks noGrp="1"/>
          </p:cNvSpPr>
          <p:nvPr>
            <p:ph idx="1"/>
          </p:nvPr>
        </p:nvSpPr>
        <p:spPr/>
        <p:txBody>
          <a:bodyPr>
            <a:normAutofit/>
          </a:bodyPr>
          <a:lstStyle/>
          <a:p>
            <a:r>
              <a:rPr lang="en-AU" sz="1800" dirty="0"/>
              <a:t>Do you all remember methods from the other lesson? They are a set of instructions that do things, and because of their modularity, they can be used in loops to perform instructions over and over again, and can simply clean up your code so it is easier to read</a:t>
            </a:r>
          </a:p>
          <a:p>
            <a:r>
              <a:rPr lang="en-AU" sz="1800" dirty="0"/>
              <a:t>Objects like this chair can have their own method! This means that we can tell the chair, or object, to do something</a:t>
            </a:r>
          </a:p>
        </p:txBody>
      </p:sp>
      <p:sp>
        <p:nvSpPr>
          <p:cNvPr id="12" name="Content Placeholder 5"/>
          <p:cNvSpPr txBox="1">
            <a:spLocks/>
          </p:cNvSpPr>
          <p:nvPr/>
        </p:nvSpPr>
        <p:spPr>
          <a:xfrm>
            <a:off x="838200"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pic>
        <p:nvPicPr>
          <p:cNvPr id="3" name="Picture 2">
            <a:extLst>
              <a:ext uri="{FF2B5EF4-FFF2-40B4-BE49-F238E27FC236}">
                <a16:creationId xmlns:a16="http://schemas.microsoft.com/office/drawing/2014/main" id="{556CDFA8-17EF-4440-8E56-AA24FD35D274}"/>
              </a:ext>
            </a:extLst>
          </p:cNvPr>
          <p:cNvPicPr>
            <a:picLocks noChangeAspect="1"/>
          </p:cNvPicPr>
          <p:nvPr/>
        </p:nvPicPr>
        <p:blipFill>
          <a:blip r:embed="rId2"/>
          <a:stretch>
            <a:fillRect/>
          </a:stretch>
        </p:blipFill>
        <p:spPr>
          <a:xfrm>
            <a:off x="1998757" y="3536637"/>
            <a:ext cx="3555882" cy="2653340"/>
          </a:xfrm>
          <a:prstGeom prst="rect">
            <a:avLst/>
          </a:prstGeom>
        </p:spPr>
      </p:pic>
      <p:pic>
        <p:nvPicPr>
          <p:cNvPr id="4" name="Picture 3">
            <a:extLst>
              <a:ext uri="{FF2B5EF4-FFF2-40B4-BE49-F238E27FC236}">
                <a16:creationId xmlns:a16="http://schemas.microsoft.com/office/drawing/2014/main" id="{6B522A08-781E-49E9-BB1D-E68F7C491EB1}"/>
              </a:ext>
            </a:extLst>
          </p:cNvPr>
          <p:cNvPicPr>
            <a:picLocks noChangeAspect="1"/>
          </p:cNvPicPr>
          <p:nvPr/>
        </p:nvPicPr>
        <p:blipFill>
          <a:blip r:embed="rId3"/>
          <a:stretch>
            <a:fillRect/>
          </a:stretch>
        </p:blipFill>
        <p:spPr>
          <a:xfrm>
            <a:off x="6134669" y="4312366"/>
            <a:ext cx="5451711" cy="906364"/>
          </a:xfrm>
          <a:prstGeom prst="rect">
            <a:avLst/>
          </a:prstGeom>
        </p:spPr>
      </p:pic>
    </p:spTree>
    <p:extLst>
      <p:ext uri="{BB962C8B-B14F-4D97-AF65-F5344CB8AC3E}">
        <p14:creationId xmlns:p14="http://schemas.microsoft.com/office/powerpoint/2010/main" val="1941141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Inheriting from classes</a:t>
            </a:r>
          </a:p>
        </p:txBody>
      </p:sp>
      <p:sp>
        <p:nvSpPr>
          <p:cNvPr id="10" name="Content Placeholder 9"/>
          <p:cNvSpPr>
            <a:spLocks noGrp="1"/>
          </p:cNvSpPr>
          <p:nvPr>
            <p:ph idx="1"/>
          </p:nvPr>
        </p:nvSpPr>
        <p:spPr>
          <a:xfrm>
            <a:off x="838200" y="1390197"/>
            <a:ext cx="10515600" cy="4351338"/>
          </a:xfrm>
        </p:spPr>
        <p:txBody>
          <a:bodyPr>
            <a:normAutofit/>
          </a:bodyPr>
          <a:lstStyle/>
          <a:p>
            <a:r>
              <a:rPr lang="en-AU" sz="1800" dirty="0"/>
              <a:t>But how do we inherit things from another class, like in the </a:t>
            </a:r>
            <a:r>
              <a:rPr lang="en-AU" sz="1800" i="1" dirty="0" err="1"/>
              <a:t>bookWithJacket</a:t>
            </a:r>
            <a:r>
              <a:rPr lang="en-AU" sz="1800" i="1" dirty="0"/>
              <a:t> </a:t>
            </a:r>
            <a:r>
              <a:rPr lang="en-AU" sz="1800" dirty="0"/>
              <a:t>and </a:t>
            </a:r>
            <a:r>
              <a:rPr lang="en-AU" sz="1800" i="1" dirty="0" err="1"/>
              <a:t>genericBook</a:t>
            </a:r>
            <a:r>
              <a:rPr lang="en-AU" sz="1800" dirty="0"/>
              <a:t> classes?</a:t>
            </a:r>
          </a:p>
          <a:p>
            <a:r>
              <a:rPr lang="en-AU" sz="1800" dirty="0"/>
              <a:t>We are now going to create a subclass of the chair class</a:t>
            </a:r>
          </a:p>
          <a:p>
            <a:r>
              <a:rPr lang="en-AU" sz="1800" dirty="0"/>
              <a:t>To begin with we are going to create a new class called </a:t>
            </a:r>
            <a:r>
              <a:rPr lang="en-AU" sz="1800" i="1" dirty="0" err="1"/>
              <a:t>ChairWithMotors</a:t>
            </a:r>
            <a:endParaRPr lang="en-AU" sz="1800" dirty="0"/>
          </a:p>
        </p:txBody>
      </p:sp>
      <p:sp>
        <p:nvSpPr>
          <p:cNvPr id="12" name="Content Placeholder 5"/>
          <p:cNvSpPr txBox="1">
            <a:spLocks/>
          </p:cNvSpPr>
          <p:nvPr/>
        </p:nvSpPr>
        <p:spPr>
          <a:xfrm>
            <a:off x="838200"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pic>
        <p:nvPicPr>
          <p:cNvPr id="3" name="Picture 2">
            <a:extLst>
              <a:ext uri="{FF2B5EF4-FFF2-40B4-BE49-F238E27FC236}">
                <a16:creationId xmlns:a16="http://schemas.microsoft.com/office/drawing/2014/main" id="{023ABA7D-8939-40E6-A53F-CC08EEC994B7}"/>
              </a:ext>
            </a:extLst>
          </p:cNvPr>
          <p:cNvPicPr>
            <a:picLocks noChangeAspect="1"/>
          </p:cNvPicPr>
          <p:nvPr/>
        </p:nvPicPr>
        <p:blipFill>
          <a:blip r:embed="rId2"/>
          <a:stretch>
            <a:fillRect/>
          </a:stretch>
        </p:blipFill>
        <p:spPr>
          <a:xfrm>
            <a:off x="4225119" y="2685380"/>
            <a:ext cx="3589362" cy="3592375"/>
          </a:xfrm>
          <a:prstGeom prst="rect">
            <a:avLst/>
          </a:prstGeom>
        </p:spPr>
      </p:pic>
    </p:spTree>
    <p:extLst>
      <p:ext uri="{BB962C8B-B14F-4D97-AF65-F5344CB8AC3E}">
        <p14:creationId xmlns:p14="http://schemas.microsoft.com/office/powerpoint/2010/main" val="390886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Creating Subclass</a:t>
            </a:r>
          </a:p>
        </p:txBody>
      </p:sp>
      <p:sp>
        <p:nvSpPr>
          <p:cNvPr id="10" name="Content Placeholder 9"/>
          <p:cNvSpPr>
            <a:spLocks noGrp="1"/>
          </p:cNvSpPr>
          <p:nvPr>
            <p:ph idx="1"/>
          </p:nvPr>
        </p:nvSpPr>
        <p:spPr>
          <a:xfrm>
            <a:off x="838200" y="1738533"/>
            <a:ext cx="10515600" cy="4351338"/>
          </a:xfrm>
        </p:spPr>
        <p:txBody>
          <a:bodyPr>
            <a:normAutofit/>
          </a:bodyPr>
          <a:lstStyle/>
          <a:p>
            <a:r>
              <a:rPr lang="en-AU" sz="1800" dirty="0"/>
              <a:t>To create a subclass of another class, you use the keyword </a:t>
            </a:r>
            <a:r>
              <a:rPr lang="en-AU" sz="1800" i="1" dirty="0"/>
              <a:t>extends</a:t>
            </a:r>
            <a:r>
              <a:rPr lang="en-AU" sz="1800" dirty="0"/>
              <a:t>, and then the name of the class you want to make a subclass of</a:t>
            </a:r>
          </a:p>
          <a:p>
            <a:r>
              <a:rPr lang="en-AU" sz="1800" dirty="0"/>
              <a:t>Saying it again, this means that the </a:t>
            </a:r>
            <a:r>
              <a:rPr lang="en-AU" sz="1800" dirty="0" err="1"/>
              <a:t>ChairWithMotors</a:t>
            </a:r>
            <a:r>
              <a:rPr lang="en-AU" sz="1800" dirty="0"/>
              <a:t> class now has the same fields and methods as the generic </a:t>
            </a:r>
            <a:r>
              <a:rPr lang="en-AU" sz="1800" i="1" dirty="0"/>
              <a:t>Chair</a:t>
            </a:r>
            <a:r>
              <a:rPr lang="en-AU" sz="1800" dirty="0"/>
              <a:t> class</a:t>
            </a:r>
          </a:p>
          <a:p>
            <a:r>
              <a:rPr lang="en-AU" sz="1800" dirty="0"/>
              <a:t>You can then add extra fields, methods, and constructors (which I will get to later), to the subclass</a:t>
            </a:r>
          </a:p>
          <a:p>
            <a:r>
              <a:rPr lang="en-AU" sz="1800" dirty="0"/>
              <a:t>So </a:t>
            </a:r>
            <a:r>
              <a:rPr lang="en-AU" sz="1800" dirty="0" err="1"/>
              <a:t>ChairWithMotors</a:t>
            </a:r>
            <a:r>
              <a:rPr lang="en-AU" sz="1800" dirty="0"/>
              <a:t> is a chair, but with motors as well – in comparison to the generic chair class, which </a:t>
            </a:r>
            <a:r>
              <a:rPr lang="en-AU" sz="1800" b="1" dirty="0"/>
              <a:t>doesn’t</a:t>
            </a:r>
            <a:r>
              <a:rPr lang="en-AU" sz="1800" dirty="0"/>
              <a:t> have motors</a:t>
            </a:r>
          </a:p>
          <a:p>
            <a:endParaRPr lang="en-AU" sz="1800" dirty="0"/>
          </a:p>
        </p:txBody>
      </p:sp>
      <p:sp>
        <p:nvSpPr>
          <p:cNvPr id="12" name="Content Placeholder 5"/>
          <p:cNvSpPr txBox="1">
            <a:spLocks/>
          </p:cNvSpPr>
          <p:nvPr/>
        </p:nvSpPr>
        <p:spPr>
          <a:xfrm>
            <a:off x="838200"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pic>
        <p:nvPicPr>
          <p:cNvPr id="4" name="Picture 3">
            <a:extLst>
              <a:ext uri="{FF2B5EF4-FFF2-40B4-BE49-F238E27FC236}">
                <a16:creationId xmlns:a16="http://schemas.microsoft.com/office/drawing/2014/main" id="{A660BB83-066B-4EDF-B522-AD84CB6BD83D}"/>
              </a:ext>
            </a:extLst>
          </p:cNvPr>
          <p:cNvPicPr>
            <a:picLocks noChangeAspect="1"/>
          </p:cNvPicPr>
          <p:nvPr/>
        </p:nvPicPr>
        <p:blipFill>
          <a:blip r:embed="rId2"/>
          <a:stretch>
            <a:fillRect/>
          </a:stretch>
        </p:blipFill>
        <p:spPr>
          <a:xfrm>
            <a:off x="2664274" y="3887789"/>
            <a:ext cx="6534318" cy="2369527"/>
          </a:xfrm>
          <a:prstGeom prst="rect">
            <a:avLst/>
          </a:prstGeom>
        </p:spPr>
      </p:pic>
      <p:sp>
        <p:nvSpPr>
          <p:cNvPr id="17" name="Freeform: Shape 16">
            <a:extLst>
              <a:ext uri="{FF2B5EF4-FFF2-40B4-BE49-F238E27FC236}">
                <a16:creationId xmlns:a16="http://schemas.microsoft.com/office/drawing/2014/main" id="{281310BC-C9B9-4561-A689-ADFC5DAD69F5}"/>
              </a:ext>
            </a:extLst>
          </p:cNvPr>
          <p:cNvSpPr/>
          <p:nvPr/>
        </p:nvSpPr>
        <p:spPr>
          <a:xfrm>
            <a:off x="5813753" y="1961749"/>
            <a:ext cx="5746095" cy="2655820"/>
          </a:xfrm>
          <a:custGeom>
            <a:avLst/>
            <a:gdLst>
              <a:gd name="connsiteX0" fmla="*/ 1084997 w 5746095"/>
              <a:gd name="connsiteY0" fmla="*/ 0 h 2655820"/>
              <a:gd name="connsiteX1" fmla="*/ 1119117 w 5746095"/>
              <a:gd name="connsiteY1" fmla="*/ 54591 h 2655820"/>
              <a:gd name="connsiteX2" fmla="*/ 1180532 w 5746095"/>
              <a:gd name="connsiteY2" fmla="*/ 122830 h 2655820"/>
              <a:gd name="connsiteX3" fmla="*/ 1235123 w 5746095"/>
              <a:gd name="connsiteY3" fmla="*/ 191068 h 2655820"/>
              <a:gd name="connsiteX4" fmla="*/ 1269242 w 5746095"/>
              <a:gd name="connsiteY4" fmla="*/ 211540 h 2655820"/>
              <a:gd name="connsiteX5" fmla="*/ 1289714 w 5746095"/>
              <a:gd name="connsiteY5" fmla="*/ 232012 h 2655820"/>
              <a:gd name="connsiteX6" fmla="*/ 1357953 w 5746095"/>
              <a:gd name="connsiteY6" fmla="*/ 259307 h 2655820"/>
              <a:gd name="connsiteX7" fmla="*/ 1419368 w 5746095"/>
              <a:gd name="connsiteY7" fmla="*/ 279779 h 2655820"/>
              <a:gd name="connsiteX8" fmla="*/ 1467135 w 5746095"/>
              <a:gd name="connsiteY8" fmla="*/ 300250 h 2655820"/>
              <a:gd name="connsiteX9" fmla="*/ 1487606 w 5746095"/>
              <a:gd name="connsiteY9" fmla="*/ 313898 h 2655820"/>
              <a:gd name="connsiteX10" fmla="*/ 1535374 w 5746095"/>
              <a:gd name="connsiteY10" fmla="*/ 327546 h 2655820"/>
              <a:gd name="connsiteX11" fmla="*/ 1692323 w 5746095"/>
              <a:gd name="connsiteY11" fmla="*/ 348018 h 2655820"/>
              <a:gd name="connsiteX12" fmla="*/ 2115403 w 5746095"/>
              <a:gd name="connsiteY12" fmla="*/ 341194 h 2655820"/>
              <a:gd name="connsiteX13" fmla="*/ 2156347 w 5746095"/>
              <a:gd name="connsiteY13" fmla="*/ 327546 h 2655820"/>
              <a:gd name="connsiteX14" fmla="*/ 2251881 w 5746095"/>
              <a:gd name="connsiteY14" fmla="*/ 313898 h 2655820"/>
              <a:gd name="connsiteX15" fmla="*/ 2893326 w 5746095"/>
              <a:gd name="connsiteY15" fmla="*/ 320722 h 2655820"/>
              <a:gd name="connsiteX16" fmla="*/ 3821374 w 5746095"/>
              <a:gd name="connsiteY16" fmla="*/ 300250 h 2655820"/>
              <a:gd name="connsiteX17" fmla="*/ 3930556 w 5746095"/>
              <a:gd name="connsiteY17" fmla="*/ 279779 h 2655820"/>
              <a:gd name="connsiteX18" fmla="*/ 3971499 w 5746095"/>
              <a:gd name="connsiteY18" fmla="*/ 266131 h 2655820"/>
              <a:gd name="connsiteX19" fmla="*/ 4189863 w 5746095"/>
              <a:gd name="connsiteY19" fmla="*/ 238836 h 2655820"/>
              <a:gd name="connsiteX20" fmla="*/ 4237630 w 5746095"/>
              <a:gd name="connsiteY20" fmla="*/ 225188 h 2655820"/>
              <a:gd name="connsiteX21" fmla="*/ 4305869 w 5746095"/>
              <a:gd name="connsiteY21" fmla="*/ 218364 h 2655820"/>
              <a:gd name="connsiteX22" fmla="*/ 4367284 w 5746095"/>
              <a:gd name="connsiteY22" fmla="*/ 204716 h 2655820"/>
              <a:gd name="connsiteX23" fmla="*/ 5227093 w 5746095"/>
              <a:gd name="connsiteY23" fmla="*/ 211540 h 2655820"/>
              <a:gd name="connsiteX24" fmla="*/ 5308979 w 5746095"/>
              <a:gd name="connsiteY24" fmla="*/ 238836 h 2655820"/>
              <a:gd name="connsiteX25" fmla="*/ 5363571 w 5746095"/>
              <a:gd name="connsiteY25" fmla="*/ 266131 h 2655820"/>
              <a:gd name="connsiteX26" fmla="*/ 5370394 w 5746095"/>
              <a:gd name="connsiteY26" fmla="*/ 286603 h 2655820"/>
              <a:gd name="connsiteX27" fmla="*/ 5390866 w 5746095"/>
              <a:gd name="connsiteY27" fmla="*/ 293427 h 2655820"/>
              <a:gd name="connsiteX28" fmla="*/ 5411338 w 5746095"/>
              <a:gd name="connsiteY28" fmla="*/ 313898 h 2655820"/>
              <a:gd name="connsiteX29" fmla="*/ 5431809 w 5746095"/>
              <a:gd name="connsiteY29" fmla="*/ 348018 h 2655820"/>
              <a:gd name="connsiteX30" fmla="*/ 5472753 w 5746095"/>
              <a:gd name="connsiteY30" fmla="*/ 409433 h 2655820"/>
              <a:gd name="connsiteX31" fmla="*/ 5493224 w 5746095"/>
              <a:gd name="connsiteY31" fmla="*/ 450376 h 2655820"/>
              <a:gd name="connsiteX32" fmla="*/ 5554639 w 5746095"/>
              <a:gd name="connsiteY32" fmla="*/ 511791 h 2655820"/>
              <a:gd name="connsiteX33" fmla="*/ 5581935 w 5746095"/>
              <a:gd name="connsiteY33" fmla="*/ 600501 h 2655820"/>
              <a:gd name="connsiteX34" fmla="*/ 5588759 w 5746095"/>
              <a:gd name="connsiteY34" fmla="*/ 641445 h 2655820"/>
              <a:gd name="connsiteX35" fmla="*/ 5636526 w 5746095"/>
              <a:gd name="connsiteY35" fmla="*/ 730155 h 2655820"/>
              <a:gd name="connsiteX36" fmla="*/ 5670645 w 5746095"/>
              <a:gd name="connsiteY36" fmla="*/ 818865 h 2655820"/>
              <a:gd name="connsiteX37" fmla="*/ 5725236 w 5746095"/>
              <a:gd name="connsiteY37" fmla="*/ 948519 h 2655820"/>
              <a:gd name="connsiteX38" fmla="*/ 5732060 w 5746095"/>
              <a:gd name="connsiteY38" fmla="*/ 1037230 h 2655820"/>
              <a:gd name="connsiteX39" fmla="*/ 5745708 w 5746095"/>
              <a:gd name="connsiteY39" fmla="*/ 1078173 h 2655820"/>
              <a:gd name="connsiteX40" fmla="*/ 5738884 w 5746095"/>
              <a:gd name="connsiteY40" fmla="*/ 1269242 h 2655820"/>
              <a:gd name="connsiteX41" fmla="*/ 5718412 w 5746095"/>
              <a:gd name="connsiteY41" fmla="*/ 1364776 h 2655820"/>
              <a:gd name="connsiteX42" fmla="*/ 5697941 w 5746095"/>
              <a:gd name="connsiteY42" fmla="*/ 1487606 h 2655820"/>
              <a:gd name="connsiteX43" fmla="*/ 5691117 w 5746095"/>
              <a:gd name="connsiteY43" fmla="*/ 1542197 h 2655820"/>
              <a:gd name="connsiteX44" fmla="*/ 5670645 w 5746095"/>
              <a:gd name="connsiteY44" fmla="*/ 1576316 h 2655820"/>
              <a:gd name="connsiteX45" fmla="*/ 5656997 w 5746095"/>
              <a:gd name="connsiteY45" fmla="*/ 1617259 h 2655820"/>
              <a:gd name="connsiteX46" fmla="*/ 5602406 w 5746095"/>
              <a:gd name="connsiteY46" fmla="*/ 1726442 h 2655820"/>
              <a:gd name="connsiteX47" fmla="*/ 5540991 w 5746095"/>
              <a:gd name="connsiteY47" fmla="*/ 1801504 h 2655820"/>
              <a:gd name="connsiteX48" fmla="*/ 5506872 w 5746095"/>
              <a:gd name="connsiteY48" fmla="*/ 1849271 h 2655820"/>
              <a:gd name="connsiteX49" fmla="*/ 5472753 w 5746095"/>
              <a:gd name="connsiteY49" fmla="*/ 1890215 h 2655820"/>
              <a:gd name="connsiteX50" fmla="*/ 5431809 w 5746095"/>
              <a:gd name="connsiteY50" fmla="*/ 1924334 h 2655820"/>
              <a:gd name="connsiteX51" fmla="*/ 5384042 w 5746095"/>
              <a:gd name="connsiteY51" fmla="*/ 1951630 h 2655820"/>
              <a:gd name="connsiteX52" fmla="*/ 5274860 w 5746095"/>
              <a:gd name="connsiteY52" fmla="*/ 2040340 h 2655820"/>
              <a:gd name="connsiteX53" fmla="*/ 5063320 w 5746095"/>
              <a:gd name="connsiteY53" fmla="*/ 2088107 h 2655820"/>
              <a:gd name="connsiteX54" fmla="*/ 4954138 w 5746095"/>
              <a:gd name="connsiteY54" fmla="*/ 2122227 h 2655820"/>
              <a:gd name="connsiteX55" fmla="*/ 4885899 w 5746095"/>
              <a:gd name="connsiteY55" fmla="*/ 2129050 h 2655820"/>
              <a:gd name="connsiteX56" fmla="*/ 4374108 w 5746095"/>
              <a:gd name="connsiteY56" fmla="*/ 2156346 h 2655820"/>
              <a:gd name="connsiteX57" fmla="*/ 4319517 w 5746095"/>
              <a:gd name="connsiteY57" fmla="*/ 2163170 h 2655820"/>
              <a:gd name="connsiteX58" fmla="*/ 4244454 w 5746095"/>
              <a:gd name="connsiteY58" fmla="*/ 2176818 h 2655820"/>
              <a:gd name="connsiteX59" fmla="*/ 3889612 w 5746095"/>
              <a:gd name="connsiteY59" fmla="*/ 2190465 h 2655820"/>
              <a:gd name="connsiteX60" fmla="*/ 3773606 w 5746095"/>
              <a:gd name="connsiteY60" fmla="*/ 2210937 h 2655820"/>
              <a:gd name="connsiteX61" fmla="*/ 3705368 w 5746095"/>
              <a:gd name="connsiteY61" fmla="*/ 2217761 h 2655820"/>
              <a:gd name="connsiteX62" fmla="*/ 3630305 w 5746095"/>
              <a:gd name="connsiteY62" fmla="*/ 2231409 h 2655820"/>
              <a:gd name="connsiteX63" fmla="*/ 3575714 w 5746095"/>
              <a:gd name="connsiteY63" fmla="*/ 2238233 h 2655820"/>
              <a:gd name="connsiteX64" fmla="*/ 3500651 w 5746095"/>
              <a:gd name="connsiteY64" fmla="*/ 2251880 h 2655820"/>
              <a:gd name="connsiteX65" fmla="*/ 3452884 w 5746095"/>
              <a:gd name="connsiteY65" fmla="*/ 2258704 h 2655820"/>
              <a:gd name="connsiteX66" fmla="*/ 3405117 w 5746095"/>
              <a:gd name="connsiteY66" fmla="*/ 2272352 h 2655820"/>
              <a:gd name="connsiteX67" fmla="*/ 3132162 w 5746095"/>
              <a:gd name="connsiteY67" fmla="*/ 2279176 h 2655820"/>
              <a:gd name="connsiteX68" fmla="*/ 3070747 w 5746095"/>
              <a:gd name="connsiteY68" fmla="*/ 2286000 h 2655820"/>
              <a:gd name="connsiteX69" fmla="*/ 3002508 w 5746095"/>
              <a:gd name="connsiteY69" fmla="*/ 2299648 h 2655820"/>
              <a:gd name="connsiteX70" fmla="*/ 2927445 w 5746095"/>
              <a:gd name="connsiteY70" fmla="*/ 2306471 h 2655820"/>
              <a:gd name="connsiteX71" fmla="*/ 2681785 w 5746095"/>
              <a:gd name="connsiteY71" fmla="*/ 2326943 h 2655820"/>
              <a:gd name="connsiteX72" fmla="*/ 2634018 w 5746095"/>
              <a:gd name="connsiteY72" fmla="*/ 2340591 h 2655820"/>
              <a:gd name="connsiteX73" fmla="*/ 2545308 w 5746095"/>
              <a:gd name="connsiteY73" fmla="*/ 2361062 h 2655820"/>
              <a:gd name="connsiteX74" fmla="*/ 2497541 w 5746095"/>
              <a:gd name="connsiteY74" fmla="*/ 2367886 h 2655820"/>
              <a:gd name="connsiteX75" fmla="*/ 2436126 w 5746095"/>
              <a:gd name="connsiteY75" fmla="*/ 2381534 h 2655820"/>
              <a:gd name="connsiteX76" fmla="*/ 2354239 w 5746095"/>
              <a:gd name="connsiteY76" fmla="*/ 2388358 h 2655820"/>
              <a:gd name="connsiteX77" fmla="*/ 1460311 w 5746095"/>
              <a:gd name="connsiteY77" fmla="*/ 2374710 h 2655820"/>
              <a:gd name="connsiteX78" fmla="*/ 1392072 w 5746095"/>
              <a:gd name="connsiteY78" fmla="*/ 2361062 h 2655820"/>
              <a:gd name="connsiteX79" fmla="*/ 1207827 w 5746095"/>
              <a:gd name="connsiteY79" fmla="*/ 2340591 h 2655820"/>
              <a:gd name="connsiteX80" fmla="*/ 1030406 w 5746095"/>
              <a:gd name="connsiteY80" fmla="*/ 2354239 h 2655820"/>
              <a:gd name="connsiteX81" fmla="*/ 982639 w 5746095"/>
              <a:gd name="connsiteY81" fmla="*/ 2367886 h 2655820"/>
              <a:gd name="connsiteX82" fmla="*/ 887105 w 5746095"/>
              <a:gd name="connsiteY82" fmla="*/ 2402006 h 2655820"/>
              <a:gd name="connsiteX83" fmla="*/ 723332 w 5746095"/>
              <a:gd name="connsiteY83" fmla="*/ 2422477 h 2655820"/>
              <a:gd name="connsiteX84" fmla="*/ 641445 w 5746095"/>
              <a:gd name="connsiteY84" fmla="*/ 2442949 h 2655820"/>
              <a:gd name="connsiteX85" fmla="*/ 436729 w 5746095"/>
              <a:gd name="connsiteY85" fmla="*/ 2477068 h 2655820"/>
              <a:gd name="connsiteX86" fmla="*/ 334371 w 5746095"/>
              <a:gd name="connsiteY86" fmla="*/ 2497540 h 2655820"/>
              <a:gd name="connsiteX87" fmla="*/ 163774 w 5746095"/>
              <a:gd name="connsiteY87" fmla="*/ 2518012 h 2655820"/>
              <a:gd name="connsiteX88" fmla="*/ 143302 w 5746095"/>
              <a:gd name="connsiteY88" fmla="*/ 2531659 h 2655820"/>
              <a:gd name="connsiteX89" fmla="*/ 122830 w 5746095"/>
              <a:gd name="connsiteY89" fmla="*/ 2538483 h 2655820"/>
              <a:gd name="connsiteX90" fmla="*/ 95535 w 5746095"/>
              <a:gd name="connsiteY90" fmla="*/ 2593074 h 2655820"/>
              <a:gd name="connsiteX91" fmla="*/ 102359 w 5746095"/>
              <a:gd name="connsiteY91" fmla="*/ 2654489 h 2655820"/>
              <a:gd name="connsiteX92" fmla="*/ 191069 w 5746095"/>
              <a:gd name="connsiteY92" fmla="*/ 2634018 h 2655820"/>
              <a:gd name="connsiteX93" fmla="*/ 170597 w 5746095"/>
              <a:gd name="connsiteY93" fmla="*/ 2627194 h 2655820"/>
              <a:gd name="connsiteX94" fmla="*/ 95535 w 5746095"/>
              <a:gd name="connsiteY94" fmla="*/ 2640842 h 2655820"/>
              <a:gd name="connsiteX95" fmla="*/ 75063 w 5746095"/>
              <a:gd name="connsiteY95" fmla="*/ 2654489 h 2655820"/>
              <a:gd name="connsiteX96" fmla="*/ 61415 w 5746095"/>
              <a:gd name="connsiteY96" fmla="*/ 2634018 h 2655820"/>
              <a:gd name="connsiteX97" fmla="*/ 54591 w 5746095"/>
              <a:gd name="connsiteY97" fmla="*/ 2613546 h 2655820"/>
              <a:gd name="connsiteX98" fmla="*/ 34120 w 5746095"/>
              <a:gd name="connsiteY98" fmla="*/ 2586250 h 2655820"/>
              <a:gd name="connsiteX99" fmla="*/ 0 w 5746095"/>
              <a:gd name="connsiteY99" fmla="*/ 2545307 h 2655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5746095" h="2655820">
                <a:moveTo>
                  <a:pt x="1084997" y="0"/>
                </a:moveTo>
                <a:cubicBezTo>
                  <a:pt x="1110931" y="64832"/>
                  <a:pt x="1083128" y="8319"/>
                  <a:pt x="1119117" y="54591"/>
                </a:cubicBezTo>
                <a:cubicBezTo>
                  <a:pt x="1170098" y="120138"/>
                  <a:pt x="1119745" y="74201"/>
                  <a:pt x="1180532" y="122830"/>
                </a:cubicBezTo>
                <a:cubicBezTo>
                  <a:pt x="1195563" y="152893"/>
                  <a:pt x="1200738" y="170436"/>
                  <a:pt x="1235123" y="191068"/>
                </a:cubicBezTo>
                <a:cubicBezTo>
                  <a:pt x="1246496" y="197892"/>
                  <a:pt x="1258632" y="203582"/>
                  <a:pt x="1269242" y="211540"/>
                </a:cubicBezTo>
                <a:cubicBezTo>
                  <a:pt x="1276962" y="217330"/>
                  <a:pt x="1281684" y="226659"/>
                  <a:pt x="1289714" y="232012"/>
                </a:cubicBezTo>
                <a:cubicBezTo>
                  <a:pt x="1331503" y="259871"/>
                  <a:pt x="1320490" y="246819"/>
                  <a:pt x="1357953" y="259307"/>
                </a:cubicBezTo>
                <a:cubicBezTo>
                  <a:pt x="1435042" y="285004"/>
                  <a:pt x="1353955" y="263426"/>
                  <a:pt x="1419368" y="279779"/>
                </a:cubicBezTo>
                <a:cubicBezTo>
                  <a:pt x="1470761" y="314043"/>
                  <a:pt x="1405445" y="273812"/>
                  <a:pt x="1467135" y="300250"/>
                </a:cubicBezTo>
                <a:cubicBezTo>
                  <a:pt x="1474673" y="303481"/>
                  <a:pt x="1480271" y="310230"/>
                  <a:pt x="1487606" y="313898"/>
                </a:cubicBezTo>
                <a:cubicBezTo>
                  <a:pt x="1496557" y="318374"/>
                  <a:pt x="1527722" y="325906"/>
                  <a:pt x="1535374" y="327546"/>
                </a:cubicBezTo>
                <a:cubicBezTo>
                  <a:pt x="1622574" y="346232"/>
                  <a:pt x="1593423" y="340410"/>
                  <a:pt x="1692323" y="348018"/>
                </a:cubicBezTo>
                <a:cubicBezTo>
                  <a:pt x="1833350" y="345743"/>
                  <a:pt x="1974495" y="347411"/>
                  <a:pt x="2115403" y="341194"/>
                </a:cubicBezTo>
                <a:cubicBezTo>
                  <a:pt x="2129775" y="340560"/>
                  <a:pt x="2142240" y="330367"/>
                  <a:pt x="2156347" y="327546"/>
                </a:cubicBezTo>
                <a:cubicBezTo>
                  <a:pt x="2187890" y="321237"/>
                  <a:pt x="2220036" y="318447"/>
                  <a:pt x="2251881" y="313898"/>
                </a:cubicBezTo>
                <a:lnTo>
                  <a:pt x="2893326" y="320722"/>
                </a:lnTo>
                <a:cubicBezTo>
                  <a:pt x="3748735" y="316920"/>
                  <a:pt x="3496981" y="365129"/>
                  <a:pt x="3821374" y="300250"/>
                </a:cubicBezTo>
                <a:cubicBezTo>
                  <a:pt x="3881712" y="270082"/>
                  <a:pt x="3815524" y="298951"/>
                  <a:pt x="3930556" y="279779"/>
                </a:cubicBezTo>
                <a:cubicBezTo>
                  <a:pt x="3944746" y="277414"/>
                  <a:pt x="3957322" y="268575"/>
                  <a:pt x="3971499" y="266131"/>
                </a:cubicBezTo>
                <a:cubicBezTo>
                  <a:pt x="4027443" y="256485"/>
                  <a:pt x="4123418" y="246218"/>
                  <a:pt x="4189863" y="238836"/>
                </a:cubicBezTo>
                <a:cubicBezTo>
                  <a:pt x="4205785" y="234287"/>
                  <a:pt x="4221322" y="228066"/>
                  <a:pt x="4237630" y="225188"/>
                </a:cubicBezTo>
                <a:cubicBezTo>
                  <a:pt x="4260142" y="221215"/>
                  <a:pt x="4283289" y="221929"/>
                  <a:pt x="4305869" y="218364"/>
                </a:cubicBezTo>
                <a:cubicBezTo>
                  <a:pt x="4326583" y="215093"/>
                  <a:pt x="4346812" y="209265"/>
                  <a:pt x="4367284" y="204716"/>
                </a:cubicBezTo>
                <a:lnTo>
                  <a:pt x="5227093" y="211540"/>
                </a:lnTo>
                <a:cubicBezTo>
                  <a:pt x="5252958" y="211935"/>
                  <a:pt x="5288251" y="228472"/>
                  <a:pt x="5308979" y="238836"/>
                </a:cubicBezTo>
                <a:cubicBezTo>
                  <a:pt x="5390742" y="279717"/>
                  <a:pt x="5245515" y="218909"/>
                  <a:pt x="5363571" y="266131"/>
                </a:cubicBezTo>
                <a:cubicBezTo>
                  <a:pt x="5365845" y="272955"/>
                  <a:pt x="5365308" y="281517"/>
                  <a:pt x="5370394" y="286603"/>
                </a:cubicBezTo>
                <a:cubicBezTo>
                  <a:pt x="5375480" y="291689"/>
                  <a:pt x="5384881" y="289437"/>
                  <a:pt x="5390866" y="293427"/>
                </a:cubicBezTo>
                <a:cubicBezTo>
                  <a:pt x="5398896" y="298780"/>
                  <a:pt x="5405548" y="306178"/>
                  <a:pt x="5411338" y="313898"/>
                </a:cubicBezTo>
                <a:cubicBezTo>
                  <a:pt x="5419296" y="324509"/>
                  <a:pt x="5424452" y="336982"/>
                  <a:pt x="5431809" y="348018"/>
                </a:cubicBezTo>
                <a:cubicBezTo>
                  <a:pt x="5463172" y="395063"/>
                  <a:pt x="5443009" y="354902"/>
                  <a:pt x="5472753" y="409433"/>
                </a:cubicBezTo>
                <a:cubicBezTo>
                  <a:pt x="5480059" y="422828"/>
                  <a:pt x="5483692" y="438461"/>
                  <a:pt x="5493224" y="450376"/>
                </a:cubicBezTo>
                <a:cubicBezTo>
                  <a:pt x="5511310" y="472983"/>
                  <a:pt x="5554639" y="511791"/>
                  <a:pt x="5554639" y="511791"/>
                </a:cubicBezTo>
                <a:cubicBezTo>
                  <a:pt x="5563738" y="541361"/>
                  <a:pt x="5574061" y="570582"/>
                  <a:pt x="5581935" y="600501"/>
                </a:cubicBezTo>
                <a:cubicBezTo>
                  <a:pt x="5585456" y="613882"/>
                  <a:pt x="5584384" y="628319"/>
                  <a:pt x="5588759" y="641445"/>
                </a:cubicBezTo>
                <a:cubicBezTo>
                  <a:pt x="5596013" y="663209"/>
                  <a:pt x="5627401" y="711904"/>
                  <a:pt x="5636526" y="730155"/>
                </a:cubicBezTo>
                <a:cubicBezTo>
                  <a:pt x="5668263" y="793629"/>
                  <a:pt x="5646869" y="759425"/>
                  <a:pt x="5670645" y="818865"/>
                </a:cubicBezTo>
                <a:cubicBezTo>
                  <a:pt x="5688061" y="862404"/>
                  <a:pt x="5707039" y="905301"/>
                  <a:pt x="5725236" y="948519"/>
                </a:cubicBezTo>
                <a:cubicBezTo>
                  <a:pt x="5727511" y="978089"/>
                  <a:pt x="5727434" y="1007935"/>
                  <a:pt x="5732060" y="1037230"/>
                </a:cubicBezTo>
                <a:cubicBezTo>
                  <a:pt x="5734304" y="1051440"/>
                  <a:pt x="5745285" y="1063793"/>
                  <a:pt x="5745708" y="1078173"/>
                </a:cubicBezTo>
                <a:cubicBezTo>
                  <a:pt x="5747582" y="1141876"/>
                  <a:pt x="5742234" y="1205600"/>
                  <a:pt x="5738884" y="1269242"/>
                </a:cubicBezTo>
                <a:cubicBezTo>
                  <a:pt x="5735196" y="1339305"/>
                  <a:pt x="5740437" y="1320726"/>
                  <a:pt x="5718412" y="1364776"/>
                </a:cubicBezTo>
                <a:cubicBezTo>
                  <a:pt x="5703045" y="1503081"/>
                  <a:pt x="5722396" y="1349021"/>
                  <a:pt x="5697941" y="1487606"/>
                </a:cubicBezTo>
                <a:cubicBezTo>
                  <a:pt x="5694754" y="1505666"/>
                  <a:pt x="5696510" y="1524669"/>
                  <a:pt x="5691117" y="1542197"/>
                </a:cubicBezTo>
                <a:cubicBezTo>
                  <a:pt x="5687216" y="1554874"/>
                  <a:pt x="5676133" y="1564242"/>
                  <a:pt x="5670645" y="1576316"/>
                </a:cubicBezTo>
                <a:cubicBezTo>
                  <a:pt x="5664692" y="1589412"/>
                  <a:pt x="5662340" y="1603902"/>
                  <a:pt x="5656997" y="1617259"/>
                </a:cubicBezTo>
                <a:cubicBezTo>
                  <a:pt x="5645411" y="1646224"/>
                  <a:pt x="5621860" y="1699506"/>
                  <a:pt x="5602406" y="1726442"/>
                </a:cubicBezTo>
                <a:cubicBezTo>
                  <a:pt x="5583478" y="1752650"/>
                  <a:pt x="5559781" y="1775197"/>
                  <a:pt x="5540991" y="1801504"/>
                </a:cubicBezTo>
                <a:lnTo>
                  <a:pt x="5506872" y="1849271"/>
                </a:lnTo>
                <a:cubicBezTo>
                  <a:pt x="5495977" y="1881957"/>
                  <a:pt x="5506553" y="1863175"/>
                  <a:pt x="5472753" y="1890215"/>
                </a:cubicBezTo>
                <a:cubicBezTo>
                  <a:pt x="5458880" y="1901313"/>
                  <a:pt x="5446416" y="1914222"/>
                  <a:pt x="5431809" y="1924334"/>
                </a:cubicBezTo>
                <a:cubicBezTo>
                  <a:pt x="5416731" y="1934773"/>
                  <a:pt x="5398790" y="1940730"/>
                  <a:pt x="5384042" y="1951630"/>
                </a:cubicBezTo>
                <a:cubicBezTo>
                  <a:pt x="5346332" y="1979503"/>
                  <a:pt x="5319948" y="2027458"/>
                  <a:pt x="5274860" y="2040340"/>
                </a:cubicBezTo>
                <a:cubicBezTo>
                  <a:pt x="5109579" y="2087563"/>
                  <a:pt x="5180991" y="2076340"/>
                  <a:pt x="5063320" y="2088107"/>
                </a:cubicBezTo>
                <a:cubicBezTo>
                  <a:pt x="5048378" y="2093088"/>
                  <a:pt x="4974936" y="2118557"/>
                  <a:pt x="4954138" y="2122227"/>
                </a:cubicBezTo>
                <a:cubicBezTo>
                  <a:pt x="4931626" y="2126200"/>
                  <a:pt x="4908719" y="2127708"/>
                  <a:pt x="4885899" y="2129050"/>
                </a:cubicBezTo>
                <a:lnTo>
                  <a:pt x="4374108" y="2156346"/>
                </a:lnTo>
                <a:cubicBezTo>
                  <a:pt x="4355911" y="2158621"/>
                  <a:pt x="4337631" y="2160310"/>
                  <a:pt x="4319517" y="2163170"/>
                </a:cubicBezTo>
                <a:cubicBezTo>
                  <a:pt x="4294397" y="2167136"/>
                  <a:pt x="4269834" y="2175207"/>
                  <a:pt x="4244454" y="2176818"/>
                </a:cubicBezTo>
                <a:cubicBezTo>
                  <a:pt x="4126324" y="2184318"/>
                  <a:pt x="4007893" y="2185916"/>
                  <a:pt x="3889612" y="2190465"/>
                </a:cubicBezTo>
                <a:cubicBezTo>
                  <a:pt x="3678579" y="2216845"/>
                  <a:pt x="4008025" y="2173923"/>
                  <a:pt x="3773606" y="2210937"/>
                </a:cubicBezTo>
                <a:cubicBezTo>
                  <a:pt x="3751026" y="2214502"/>
                  <a:pt x="3727998" y="2214528"/>
                  <a:pt x="3705368" y="2217761"/>
                </a:cubicBezTo>
                <a:cubicBezTo>
                  <a:pt x="3680192" y="2221358"/>
                  <a:pt x="3655425" y="2227443"/>
                  <a:pt x="3630305" y="2231409"/>
                </a:cubicBezTo>
                <a:cubicBezTo>
                  <a:pt x="3612191" y="2234269"/>
                  <a:pt x="3593828" y="2235373"/>
                  <a:pt x="3575714" y="2238233"/>
                </a:cubicBezTo>
                <a:cubicBezTo>
                  <a:pt x="3550594" y="2242199"/>
                  <a:pt x="3525736" y="2247699"/>
                  <a:pt x="3500651" y="2251880"/>
                </a:cubicBezTo>
                <a:cubicBezTo>
                  <a:pt x="3484786" y="2254524"/>
                  <a:pt x="3468611" y="2255334"/>
                  <a:pt x="3452884" y="2258704"/>
                </a:cubicBezTo>
                <a:cubicBezTo>
                  <a:pt x="3436692" y="2262174"/>
                  <a:pt x="3421643" y="2271297"/>
                  <a:pt x="3405117" y="2272352"/>
                </a:cubicBezTo>
                <a:cubicBezTo>
                  <a:pt x="3314288" y="2278150"/>
                  <a:pt x="3223147" y="2276901"/>
                  <a:pt x="3132162" y="2279176"/>
                </a:cubicBezTo>
                <a:cubicBezTo>
                  <a:pt x="3111690" y="2281451"/>
                  <a:pt x="3091093" y="2282787"/>
                  <a:pt x="3070747" y="2286000"/>
                </a:cubicBezTo>
                <a:cubicBezTo>
                  <a:pt x="3047834" y="2289618"/>
                  <a:pt x="3025472" y="2296368"/>
                  <a:pt x="3002508" y="2299648"/>
                </a:cubicBezTo>
                <a:cubicBezTo>
                  <a:pt x="2977636" y="2303201"/>
                  <a:pt x="2952466" y="2304197"/>
                  <a:pt x="2927445" y="2306471"/>
                </a:cubicBezTo>
                <a:cubicBezTo>
                  <a:pt x="2763371" y="2339286"/>
                  <a:pt x="2978829" y="2299939"/>
                  <a:pt x="2681785" y="2326943"/>
                </a:cubicBezTo>
                <a:cubicBezTo>
                  <a:pt x="2665294" y="2328442"/>
                  <a:pt x="2650083" y="2336575"/>
                  <a:pt x="2634018" y="2340591"/>
                </a:cubicBezTo>
                <a:cubicBezTo>
                  <a:pt x="2604577" y="2347951"/>
                  <a:pt x="2575066" y="2355111"/>
                  <a:pt x="2545308" y="2361062"/>
                </a:cubicBezTo>
                <a:cubicBezTo>
                  <a:pt x="2529536" y="2364216"/>
                  <a:pt x="2513349" y="2364922"/>
                  <a:pt x="2497541" y="2367886"/>
                </a:cubicBezTo>
                <a:cubicBezTo>
                  <a:pt x="2476929" y="2371751"/>
                  <a:pt x="2456886" y="2378568"/>
                  <a:pt x="2436126" y="2381534"/>
                </a:cubicBezTo>
                <a:cubicBezTo>
                  <a:pt x="2409011" y="2385408"/>
                  <a:pt x="2381535" y="2386083"/>
                  <a:pt x="2354239" y="2388358"/>
                </a:cubicBezTo>
                <a:lnTo>
                  <a:pt x="1460311" y="2374710"/>
                </a:lnTo>
                <a:cubicBezTo>
                  <a:pt x="1437124" y="2374052"/>
                  <a:pt x="1415060" y="2364168"/>
                  <a:pt x="1392072" y="2361062"/>
                </a:cubicBezTo>
                <a:cubicBezTo>
                  <a:pt x="1330836" y="2352787"/>
                  <a:pt x="1207827" y="2340591"/>
                  <a:pt x="1207827" y="2340591"/>
                </a:cubicBezTo>
                <a:cubicBezTo>
                  <a:pt x="1148687" y="2345140"/>
                  <a:pt x="1089290" y="2347102"/>
                  <a:pt x="1030406" y="2354239"/>
                </a:cubicBezTo>
                <a:cubicBezTo>
                  <a:pt x="1013967" y="2356232"/>
                  <a:pt x="998349" y="2362650"/>
                  <a:pt x="982639" y="2367886"/>
                </a:cubicBezTo>
                <a:cubicBezTo>
                  <a:pt x="932029" y="2384756"/>
                  <a:pt x="953896" y="2386104"/>
                  <a:pt x="887105" y="2402006"/>
                </a:cubicBezTo>
                <a:cubicBezTo>
                  <a:pt x="828471" y="2415966"/>
                  <a:pt x="783037" y="2417501"/>
                  <a:pt x="723332" y="2422477"/>
                </a:cubicBezTo>
                <a:cubicBezTo>
                  <a:pt x="696036" y="2429301"/>
                  <a:pt x="669003" y="2437275"/>
                  <a:pt x="641445" y="2442949"/>
                </a:cubicBezTo>
                <a:cubicBezTo>
                  <a:pt x="523298" y="2467274"/>
                  <a:pt x="523754" y="2466191"/>
                  <a:pt x="436729" y="2477068"/>
                </a:cubicBezTo>
                <a:cubicBezTo>
                  <a:pt x="371209" y="2498908"/>
                  <a:pt x="417294" y="2486724"/>
                  <a:pt x="334371" y="2497540"/>
                </a:cubicBezTo>
                <a:cubicBezTo>
                  <a:pt x="176126" y="2518181"/>
                  <a:pt x="300425" y="2505589"/>
                  <a:pt x="163774" y="2518012"/>
                </a:cubicBezTo>
                <a:cubicBezTo>
                  <a:pt x="156950" y="2522561"/>
                  <a:pt x="150637" y="2527991"/>
                  <a:pt x="143302" y="2531659"/>
                </a:cubicBezTo>
                <a:cubicBezTo>
                  <a:pt x="136868" y="2534876"/>
                  <a:pt x="128447" y="2533989"/>
                  <a:pt x="122830" y="2538483"/>
                </a:cubicBezTo>
                <a:cubicBezTo>
                  <a:pt x="110804" y="2548103"/>
                  <a:pt x="99657" y="2582769"/>
                  <a:pt x="95535" y="2593074"/>
                </a:cubicBezTo>
                <a:cubicBezTo>
                  <a:pt x="97810" y="2613546"/>
                  <a:pt x="84982" y="2643430"/>
                  <a:pt x="102359" y="2654489"/>
                </a:cubicBezTo>
                <a:cubicBezTo>
                  <a:pt x="112712" y="2661077"/>
                  <a:pt x="168728" y="2641465"/>
                  <a:pt x="191069" y="2634018"/>
                </a:cubicBezTo>
                <a:cubicBezTo>
                  <a:pt x="184245" y="2631743"/>
                  <a:pt x="177790" y="2627194"/>
                  <a:pt x="170597" y="2627194"/>
                </a:cubicBezTo>
                <a:cubicBezTo>
                  <a:pt x="156480" y="2627194"/>
                  <a:pt x="114729" y="2631245"/>
                  <a:pt x="95535" y="2640842"/>
                </a:cubicBezTo>
                <a:cubicBezTo>
                  <a:pt x="88200" y="2644510"/>
                  <a:pt x="81887" y="2649940"/>
                  <a:pt x="75063" y="2654489"/>
                </a:cubicBezTo>
                <a:cubicBezTo>
                  <a:pt x="70514" y="2647665"/>
                  <a:pt x="65083" y="2641353"/>
                  <a:pt x="61415" y="2634018"/>
                </a:cubicBezTo>
                <a:cubicBezTo>
                  <a:pt x="58198" y="2627584"/>
                  <a:pt x="58160" y="2619791"/>
                  <a:pt x="54591" y="2613546"/>
                </a:cubicBezTo>
                <a:cubicBezTo>
                  <a:pt x="48949" y="2603671"/>
                  <a:pt x="40642" y="2595567"/>
                  <a:pt x="34120" y="2586250"/>
                </a:cubicBezTo>
                <a:cubicBezTo>
                  <a:pt x="4135" y="2543414"/>
                  <a:pt x="23424" y="2545307"/>
                  <a:pt x="0" y="2545307"/>
                </a:cubicBezTo>
              </a:path>
            </a:pathLst>
          </a:custGeom>
        </p:spPr>
        <p:style>
          <a:lnRef idx="3">
            <a:schemeClr val="dk1"/>
          </a:lnRef>
          <a:fillRef idx="0">
            <a:schemeClr val="dk1"/>
          </a:fillRef>
          <a:effectRef idx="2">
            <a:schemeClr val="dk1"/>
          </a:effectRef>
          <a:fontRef idx="minor">
            <a:schemeClr val="tx1"/>
          </a:fontRef>
        </p:style>
        <p:txBody>
          <a:bodyPr rtlCol="0" anchor="ctr"/>
          <a:lstStyle/>
          <a:p>
            <a:pPr algn="ctr"/>
            <a:endParaRPr lang="en-AU" dirty="0"/>
          </a:p>
        </p:txBody>
      </p:sp>
    </p:spTree>
    <p:extLst>
      <p:ext uri="{BB962C8B-B14F-4D97-AF65-F5344CB8AC3E}">
        <p14:creationId xmlns:p14="http://schemas.microsoft.com/office/powerpoint/2010/main" val="3497811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Redbacks">
      <a:dk1>
        <a:sysClr val="windowText" lastClr="000000"/>
      </a:dk1>
      <a:lt1>
        <a:srgbClr val="FFFFFF"/>
      </a:lt1>
      <a:dk2>
        <a:srgbClr val="323232"/>
      </a:dk2>
      <a:lt2>
        <a:srgbClr val="FFFFFF"/>
      </a:lt2>
      <a:accent1>
        <a:srgbClr val="A51B22"/>
      </a:accent1>
      <a:accent2>
        <a:srgbClr val="B61E25"/>
      </a:accent2>
      <a:accent3>
        <a:srgbClr val="C72027"/>
      </a:accent3>
      <a:accent4>
        <a:srgbClr val="D9232C"/>
      </a:accent4>
      <a:accent5>
        <a:srgbClr val="DE323A"/>
      </a:accent5>
      <a:accent6>
        <a:srgbClr val="E1434B"/>
      </a:accent6>
      <a:hlink>
        <a:srgbClr val="FF0000"/>
      </a:hlink>
      <a:folHlink>
        <a:srgbClr val="FF505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1295</Words>
  <Application>Microsoft Office PowerPoint</Application>
  <PresentationFormat>Widescreen</PresentationFormat>
  <Paragraphs>81</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Lesson 12 – Object Orientated Programming Practical</vt:lpstr>
      <vt:lpstr>Creating a Chair class</vt:lpstr>
      <vt:lpstr>Utilising the class</vt:lpstr>
      <vt:lpstr>Creating an object</vt:lpstr>
      <vt:lpstr>Using an object</vt:lpstr>
      <vt:lpstr>Note </vt:lpstr>
      <vt:lpstr>Methods in classes </vt:lpstr>
      <vt:lpstr>Inheriting from classes</vt:lpstr>
      <vt:lpstr>Creating Subclass</vt:lpstr>
      <vt:lpstr>Constructors</vt:lpstr>
      <vt:lpstr>Creating Constructors</vt:lpstr>
      <vt:lpstr>Questions?</vt:lpstr>
      <vt:lpstr>A few more Notes</vt:lpstr>
      <vt:lpstr>Exercises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 Schwarz</dc:creator>
  <cp:lastModifiedBy>Ben Schwarz</cp:lastModifiedBy>
  <cp:revision>37</cp:revision>
  <dcterms:created xsi:type="dcterms:W3CDTF">2018-03-29T23:49:11Z</dcterms:created>
  <dcterms:modified xsi:type="dcterms:W3CDTF">2018-05-19T09:29:39Z</dcterms:modified>
</cp:coreProperties>
</file>