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7" r:id="rId7"/>
    <p:sldId id="263" r:id="rId8"/>
    <p:sldId id="273" r:id="rId9"/>
    <p:sldId id="261" r:id="rId10"/>
    <p:sldId id="262" r:id="rId11"/>
    <p:sldId id="264" r:id="rId12"/>
    <p:sldId id="265" r:id="rId13"/>
    <p:sldId id="274" r:id="rId14"/>
    <p:sldId id="266" r:id="rId15"/>
    <p:sldId id="268" r:id="rId16"/>
    <p:sldId id="269" r:id="rId17"/>
    <p:sldId id="270" r:id="rId18"/>
    <p:sldId id="271" r:id="rId19"/>
    <p:sldId id="27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2027"/>
    <a:srgbClr val="E3555C"/>
    <a:srgbClr val="DD333B"/>
    <a:srgbClr val="D9232C"/>
    <a:srgbClr val="E9777C"/>
    <a:srgbClr val="DE323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94660"/>
  </p:normalViewPr>
  <p:slideViewPr>
    <p:cSldViewPr snapToGrid="0">
      <p:cViewPr varScale="1">
        <p:scale>
          <a:sx n="88" d="100"/>
          <a:sy n="88" d="100"/>
        </p:scale>
        <p:origin x="33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BB1B4-FFE3-4716-A5FF-ED312EDD79E3}"/>
              </a:ext>
            </a:extLst>
          </p:cNvPr>
          <p:cNvSpPr>
            <a:spLocks noGrp="1"/>
          </p:cNvSpPr>
          <p:nvPr>
            <p:ph type="ctrTitle" hasCustomPrompt="1"/>
          </p:nvPr>
        </p:nvSpPr>
        <p:spPr>
          <a:xfrm>
            <a:off x="2781300" y="1354796"/>
            <a:ext cx="6629400" cy="2387600"/>
          </a:xfrm>
        </p:spPr>
        <p:txBody>
          <a:bodyPr anchor="b"/>
          <a:lstStyle>
            <a:lvl1pPr algn="ctr">
              <a:defRPr sz="6000" b="0">
                <a:latin typeface="Calibri" panose="020F0502020204030204" pitchFamily="34" charset="0"/>
                <a:cs typeface="Calibri" panose="020F0502020204030204" pitchFamily="34" charset="0"/>
              </a:defRPr>
            </a:lvl1pPr>
          </a:lstStyle>
          <a:p>
            <a:r>
              <a:rPr lang="en-AU" dirty="0"/>
              <a:t>Click to edit title</a:t>
            </a:r>
          </a:p>
        </p:txBody>
      </p:sp>
      <p:sp>
        <p:nvSpPr>
          <p:cNvPr id="3" name="Subtitle 2">
            <a:extLst>
              <a:ext uri="{FF2B5EF4-FFF2-40B4-BE49-F238E27FC236}">
                <a16:creationId xmlns:a16="http://schemas.microsoft.com/office/drawing/2014/main" id="{244DCE6D-83BF-45F1-8BBA-D7E161616324}"/>
              </a:ext>
            </a:extLst>
          </p:cNvPr>
          <p:cNvSpPr>
            <a:spLocks noGrp="1"/>
          </p:cNvSpPr>
          <p:nvPr>
            <p:ph type="subTitle" idx="1"/>
          </p:nvPr>
        </p:nvSpPr>
        <p:spPr>
          <a:xfrm>
            <a:off x="1524000" y="3901087"/>
            <a:ext cx="9144000" cy="1655762"/>
          </a:xfrm>
        </p:spPr>
        <p:txBody>
          <a:bodyPr/>
          <a:lstStyle>
            <a:lvl1pPr marL="0" indent="0" algn="ctr">
              <a:buNone/>
              <a:defRPr sz="2400">
                <a:solidFill>
                  <a:srgbClr val="C72027"/>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AU" dirty="0"/>
          </a:p>
        </p:txBody>
      </p:sp>
      <p:pic>
        <p:nvPicPr>
          <p:cNvPr id="18" name="Picture 17">
            <a:extLst>
              <a:ext uri="{FF2B5EF4-FFF2-40B4-BE49-F238E27FC236}">
                <a16:creationId xmlns:a16="http://schemas.microsoft.com/office/drawing/2014/main" id="{4502AC83-5A35-459F-B052-18D1AABEC84E}"/>
              </a:ext>
            </a:extLst>
          </p:cNvPr>
          <p:cNvPicPr>
            <a:picLocks noChangeAspect="1"/>
          </p:cNvPicPr>
          <p:nvPr userDrawn="1"/>
        </p:nvPicPr>
        <p:blipFill rotWithShape="1">
          <a:blip r:embed="rId2"/>
          <a:srcRect l="7370" r="7370"/>
          <a:stretch/>
        </p:blipFill>
        <p:spPr>
          <a:xfrm>
            <a:off x="-1" y="0"/>
            <a:ext cx="12192001" cy="1620000"/>
          </a:xfrm>
          <a:prstGeom prst="rect">
            <a:avLst/>
          </a:prstGeom>
        </p:spPr>
      </p:pic>
    </p:spTree>
    <p:extLst>
      <p:ext uri="{BB962C8B-B14F-4D97-AF65-F5344CB8AC3E}">
        <p14:creationId xmlns:p14="http://schemas.microsoft.com/office/powerpoint/2010/main" val="1051637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8EE6166F-4B5A-4751-A9F4-77BA18BD2A8E}"/>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2" name="Title 1">
            <a:extLst>
              <a:ext uri="{FF2B5EF4-FFF2-40B4-BE49-F238E27FC236}">
                <a16:creationId xmlns:a16="http://schemas.microsoft.com/office/drawing/2014/main" id="{095F0B60-A633-480C-B4ED-CF4AF3FF6B0D}"/>
              </a:ext>
            </a:extLst>
          </p:cNvPr>
          <p:cNvSpPr>
            <a:spLocks noGrp="1"/>
          </p:cNvSpPr>
          <p:nvPr>
            <p:ph type="title"/>
          </p:nvPr>
        </p:nvSpPr>
        <p:spPr>
          <a:xfrm>
            <a:off x="843952" y="365125"/>
            <a:ext cx="9030419" cy="1325563"/>
          </a:xfrm>
        </p:spPr>
        <p:txBody>
          <a:bodyPr/>
          <a:lstStyle>
            <a:lvl1pPr>
              <a:defRPr>
                <a:solidFill>
                  <a:srgbClr val="C72027"/>
                </a:solidFill>
              </a:defRPr>
            </a:lvl1pPr>
          </a:lstStyle>
          <a:p>
            <a:r>
              <a:rPr lang="en-US" dirty="0"/>
              <a:t>Click to edit Master title style</a:t>
            </a:r>
            <a:endParaRPr lang="en-AU" dirty="0"/>
          </a:p>
        </p:txBody>
      </p:sp>
      <p:sp>
        <p:nvSpPr>
          <p:cNvPr id="3" name="Content Placeholder 2">
            <a:extLst>
              <a:ext uri="{FF2B5EF4-FFF2-40B4-BE49-F238E27FC236}">
                <a16:creationId xmlns:a16="http://schemas.microsoft.com/office/drawing/2014/main" id="{ABFDDF13-524D-4603-9F33-E8635E8339C8}"/>
              </a:ext>
            </a:extLst>
          </p:cNvPr>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Tree>
    <p:extLst>
      <p:ext uri="{BB962C8B-B14F-4D97-AF65-F5344CB8AC3E}">
        <p14:creationId xmlns:p14="http://schemas.microsoft.com/office/powerpoint/2010/main" val="1683674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6591EF3D-C68C-434F-A21E-58013830FB29}"/>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2" name="Title 1">
            <a:extLst>
              <a:ext uri="{FF2B5EF4-FFF2-40B4-BE49-F238E27FC236}">
                <a16:creationId xmlns:a16="http://schemas.microsoft.com/office/drawing/2014/main" id="{167461D7-F4C1-4896-83FB-EEF74F3F8566}"/>
              </a:ext>
            </a:extLst>
          </p:cNvPr>
          <p:cNvSpPr>
            <a:spLocks noGrp="1"/>
          </p:cNvSpPr>
          <p:nvPr>
            <p:ph type="title"/>
          </p:nvPr>
        </p:nvSpPr>
        <p:spPr>
          <a:xfrm>
            <a:off x="843951" y="365125"/>
            <a:ext cx="9030419" cy="1325563"/>
          </a:xfrm>
        </p:spPr>
        <p:txBody>
          <a:bodyPr/>
          <a:lstStyle>
            <a:lvl1pPr>
              <a:defRPr>
                <a:solidFill>
                  <a:srgbClr val="C72027"/>
                </a:solidFill>
                <a:latin typeface="+mj-lt"/>
              </a:defRPr>
            </a:lvl1pPr>
          </a:lstStyle>
          <a:p>
            <a:r>
              <a:rPr lang="en-US" dirty="0"/>
              <a:t>Click to edit Master title style</a:t>
            </a:r>
            <a:endParaRPr lang="en-AU" dirty="0"/>
          </a:p>
        </p:txBody>
      </p:sp>
      <p:sp>
        <p:nvSpPr>
          <p:cNvPr id="3" name="Content Placeholder 2">
            <a:extLst>
              <a:ext uri="{FF2B5EF4-FFF2-40B4-BE49-F238E27FC236}">
                <a16:creationId xmlns:a16="http://schemas.microsoft.com/office/drawing/2014/main" id="{30E24082-A85A-4474-B946-F7A5B54F8C61}"/>
              </a:ext>
            </a:extLst>
          </p:cNvPr>
          <p:cNvSpPr>
            <a:spLocks noGrp="1"/>
          </p:cNvSpPr>
          <p:nvPr>
            <p:ph sz="half" idx="1"/>
          </p:nvPr>
        </p:nvSpPr>
        <p:spPr>
          <a:xfrm>
            <a:off x="838200" y="1825625"/>
            <a:ext cx="5181600" cy="4351338"/>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Content Placeholder 3">
            <a:extLst>
              <a:ext uri="{FF2B5EF4-FFF2-40B4-BE49-F238E27FC236}">
                <a16:creationId xmlns:a16="http://schemas.microsoft.com/office/drawing/2014/main" id="{8816F3B4-C416-4F0F-B73A-C7D4E0E16EED}"/>
              </a:ext>
            </a:extLst>
          </p:cNvPr>
          <p:cNvSpPr>
            <a:spLocks noGrp="1"/>
          </p:cNvSpPr>
          <p:nvPr>
            <p:ph sz="half" idx="2"/>
          </p:nvPr>
        </p:nvSpPr>
        <p:spPr>
          <a:xfrm>
            <a:off x="6172200" y="1825625"/>
            <a:ext cx="5181600" cy="4351338"/>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2145149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185A1269-70B6-4791-A9A0-3D699EC1109C}"/>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2" name="Title 1">
            <a:extLst>
              <a:ext uri="{FF2B5EF4-FFF2-40B4-BE49-F238E27FC236}">
                <a16:creationId xmlns:a16="http://schemas.microsoft.com/office/drawing/2014/main" id="{BB629944-F68D-4BCB-9763-64BC3354CD30}"/>
              </a:ext>
            </a:extLst>
          </p:cNvPr>
          <p:cNvSpPr>
            <a:spLocks noGrp="1"/>
          </p:cNvSpPr>
          <p:nvPr>
            <p:ph type="title"/>
          </p:nvPr>
        </p:nvSpPr>
        <p:spPr>
          <a:xfrm>
            <a:off x="851289" y="365125"/>
            <a:ext cx="9028800" cy="1325563"/>
          </a:xfrm>
        </p:spPr>
        <p:txBody>
          <a:bodyPr/>
          <a:lstStyle>
            <a:lvl1pPr>
              <a:defRPr>
                <a:solidFill>
                  <a:srgbClr val="C72027"/>
                </a:solidFill>
              </a:defRPr>
            </a:lvl1pPr>
          </a:lstStyle>
          <a:p>
            <a:r>
              <a:rPr lang="en-US" dirty="0"/>
              <a:t>Click to edit Master title style</a:t>
            </a:r>
            <a:endParaRPr lang="en-AU" dirty="0"/>
          </a:p>
        </p:txBody>
      </p:sp>
      <p:sp>
        <p:nvSpPr>
          <p:cNvPr id="3" name="Text Placeholder 2">
            <a:extLst>
              <a:ext uri="{FF2B5EF4-FFF2-40B4-BE49-F238E27FC236}">
                <a16:creationId xmlns:a16="http://schemas.microsoft.com/office/drawing/2014/main" id="{974B9034-D526-475E-AE21-A56C312A3A9D}"/>
              </a:ext>
            </a:extLst>
          </p:cNvPr>
          <p:cNvSpPr>
            <a:spLocks noGrp="1"/>
          </p:cNvSpPr>
          <p:nvPr>
            <p:ph type="body" idx="1"/>
          </p:nvPr>
        </p:nvSpPr>
        <p:spPr>
          <a:xfrm>
            <a:off x="839788" y="1843088"/>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34E495B-E756-44CF-B520-7FBC010510DE}"/>
              </a:ext>
            </a:extLst>
          </p:cNvPr>
          <p:cNvSpPr>
            <a:spLocks noGrp="1"/>
          </p:cNvSpPr>
          <p:nvPr>
            <p:ph sz="half" idx="2"/>
          </p:nvPr>
        </p:nvSpPr>
        <p:spPr>
          <a:xfrm>
            <a:off x="839788" y="2762250"/>
            <a:ext cx="5157787" cy="342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67BB46B6-478C-4AEA-8639-BE79AFD48520}"/>
              </a:ext>
            </a:extLst>
          </p:cNvPr>
          <p:cNvSpPr>
            <a:spLocks noGrp="1"/>
          </p:cNvSpPr>
          <p:nvPr>
            <p:ph type="body" sz="quarter" idx="3"/>
          </p:nvPr>
        </p:nvSpPr>
        <p:spPr>
          <a:xfrm>
            <a:off x="6172200" y="1843088"/>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a:extLst>
              <a:ext uri="{FF2B5EF4-FFF2-40B4-BE49-F238E27FC236}">
                <a16:creationId xmlns:a16="http://schemas.microsoft.com/office/drawing/2014/main" id="{0D0E0787-D266-4716-AE88-42566C606ADC}"/>
              </a:ext>
            </a:extLst>
          </p:cNvPr>
          <p:cNvSpPr>
            <a:spLocks noGrp="1"/>
          </p:cNvSpPr>
          <p:nvPr>
            <p:ph sz="quarter" idx="4"/>
          </p:nvPr>
        </p:nvSpPr>
        <p:spPr>
          <a:xfrm>
            <a:off x="6172200" y="2752723"/>
            <a:ext cx="5183188" cy="34200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Tree>
    <p:extLst>
      <p:ext uri="{BB962C8B-B14F-4D97-AF65-F5344CB8AC3E}">
        <p14:creationId xmlns:p14="http://schemas.microsoft.com/office/powerpoint/2010/main" val="3897884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AE1AD52-F6D7-4BAB-A800-67D6EC421E27}"/>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2" name="Title 1">
            <a:extLst>
              <a:ext uri="{FF2B5EF4-FFF2-40B4-BE49-F238E27FC236}">
                <a16:creationId xmlns:a16="http://schemas.microsoft.com/office/drawing/2014/main" id="{1609A6E5-85EF-4525-8287-0BFA574FCA08}"/>
              </a:ext>
            </a:extLst>
          </p:cNvPr>
          <p:cNvSpPr>
            <a:spLocks noGrp="1"/>
          </p:cNvSpPr>
          <p:nvPr>
            <p:ph type="title"/>
          </p:nvPr>
        </p:nvSpPr>
        <p:spPr/>
        <p:txBody>
          <a:bodyPr/>
          <a:lstStyle>
            <a:lvl1pPr>
              <a:defRPr>
                <a:solidFill>
                  <a:srgbClr val="C72027"/>
                </a:solidFill>
              </a:defRPr>
            </a:lvl1pPr>
          </a:lstStyle>
          <a:p>
            <a:r>
              <a:rPr lang="en-US" dirty="0"/>
              <a:t>Click to edit Master title style</a:t>
            </a:r>
            <a:endParaRPr lang="en-AU" dirty="0"/>
          </a:p>
        </p:txBody>
      </p:sp>
    </p:spTree>
    <p:extLst>
      <p:ext uri="{BB962C8B-B14F-4D97-AF65-F5344CB8AC3E}">
        <p14:creationId xmlns:p14="http://schemas.microsoft.com/office/powerpoint/2010/main" val="2770251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71BD1F4-F6B3-48F3-8488-FC11B9183F00}"/>
              </a:ext>
            </a:extLst>
          </p:cNvPr>
          <p:cNvPicPr>
            <a:picLocks noChangeAspect="1"/>
          </p:cNvPicPr>
          <p:nvPr userDrawn="1"/>
        </p:nvPicPr>
        <p:blipFill rotWithShape="1">
          <a:blip r:embed="rId2"/>
          <a:srcRect r="39394"/>
          <a:stretch/>
        </p:blipFill>
        <p:spPr>
          <a:xfrm>
            <a:off x="0" y="6215824"/>
            <a:ext cx="12192000" cy="646176"/>
          </a:xfrm>
          <a:prstGeom prst="rect">
            <a:avLst/>
          </a:prstGeom>
        </p:spPr>
      </p:pic>
    </p:spTree>
    <p:extLst>
      <p:ext uri="{BB962C8B-B14F-4D97-AF65-F5344CB8AC3E}">
        <p14:creationId xmlns:p14="http://schemas.microsoft.com/office/powerpoint/2010/main" val="3694966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2C213E2D-D9C2-4B7A-BA7D-E1587D83300C}"/>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3" name="Content Placeholder 2">
            <a:extLst>
              <a:ext uri="{FF2B5EF4-FFF2-40B4-BE49-F238E27FC236}">
                <a16:creationId xmlns:a16="http://schemas.microsoft.com/office/drawing/2014/main" id="{525DEC0E-799D-41EF-AEF1-E6324136AB1A}"/>
              </a:ext>
            </a:extLst>
          </p:cNvPr>
          <p:cNvSpPr>
            <a:spLocks noGrp="1"/>
          </p:cNvSpPr>
          <p:nvPr>
            <p:ph idx="1" hasCustomPrompt="1"/>
          </p:nvPr>
        </p:nvSpPr>
        <p:spPr>
          <a:xfrm>
            <a:off x="4756030" y="2001327"/>
            <a:ext cx="7251940" cy="3960000"/>
          </a:xfrm>
        </p:spPr>
        <p:txBody>
          <a:bodyPr/>
          <a:lstStyle>
            <a:lvl1pPr marL="0" indent="0">
              <a:buNone/>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dirty="0"/>
              <a:t>Picture</a:t>
            </a:r>
          </a:p>
        </p:txBody>
      </p:sp>
      <p:sp>
        <p:nvSpPr>
          <p:cNvPr id="4" name="Text Placeholder 3">
            <a:extLst>
              <a:ext uri="{FF2B5EF4-FFF2-40B4-BE49-F238E27FC236}">
                <a16:creationId xmlns:a16="http://schemas.microsoft.com/office/drawing/2014/main" id="{3C8DA6B7-D55D-42C9-9E7B-F943EEEB4581}"/>
              </a:ext>
            </a:extLst>
          </p:cNvPr>
          <p:cNvSpPr>
            <a:spLocks noGrp="1"/>
          </p:cNvSpPr>
          <p:nvPr>
            <p:ph type="body" sz="half" idx="2"/>
          </p:nvPr>
        </p:nvSpPr>
        <p:spPr>
          <a:xfrm>
            <a:off x="305503" y="2001327"/>
            <a:ext cx="3932237" cy="3960000"/>
          </a:xfrm>
        </p:spPr>
        <p:txBody>
          <a:bodyPr>
            <a:normAutofit/>
          </a:bodyPr>
          <a:lstStyle>
            <a:lvl1pPr marL="0" indent="0">
              <a:buNone/>
              <a:defRPr sz="2800" b="0">
                <a:latin typeface="Calibri" panose="020F0502020204030204" pitchFamily="34" charset="0"/>
                <a:cs typeface="Calibri" panose="020F05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a:extLst>
              <a:ext uri="{FF2B5EF4-FFF2-40B4-BE49-F238E27FC236}">
                <a16:creationId xmlns:a16="http://schemas.microsoft.com/office/drawing/2014/main" id="{80CF5A0B-77A5-4CAB-BB11-306E9FB78C93}"/>
              </a:ext>
            </a:extLst>
          </p:cNvPr>
          <p:cNvSpPr>
            <a:spLocks noGrp="1"/>
          </p:cNvSpPr>
          <p:nvPr>
            <p:ph type="dt" sz="half" idx="10"/>
          </p:nvPr>
        </p:nvSpPr>
        <p:spPr/>
        <p:txBody>
          <a:bodyPr/>
          <a:lstStyle/>
          <a:p>
            <a:fld id="{6307B6E2-F1C5-4260-9690-B820744F5C71}" type="datetimeFigureOut">
              <a:rPr lang="en-AU" smtClean="0"/>
              <a:t>19/05/2018</a:t>
            </a:fld>
            <a:endParaRPr lang="en-AU"/>
          </a:p>
        </p:txBody>
      </p:sp>
      <p:sp>
        <p:nvSpPr>
          <p:cNvPr id="6" name="Footer Placeholder 5">
            <a:extLst>
              <a:ext uri="{FF2B5EF4-FFF2-40B4-BE49-F238E27FC236}">
                <a16:creationId xmlns:a16="http://schemas.microsoft.com/office/drawing/2014/main" id="{644B3C65-E68C-475B-A7CE-780B24A6197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F117FA81-705A-4639-A28E-0AED1E9FC4B8}"/>
              </a:ext>
            </a:extLst>
          </p:cNvPr>
          <p:cNvSpPr>
            <a:spLocks noGrp="1"/>
          </p:cNvSpPr>
          <p:nvPr>
            <p:ph type="sldNum" sz="quarter" idx="12"/>
          </p:nvPr>
        </p:nvSpPr>
        <p:spPr/>
        <p:txBody>
          <a:bodyPr/>
          <a:lstStyle/>
          <a:p>
            <a:fld id="{C8CF5B26-AAE6-4B84-84FA-4297018850DF}" type="slidenum">
              <a:rPr lang="en-AU" smtClean="0"/>
              <a:t>‹#›</a:t>
            </a:fld>
            <a:endParaRPr lang="en-AU"/>
          </a:p>
        </p:txBody>
      </p:sp>
      <p:sp>
        <p:nvSpPr>
          <p:cNvPr id="8" name="Title 1">
            <a:extLst>
              <a:ext uri="{FF2B5EF4-FFF2-40B4-BE49-F238E27FC236}">
                <a16:creationId xmlns:a16="http://schemas.microsoft.com/office/drawing/2014/main" id="{6596FCBD-8222-4CCF-970B-1A5536DFA9C6}"/>
              </a:ext>
            </a:extLst>
          </p:cNvPr>
          <p:cNvSpPr txBox="1">
            <a:spLocks/>
          </p:cNvSpPr>
          <p:nvPr userDrawn="1"/>
        </p:nvSpPr>
        <p:spPr>
          <a:xfrm>
            <a:off x="838200" y="365125"/>
            <a:ext cx="903041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kern="1200">
                <a:solidFill>
                  <a:srgbClr val="C72027"/>
                </a:solidFill>
                <a:latin typeface="Calibri Light" panose="020F0302020204030204" pitchFamily="34" charset="0"/>
                <a:ea typeface="+mj-ea"/>
                <a:cs typeface="Calibri Light" panose="020F0302020204030204" pitchFamily="34" charset="0"/>
              </a:defRPr>
            </a:lvl1pPr>
          </a:lstStyle>
          <a:p>
            <a:r>
              <a:rPr lang="en-US" dirty="0"/>
              <a:t>Click to edit Master title style</a:t>
            </a:r>
            <a:endParaRPr lang="en-AU" dirty="0"/>
          </a:p>
        </p:txBody>
      </p:sp>
    </p:spTree>
    <p:extLst>
      <p:ext uri="{BB962C8B-B14F-4D97-AF65-F5344CB8AC3E}">
        <p14:creationId xmlns:p14="http://schemas.microsoft.com/office/powerpoint/2010/main" val="2706001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B110D22-2D44-4415-A08B-E1AF35CDF1C8}"/>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2" name="Title 1">
            <a:extLst>
              <a:ext uri="{FF2B5EF4-FFF2-40B4-BE49-F238E27FC236}">
                <a16:creationId xmlns:a16="http://schemas.microsoft.com/office/drawing/2014/main" id="{C845CF61-1648-470E-B028-B08AE9860DB7}"/>
              </a:ext>
            </a:extLst>
          </p:cNvPr>
          <p:cNvSpPr>
            <a:spLocks noGrp="1"/>
          </p:cNvSpPr>
          <p:nvPr>
            <p:ph type="title"/>
          </p:nvPr>
        </p:nvSpPr>
        <p:spPr/>
        <p:txBody>
          <a:bodyPr/>
          <a:lstStyle>
            <a:lvl1pPr>
              <a:defRPr>
                <a:solidFill>
                  <a:srgbClr val="C72027"/>
                </a:solidFill>
              </a:defRPr>
            </a:lvl1pPr>
          </a:lstStyle>
          <a:p>
            <a:r>
              <a:rPr lang="en-US" dirty="0"/>
              <a:t>Click to edit Master title style</a:t>
            </a:r>
            <a:endParaRPr lang="en-AU" dirty="0"/>
          </a:p>
        </p:txBody>
      </p:sp>
      <p:sp>
        <p:nvSpPr>
          <p:cNvPr id="3" name="Vertical Text Placeholder 2">
            <a:extLst>
              <a:ext uri="{FF2B5EF4-FFF2-40B4-BE49-F238E27FC236}">
                <a16:creationId xmlns:a16="http://schemas.microsoft.com/office/drawing/2014/main" id="{BBF18A96-08AC-47FA-9948-366D77638B2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1807610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CD2E1E6-449A-4927-BDAD-392FBCD236B2}"/>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2" name="Vertical Title 1">
            <a:extLst>
              <a:ext uri="{FF2B5EF4-FFF2-40B4-BE49-F238E27FC236}">
                <a16:creationId xmlns:a16="http://schemas.microsoft.com/office/drawing/2014/main" id="{1513B95C-07CB-4690-AB0C-F0DA79D00191}"/>
              </a:ext>
            </a:extLst>
          </p:cNvPr>
          <p:cNvSpPr>
            <a:spLocks noGrp="1"/>
          </p:cNvSpPr>
          <p:nvPr>
            <p:ph type="title" orient="vert"/>
          </p:nvPr>
        </p:nvSpPr>
        <p:spPr>
          <a:xfrm>
            <a:off x="7149142" y="365125"/>
            <a:ext cx="2628900" cy="5811838"/>
          </a:xfrm>
        </p:spPr>
        <p:txBody>
          <a:bodyPr vert="eaVert"/>
          <a:lstStyle>
            <a:lvl1pPr>
              <a:defRPr>
                <a:solidFill>
                  <a:srgbClr val="C72027"/>
                </a:solidFill>
              </a:defRPr>
            </a:lvl1pPr>
          </a:lstStyle>
          <a:p>
            <a:r>
              <a:rPr lang="en-US" dirty="0"/>
              <a:t>Click to edit Master title style</a:t>
            </a:r>
            <a:endParaRPr lang="en-AU" dirty="0"/>
          </a:p>
        </p:txBody>
      </p:sp>
      <p:sp>
        <p:nvSpPr>
          <p:cNvPr id="3" name="Vertical Text Placeholder 2">
            <a:extLst>
              <a:ext uri="{FF2B5EF4-FFF2-40B4-BE49-F238E27FC236}">
                <a16:creationId xmlns:a16="http://schemas.microsoft.com/office/drawing/2014/main" id="{9DB5ED2A-FEEB-496C-8150-BA7956040AF6}"/>
              </a:ext>
            </a:extLst>
          </p:cNvPr>
          <p:cNvSpPr>
            <a:spLocks noGrp="1"/>
          </p:cNvSpPr>
          <p:nvPr>
            <p:ph type="body" orient="vert" idx="1"/>
          </p:nvPr>
        </p:nvSpPr>
        <p:spPr>
          <a:xfrm>
            <a:off x="838200" y="365125"/>
            <a:ext cx="6189453" cy="5811838"/>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Tree>
    <p:extLst>
      <p:ext uri="{BB962C8B-B14F-4D97-AF65-F5344CB8AC3E}">
        <p14:creationId xmlns:p14="http://schemas.microsoft.com/office/powerpoint/2010/main" val="845474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D587A0-377E-400A-8B6E-4A5C3129499F}"/>
              </a:ext>
            </a:extLst>
          </p:cNvPr>
          <p:cNvSpPr>
            <a:spLocks noGrp="1"/>
          </p:cNvSpPr>
          <p:nvPr>
            <p:ph type="title"/>
          </p:nvPr>
        </p:nvSpPr>
        <p:spPr>
          <a:xfrm>
            <a:off x="838200" y="365125"/>
            <a:ext cx="9030419" cy="1325563"/>
          </a:xfrm>
          <a:prstGeom prst="rect">
            <a:avLst/>
          </a:prstGeom>
        </p:spPr>
        <p:txBody>
          <a:bodyPr vert="horz" lIns="91440" tIns="45720" rIns="91440" bIns="45720" rtlCol="0" anchor="ctr">
            <a:normAutofit/>
          </a:bodyPr>
          <a:lstStyle/>
          <a:p>
            <a:r>
              <a:rPr lang="en-US" dirty="0"/>
              <a:t>Click to edit Master title style</a:t>
            </a:r>
            <a:endParaRPr lang="en-AU" dirty="0"/>
          </a:p>
        </p:txBody>
      </p:sp>
      <p:sp>
        <p:nvSpPr>
          <p:cNvPr id="3" name="Text Placeholder 2">
            <a:extLst>
              <a:ext uri="{FF2B5EF4-FFF2-40B4-BE49-F238E27FC236}">
                <a16:creationId xmlns:a16="http://schemas.microsoft.com/office/drawing/2014/main" id="{601EA840-114C-409E-B22C-3541574766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Date Placeholder 3">
            <a:extLst>
              <a:ext uri="{FF2B5EF4-FFF2-40B4-BE49-F238E27FC236}">
                <a16:creationId xmlns:a16="http://schemas.microsoft.com/office/drawing/2014/main" id="{54C7C189-567B-44A1-88FB-10C4D48455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07B6E2-F1C5-4260-9690-B820744F5C71}" type="datetimeFigureOut">
              <a:rPr lang="en-AU" smtClean="0"/>
              <a:t>19/05/2018</a:t>
            </a:fld>
            <a:endParaRPr lang="en-AU"/>
          </a:p>
        </p:txBody>
      </p:sp>
      <p:sp>
        <p:nvSpPr>
          <p:cNvPr id="5" name="Footer Placeholder 4">
            <a:extLst>
              <a:ext uri="{FF2B5EF4-FFF2-40B4-BE49-F238E27FC236}">
                <a16:creationId xmlns:a16="http://schemas.microsoft.com/office/drawing/2014/main" id="{FE5C0D90-E8F4-44FF-9CA2-271C8EBDFE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dirty="0"/>
          </a:p>
        </p:txBody>
      </p:sp>
      <p:sp>
        <p:nvSpPr>
          <p:cNvPr id="6" name="Slide Number Placeholder 5">
            <a:extLst>
              <a:ext uri="{FF2B5EF4-FFF2-40B4-BE49-F238E27FC236}">
                <a16:creationId xmlns:a16="http://schemas.microsoft.com/office/drawing/2014/main" id="{41D51756-3663-466F-AD34-1D96A6D5D8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CF5B26-AAE6-4B84-84FA-4297018850DF}" type="slidenum">
              <a:rPr lang="en-AU" smtClean="0"/>
              <a:t>‹#›</a:t>
            </a:fld>
            <a:endParaRPr lang="en-AU"/>
          </a:p>
        </p:txBody>
      </p:sp>
      <p:pic>
        <p:nvPicPr>
          <p:cNvPr id="10" name="Picture 9" descr="A picture containing book, text&#10;&#10;Description generated with very high confidence">
            <a:extLst>
              <a:ext uri="{FF2B5EF4-FFF2-40B4-BE49-F238E27FC236}">
                <a16:creationId xmlns:a16="http://schemas.microsoft.com/office/drawing/2014/main" id="{FCDF5670-9C7C-41C6-809C-C624139417AD}"/>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9956469" y="313949"/>
            <a:ext cx="2182778" cy="1440000"/>
          </a:xfrm>
          <a:prstGeom prst="rect">
            <a:avLst/>
          </a:prstGeom>
        </p:spPr>
      </p:pic>
    </p:spTree>
    <p:extLst>
      <p:ext uri="{BB962C8B-B14F-4D97-AF65-F5344CB8AC3E}">
        <p14:creationId xmlns:p14="http://schemas.microsoft.com/office/powerpoint/2010/main" val="86689239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6" r:id="rId3"/>
    <p:sldLayoutId id="2147483677" r:id="rId4"/>
    <p:sldLayoutId id="2147483678" r:id="rId5"/>
    <p:sldLayoutId id="2147483679" r:id="rId6"/>
    <p:sldLayoutId id="2147483680" r:id="rId7"/>
    <p:sldLayoutId id="2147483682" r:id="rId8"/>
    <p:sldLayoutId id="2147483683" r:id="rId9"/>
  </p:sldLayoutIdLst>
  <p:txStyles>
    <p:titleStyle>
      <a:lvl1pPr algn="l" defTabSz="914400" rtl="0" eaLnBrk="1" latinLnBrk="0" hangingPunct="1">
        <a:lnSpc>
          <a:spcPct val="90000"/>
        </a:lnSpc>
        <a:spcBef>
          <a:spcPct val="0"/>
        </a:spcBef>
        <a:buNone/>
        <a:defRPr sz="4400" b="0" kern="1200">
          <a:solidFill>
            <a:schemeClr val="tx1"/>
          </a:solidFill>
          <a:latin typeface="Calibri Light" panose="020F0302020204030204" pitchFamily="34" charset="0"/>
          <a:ea typeface="+mj-ea"/>
          <a:cs typeface="Calibri Light" panose="020F03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5A9F7-2741-4083-9727-9EA3927E072E}"/>
              </a:ext>
            </a:extLst>
          </p:cNvPr>
          <p:cNvSpPr>
            <a:spLocks noGrp="1"/>
          </p:cNvSpPr>
          <p:nvPr>
            <p:ph type="ctrTitle"/>
          </p:nvPr>
        </p:nvSpPr>
        <p:spPr/>
        <p:txBody>
          <a:bodyPr>
            <a:normAutofit fontScale="90000"/>
          </a:bodyPr>
          <a:lstStyle/>
          <a:p>
            <a:r>
              <a:rPr lang="en-AU" dirty="0"/>
              <a:t>Lesson 13: Advanced Object Oriented Programming</a:t>
            </a:r>
          </a:p>
        </p:txBody>
      </p:sp>
      <p:sp>
        <p:nvSpPr>
          <p:cNvPr id="3" name="Subtitle 2">
            <a:extLst>
              <a:ext uri="{FF2B5EF4-FFF2-40B4-BE49-F238E27FC236}">
                <a16:creationId xmlns:a16="http://schemas.microsoft.com/office/drawing/2014/main" id="{4DDF386A-052D-4E07-AD83-5CB8FA5F8EE3}"/>
              </a:ext>
            </a:extLst>
          </p:cNvPr>
          <p:cNvSpPr>
            <a:spLocks noGrp="1"/>
          </p:cNvSpPr>
          <p:nvPr>
            <p:ph type="subTitle" idx="1"/>
          </p:nvPr>
        </p:nvSpPr>
        <p:spPr/>
        <p:txBody>
          <a:bodyPr/>
          <a:lstStyle/>
          <a:p>
            <a:r>
              <a:rPr lang="en-AU" dirty="0"/>
              <a:t>This lesson is oriented towards advanced concepts</a:t>
            </a:r>
          </a:p>
          <a:p>
            <a:r>
              <a:rPr lang="en-AU" dirty="0"/>
              <a:t>Ben Schwarz</a:t>
            </a:r>
          </a:p>
        </p:txBody>
      </p:sp>
    </p:spTree>
    <p:extLst>
      <p:ext uri="{BB962C8B-B14F-4D97-AF65-F5344CB8AC3E}">
        <p14:creationId xmlns:p14="http://schemas.microsoft.com/office/powerpoint/2010/main" val="2659648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A4BB1-981A-4595-8D67-A6311739BB88}"/>
              </a:ext>
            </a:extLst>
          </p:cNvPr>
          <p:cNvSpPr>
            <a:spLocks noGrp="1"/>
          </p:cNvSpPr>
          <p:nvPr>
            <p:ph type="title"/>
          </p:nvPr>
        </p:nvSpPr>
        <p:spPr/>
        <p:txBody>
          <a:bodyPr/>
          <a:lstStyle/>
          <a:p>
            <a:r>
              <a:rPr lang="en-AU" dirty="0"/>
              <a:t>What is an interface?</a:t>
            </a:r>
          </a:p>
        </p:txBody>
      </p:sp>
      <p:sp>
        <p:nvSpPr>
          <p:cNvPr id="3" name="Content Placeholder 2">
            <a:extLst>
              <a:ext uri="{FF2B5EF4-FFF2-40B4-BE49-F238E27FC236}">
                <a16:creationId xmlns:a16="http://schemas.microsoft.com/office/drawing/2014/main" id="{596AEBEF-B254-4560-BF41-D67AE12BA399}"/>
              </a:ext>
            </a:extLst>
          </p:cNvPr>
          <p:cNvSpPr>
            <a:spLocks noGrp="1"/>
          </p:cNvSpPr>
          <p:nvPr>
            <p:ph idx="1"/>
          </p:nvPr>
        </p:nvSpPr>
        <p:spPr/>
        <p:txBody>
          <a:bodyPr>
            <a:normAutofit fontScale="92500"/>
          </a:bodyPr>
          <a:lstStyle/>
          <a:p>
            <a:r>
              <a:rPr lang="en-AU" dirty="0"/>
              <a:t>An interface is like a class, but it’s different. (</a:t>
            </a:r>
            <a:r>
              <a:rPr lang="en-AU" i="1" dirty="0"/>
              <a:t>So what else is new? A cow is like a planet, but it’s different)</a:t>
            </a:r>
            <a:endParaRPr lang="en-AU" dirty="0"/>
          </a:p>
          <a:p>
            <a:r>
              <a:rPr lang="en-AU" dirty="0"/>
              <a:t>Anyway, when you think of an interface, start by thinking of a class. Then, in your head note the following things:</a:t>
            </a:r>
          </a:p>
          <a:p>
            <a:pPr marL="971550" lvl="1" indent="-514350">
              <a:buFont typeface="+mj-lt"/>
              <a:buAutoNum type="arabicPeriod"/>
            </a:pPr>
            <a:r>
              <a:rPr lang="en-AU" dirty="0"/>
              <a:t>A class can extend only one parent class, but a class can  implement more than one interface.</a:t>
            </a:r>
          </a:p>
          <a:p>
            <a:pPr marL="971550" lvl="1" indent="-514350">
              <a:buFont typeface="+mj-lt"/>
              <a:buAutoNum type="arabicPeriod"/>
            </a:pPr>
            <a:r>
              <a:rPr lang="en-AU" dirty="0"/>
              <a:t>An interface’s methods have no bodies of their own. When you implement an interface, you provide bodies for all the interface’s methods. When you announce you’re going to implement an interface, the Java compiler will take this seriously and any methods you fail to give meaning to will create an error.</a:t>
            </a:r>
          </a:p>
          <a:p>
            <a:r>
              <a:rPr lang="en-AU" dirty="0"/>
              <a:t>To signal an interface method’s implementation you can also use @override </a:t>
            </a:r>
          </a:p>
        </p:txBody>
      </p:sp>
    </p:spTree>
    <p:extLst>
      <p:ext uri="{BB962C8B-B14F-4D97-AF65-F5344CB8AC3E}">
        <p14:creationId xmlns:p14="http://schemas.microsoft.com/office/powerpoint/2010/main" val="356571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8C6B8-51A8-468B-B5C6-4E9E0241B4B5}"/>
              </a:ext>
            </a:extLst>
          </p:cNvPr>
          <p:cNvSpPr>
            <a:spLocks noGrp="1"/>
          </p:cNvSpPr>
          <p:nvPr>
            <p:ph type="title"/>
          </p:nvPr>
        </p:nvSpPr>
        <p:spPr/>
        <p:txBody>
          <a:bodyPr/>
          <a:lstStyle/>
          <a:p>
            <a:r>
              <a:rPr lang="en-AU" dirty="0"/>
              <a:t>So when do we use this?</a:t>
            </a:r>
          </a:p>
        </p:txBody>
      </p:sp>
      <p:sp>
        <p:nvSpPr>
          <p:cNvPr id="3" name="Content Placeholder 2">
            <a:extLst>
              <a:ext uri="{FF2B5EF4-FFF2-40B4-BE49-F238E27FC236}">
                <a16:creationId xmlns:a16="http://schemas.microsoft.com/office/drawing/2014/main" id="{3BC72292-16A2-41BC-A76C-226787638B08}"/>
              </a:ext>
            </a:extLst>
          </p:cNvPr>
          <p:cNvSpPr>
            <a:spLocks noGrp="1"/>
          </p:cNvSpPr>
          <p:nvPr>
            <p:ph idx="1"/>
          </p:nvPr>
        </p:nvSpPr>
        <p:spPr/>
        <p:txBody>
          <a:bodyPr>
            <a:normAutofit/>
          </a:bodyPr>
          <a:lstStyle/>
          <a:p>
            <a:r>
              <a:rPr lang="en-AU" dirty="0"/>
              <a:t>Well it is used in </a:t>
            </a:r>
            <a:r>
              <a:rPr lang="en-AU" i="1" dirty="0"/>
              <a:t>Arachne</a:t>
            </a:r>
            <a:r>
              <a:rPr lang="en-AU" dirty="0"/>
              <a:t> (our custom library for coding the robot) in examples such as </a:t>
            </a:r>
            <a:r>
              <a:rPr lang="en-AU" i="1" dirty="0" err="1"/>
              <a:t>GettableBoolean</a:t>
            </a:r>
            <a:r>
              <a:rPr lang="en-AU" dirty="0"/>
              <a:t>, </a:t>
            </a:r>
            <a:r>
              <a:rPr lang="en-AU" i="1" dirty="0" err="1"/>
              <a:t>GettableNumber</a:t>
            </a:r>
            <a:r>
              <a:rPr lang="en-AU" dirty="0"/>
              <a:t> and </a:t>
            </a:r>
            <a:r>
              <a:rPr lang="en-AU" i="1" dirty="0" err="1"/>
              <a:t>ListLogic</a:t>
            </a:r>
            <a:r>
              <a:rPr lang="en-AU" dirty="0"/>
              <a:t>.</a:t>
            </a:r>
          </a:p>
          <a:p>
            <a:r>
              <a:rPr lang="en-AU" dirty="0"/>
              <a:t>Another great example is in </a:t>
            </a:r>
            <a:r>
              <a:rPr lang="en-AU" i="1" dirty="0"/>
              <a:t>Swing </a:t>
            </a:r>
            <a:r>
              <a:rPr lang="en-AU" dirty="0"/>
              <a:t>(a GUI library that is in the </a:t>
            </a:r>
            <a:r>
              <a:rPr lang="en-AU" dirty="0" err="1"/>
              <a:t>javaAPI</a:t>
            </a:r>
            <a:r>
              <a:rPr lang="en-AU" dirty="0"/>
              <a:t>) This example I listed earlier but what it means is that in your code you can have your window onscreen be a subclass of a window while implementing a interface to look for things such as button-clicks. (There is a lot more to it and far more behind the scenes which I won’t teach now but if you are interested feel free to research later). </a:t>
            </a:r>
          </a:p>
        </p:txBody>
      </p:sp>
    </p:spTree>
    <p:extLst>
      <p:ext uri="{BB962C8B-B14F-4D97-AF65-F5344CB8AC3E}">
        <p14:creationId xmlns:p14="http://schemas.microsoft.com/office/powerpoint/2010/main" val="2348161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D4CE8-C58D-4867-829B-A423973BCDD4}"/>
              </a:ext>
            </a:extLst>
          </p:cNvPr>
          <p:cNvSpPr>
            <a:spLocks noGrp="1"/>
          </p:cNvSpPr>
          <p:nvPr>
            <p:ph type="title"/>
          </p:nvPr>
        </p:nvSpPr>
        <p:spPr>
          <a:xfrm>
            <a:off x="843952" y="121285"/>
            <a:ext cx="9030419" cy="1325563"/>
          </a:xfrm>
        </p:spPr>
        <p:txBody>
          <a:bodyPr/>
          <a:lstStyle/>
          <a:p>
            <a:r>
              <a:rPr lang="en-AU" dirty="0"/>
              <a:t>Let us look at </a:t>
            </a:r>
            <a:r>
              <a:rPr lang="en-AU" dirty="0" err="1"/>
              <a:t>gettableNumber</a:t>
            </a:r>
            <a:endParaRPr lang="en-AU" dirty="0"/>
          </a:p>
        </p:txBody>
      </p:sp>
      <p:sp>
        <p:nvSpPr>
          <p:cNvPr id="3" name="Content Placeholder 2">
            <a:extLst>
              <a:ext uri="{FF2B5EF4-FFF2-40B4-BE49-F238E27FC236}">
                <a16:creationId xmlns:a16="http://schemas.microsoft.com/office/drawing/2014/main" id="{DAD7FCC8-A1DE-4EF2-BC77-061A978763D4}"/>
              </a:ext>
            </a:extLst>
          </p:cNvPr>
          <p:cNvSpPr>
            <a:spLocks noGrp="1"/>
          </p:cNvSpPr>
          <p:nvPr>
            <p:ph idx="1"/>
          </p:nvPr>
        </p:nvSpPr>
        <p:spPr>
          <a:xfrm>
            <a:off x="655320" y="1145590"/>
            <a:ext cx="9219051" cy="4351338"/>
          </a:xfrm>
        </p:spPr>
        <p:txBody>
          <a:bodyPr/>
          <a:lstStyle/>
          <a:p>
            <a:r>
              <a:rPr lang="en-AU" dirty="0"/>
              <a:t>We can see where the interface is created and we can see how it is used in </a:t>
            </a:r>
            <a:r>
              <a:rPr lang="en-AU" i="1" dirty="0" err="1"/>
              <a:t>JoystickAxis</a:t>
            </a:r>
            <a:r>
              <a:rPr lang="en-AU" dirty="0"/>
              <a:t>.</a:t>
            </a:r>
          </a:p>
          <a:p>
            <a:endParaRPr lang="en-AU" dirty="0"/>
          </a:p>
        </p:txBody>
      </p:sp>
      <p:pic>
        <p:nvPicPr>
          <p:cNvPr id="5" name="Picture 4">
            <a:extLst>
              <a:ext uri="{FF2B5EF4-FFF2-40B4-BE49-F238E27FC236}">
                <a16:creationId xmlns:a16="http://schemas.microsoft.com/office/drawing/2014/main" id="{28FA29B5-C9C0-4AC4-9630-B7F0F86DD4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952" y="1981633"/>
            <a:ext cx="8265214" cy="2691386"/>
          </a:xfrm>
          <a:prstGeom prst="rect">
            <a:avLst/>
          </a:prstGeom>
        </p:spPr>
      </p:pic>
      <p:pic>
        <p:nvPicPr>
          <p:cNvPr id="7" name="Picture 6">
            <a:extLst>
              <a:ext uri="{FF2B5EF4-FFF2-40B4-BE49-F238E27FC236}">
                <a16:creationId xmlns:a16="http://schemas.microsoft.com/office/drawing/2014/main" id="{5929FA17-8880-4150-932D-4CD1A1F72F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1589" y="2730521"/>
            <a:ext cx="3919321" cy="3609686"/>
          </a:xfrm>
          <a:prstGeom prst="rect">
            <a:avLst/>
          </a:prstGeom>
        </p:spPr>
      </p:pic>
    </p:spTree>
    <p:extLst>
      <p:ext uri="{BB962C8B-B14F-4D97-AF65-F5344CB8AC3E}">
        <p14:creationId xmlns:p14="http://schemas.microsoft.com/office/powerpoint/2010/main" val="30981646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920C9-0043-4BA4-AAD5-8A7CD7B4F5CD}"/>
              </a:ext>
            </a:extLst>
          </p:cNvPr>
          <p:cNvSpPr>
            <a:spLocks noGrp="1"/>
          </p:cNvSpPr>
          <p:nvPr>
            <p:ph type="title"/>
          </p:nvPr>
        </p:nvSpPr>
        <p:spPr/>
        <p:txBody>
          <a:bodyPr/>
          <a:lstStyle/>
          <a:p>
            <a:r>
              <a:rPr lang="en-AU" dirty="0"/>
              <a:t>Difference between Abstract Classes and Interfaces</a:t>
            </a:r>
          </a:p>
        </p:txBody>
      </p:sp>
      <p:sp>
        <p:nvSpPr>
          <p:cNvPr id="3" name="Content Placeholder 2">
            <a:extLst>
              <a:ext uri="{FF2B5EF4-FFF2-40B4-BE49-F238E27FC236}">
                <a16:creationId xmlns:a16="http://schemas.microsoft.com/office/drawing/2014/main" id="{5B13DA39-6802-4ED6-B757-8727C9956B67}"/>
              </a:ext>
            </a:extLst>
          </p:cNvPr>
          <p:cNvSpPr>
            <a:spLocks noGrp="1"/>
          </p:cNvSpPr>
          <p:nvPr>
            <p:ph idx="1"/>
          </p:nvPr>
        </p:nvSpPr>
        <p:spPr/>
        <p:txBody>
          <a:bodyPr>
            <a:normAutofit lnSpcReduction="10000"/>
          </a:bodyPr>
          <a:lstStyle/>
          <a:p>
            <a:pPr marL="514350" indent="-514350">
              <a:buFont typeface="+mj-lt"/>
              <a:buAutoNum type="arabicPeriod"/>
            </a:pPr>
            <a:r>
              <a:rPr lang="en-AU" dirty="0"/>
              <a:t>An Interface is a way to let classes have a consistent set of methods. </a:t>
            </a:r>
          </a:p>
          <a:p>
            <a:pPr marL="514350" indent="-514350">
              <a:buFont typeface="+mj-lt"/>
              <a:buAutoNum type="arabicPeriod"/>
            </a:pPr>
            <a:r>
              <a:rPr lang="en-AU" dirty="0"/>
              <a:t>An Abstract class is a way to group classes into one family.</a:t>
            </a:r>
          </a:p>
          <a:p>
            <a:pPr marL="514350" indent="-514350">
              <a:buFont typeface="+mj-lt"/>
              <a:buAutoNum type="arabicPeriod"/>
            </a:pPr>
            <a:r>
              <a:rPr lang="en-AU" dirty="0"/>
              <a:t>Abstract class and any children are part of the class hierarchy.</a:t>
            </a:r>
          </a:p>
          <a:p>
            <a:pPr marL="514350" indent="-514350">
              <a:buFont typeface="+mj-lt"/>
              <a:buAutoNum type="arabicPeriod"/>
            </a:pPr>
            <a:r>
              <a:rPr lang="en-AU" dirty="0"/>
              <a:t>Interfaces are not part of the class hierarchy. (interfaces can have relationship with other interfaces)</a:t>
            </a:r>
          </a:p>
          <a:p>
            <a:pPr marL="514350" indent="-514350">
              <a:buFont typeface="+mj-lt"/>
              <a:buAutoNum type="arabicPeriod"/>
            </a:pPr>
            <a:r>
              <a:rPr lang="en-AU" dirty="0"/>
              <a:t>A class may be a child of only 1 abstract class. But a class can implement from multiple interfaces</a:t>
            </a:r>
          </a:p>
          <a:p>
            <a:pPr marL="514350" indent="-514350">
              <a:buFont typeface="+mj-lt"/>
              <a:buAutoNum type="arabicPeriod"/>
            </a:pPr>
            <a:endParaRPr lang="en-AU" dirty="0"/>
          </a:p>
          <a:p>
            <a:pPr marL="0" indent="0">
              <a:buNone/>
            </a:pPr>
            <a:r>
              <a:rPr lang="en-AU" dirty="0"/>
              <a:t>Their only similarity, is that both require the child class to have the methods implemented.</a:t>
            </a:r>
          </a:p>
        </p:txBody>
      </p:sp>
    </p:spTree>
    <p:extLst>
      <p:ext uri="{BB962C8B-B14F-4D97-AF65-F5344CB8AC3E}">
        <p14:creationId xmlns:p14="http://schemas.microsoft.com/office/powerpoint/2010/main" val="1962617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D6B9E-7D9D-43F5-A3B6-EFA128D71972}"/>
              </a:ext>
            </a:extLst>
          </p:cNvPr>
          <p:cNvSpPr>
            <a:spLocks noGrp="1"/>
          </p:cNvSpPr>
          <p:nvPr>
            <p:ph type="title"/>
          </p:nvPr>
        </p:nvSpPr>
        <p:spPr/>
        <p:txBody>
          <a:bodyPr/>
          <a:lstStyle/>
          <a:p>
            <a:r>
              <a:rPr lang="en-AU" dirty="0"/>
              <a:t>Inner Classes</a:t>
            </a:r>
          </a:p>
        </p:txBody>
      </p:sp>
      <p:sp>
        <p:nvSpPr>
          <p:cNvPr id="3" name="Content Placeholder 2">
            <a:extLst>
              <a:ext uri="{FF2B5EF4-FFF2-40B4-BE49-F238E27FC236}">
                <a16:creationId xmlns:a16="http://schemas.microsoft.com/office/drawing/2014/main" id="{41B4B8C0-CA05-492E-9C0B-29DD14E5030D}"/>
              </a:ext>
            </a:extLst>
          </p:cNvPr>
          <p:cNvSpPr>
            <a:spLocks noGrp="1"/>
          </p:cNvSpPr>
          <p:nvPr>
            <p:ph idx="1"/>
          </p:nvPr>
        </p:nvSpPr>
        <p:spPr/>
        <p:txBody>
          <a:bodyPr/>
          <a:lstStyle/>
          <a:p>
            <a:r>
              <a:rPr lang="en-AU" dirty="0"/>
              <a:t>Did you know you can define a class inside another class!</a:t>
            </a:r>
          </a:p>
          <a:p>
            <a:r>
              <a:rPr lang="en-AU" dirty="0"/>
              <a:t>These are known as </a:t>
            </a:r>
            <a:r>
              <a:rPr lang="en-AU" dirty="0" err="1"/>
              <a:t>innerclasses</a:t>
            </a:r>
            <a:endParaRPr lang="en-AU" dirty="0"/>
          </a:p>
          <a:p>
            <a:r>
              <a:rPr lang="en-AU" dirty="0"/>
              <a:t>Within an </a:t>
            </a:r>
            <a:r>
              <a:rPr lang="en-AU" dirty="0" err="1"/>
              <a:t>innerclass</a:t>
            </a:r>
            <a:r>
              <a:rPr lang="en-AU" dirty="0"/>
              <a:t> you can refer to an enclosing class’s fields</a:t>
            </a:r>
          </a:p>
        </p:txBody>
      </p:sp>
    </p:spTree>
    <p:extLst>
      <p:ext uri="{BB962C8B-B14F-4D97-AF65-F5344CB8AC3E}">
        <p14:creationId xmlns:p14="http://schemas.microsoft.com/office/powerpoint/2010/main" val="1831227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5988D-C10E-4D81-B08A-D933C87FD4C9}"/>
              </a:ext>
            </a:extLst>
          </p:cNvPr>
          <p:cNvSpPr>
            <a:spLocks noGrp="1"/>
          </p:cNvSpPr>
          <p:nvPr>
            <p:ph type="title"/>
          </p:nvPr>
        </p:nvSpPr>
        <p:spPr>
          <a:xfrm>
            <a:off x="805783" y="-167582"/>
            <a:ext cx="9030419" cy="1325563"/>
          </a:xfrm>
        </p:spPr>
        <p:txBody>
          <a:bodyPr/>
          <a:lstStyle/>
          <a:p>
            <a:r>
              <a:rPr lang="en-AU" dirty="0"/>
              <a:t>Example of Inner Classes</a:t>
            </a:r>
          </a:p>
        </p:txBody>
      </p:sp>
      <p:pic>
        <p:nvPicPr>
          <p:cNvPr id="11" name="Content Placeholder 10">
            <a:extLst>
              <a:ext uri="{FF2B5EF4-FFF2-40B4-BE49-F238E27FC236}">
                <a16:creationId xmlns:a16="http://schemas.microsoft.com/office/drawing/2014/main" id="{1DA54D3B-1EB2-4859-90C3-8527EB899E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6870" y="667384"/>
            <a:ext cx="3761937" cy="5252517"/>
          </a:xfrm>
        </p:spPr>
      </p:pic>
      <p:pic>
        <p:nvPicPr>
          <p:cNvPr id="13" name="Picture 12">
            <a:extLst>
              <a:ext uri="{FF2B5EF4-FFF2-40B4-BE49-F238E27FC236}">
                <a16:creationId xmlns:a16="http://schemas.microsoft.com/office/drawing/2014/main" id="{AE64A074-62A8-4D4B-8AE5-0135E21D8E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0992" y="1157981"/>
            <a:ext cx="4480948" cy="1181202"/>
          </a:xfrm>
          <a:prstGeom prst="rect">
            <a:avLst/>
          </a:prstGeom>
        </p:spPr>
      </p:pic>
      <p:sp>
        <p:nvSpPr>
          <p:cNvPr id="14" name="TextBox 13">
            <a:extLst>
              <a:ext uri="{FF2B5EF4-FFF2-40B4-BE49-F238E27FC236}">
                <a16:creationId xmlns:a16="http://schemas.microsoft.com/office/drawing/2014/main" id="{D944D1AE-3DAA-4944-B4E8-FED1E3D29474}"/>
              </a:ext>
            </a:extLst>
          </p:cNvPr>
          <p:cNvSpPr txBox="1"/>
          <p:nvPr/>
        </p:nvSpPr>
        <p:spPr>
          <a:xfrm>
            <a:off x="139337" y="6488668"/>
            <a:ext cx="5117427" cy="369332"/>
          </a:xfrm>
          <a:prstGeom prst="rect">
            <a:avLst/>
          </a:prstGeom>
          <a:noFill/>
        </p:spPr>
        <p:txBody>
          <a:bodyPr wrap="none" rtlCol="0">
            <a:spAutoFit/>
          </a:bodyPr>
          <a:lstStyle/>
          <a:p>
            <a:r>
              <a:rPr lang="en-AU" dirty="0">
                <a:solidFill>
                  <a:schemeClr val="bg1"/>
                </a:solidFill>
              </a:rPr>
              <a:t>This code was taken for Java for Dummies 6</a:t>
            </a:r>
            <a:r>
              <a:rPr lang="en-AU" baseline="30000" dirty="0">
                <a:solidFill>
                  <a:schemeClr val="bg1"/>
                </a:solidFill>
              </a:rPr>
              <a:t>th</a:t>
            </a:r>
            <a:r>
              <a:rPr lang="en-AU" dirty="0">
                <a:solidFill>
                  <a:schemeClr val="bg1"/>
                </a:solidFill>
              </a:rPr>
              <a:t> Edition </a:t>
            </a:r>
          </a:p>
        </p:txBody>
      </p:sp>
    </p:spTree>
    <p:extLst>
      <p:ext uri="{BB962C8B-B14F-4D97-AF65-F5344CB8AC3E}">
        <p14:creationId xmlns:p14="http://schemas.microsoft.com/office/powerpoint/2010/main" val="42224553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AB995-9B44-4545-B513-F707C365972E}"/>
              </a:ext>
            </a:extLst>
          </p:cNvPr>
          <p:cNvSpPr>
            <a:spLocks noGrp="1"/>
          </p:cNvSpPr>
          <p:nvPr>
            <p:ph type="title"/>
          </p:nvPr>
        </p:nvSpPr>
        <p:spPr/>
        <p:txBody>
          <a:bodyPr/>
          <a:lstStyle/>
          <a:p>
            <a:r>
              <a:rPr lang="en-AU" dirty="0"/>
              <a:t>Anonymous Inner Classes</a:t>
            </a:r>
          </a:p>
        </p:txBody>
      </p:sp>
      <p:sp>
        <p:nvSpPr>
          <p:cNvPr id="3" name="Content Placeholder 2">
            <a:extLst>
              <a:ext uri="{FF2B5EF4-FFF2-40B4-BE49-F238E27FC236}">
                <a16:creationId xmlns:a16="http://schemas.microsoft.com/office/drawing/2014/main" id="{6629CE8D-AE5A-4AE1-8078-2C434CD7B7EB}"/>
              </a:ext>
            </a:extLst>
          </p:cNvPr>
          <p:cNvSpPr>
            <a:spLocks noGrp="1"/>
          </p:cNvSpPr>
          <p:nvPr>
            <p:ph idx="1"/>
          </p:nvPr>
        </p:nvSpPr>
        <p:spPr/>
        <p:txBody>
          <a:bodyPr/>
          <a:lstStyle/>
          <a:p>
            <a:r>
              <a:rPr lang="en-AU" dirty="0"/>
              <a:t>Notice that the previous slide only uses </a:t>
            </a:r>
            <a:r>
              <a:rPr lang="en-AU" i="1" dirty="0" err="1"/>
              <a:t>MyActionListener</a:t>
            </a:r>
            <a:r>
              <a:rPr lang="en-AU" dirty="0"/>
              <a:t> once. </a:t>
            </a:r>
          </a:p>
          <a:p>
            <a:r>
              <a:rPr lang="en-AU" dirty="0"/>
              <a:t>Well do you really need a name for something that is used only once?</a:t>
            </a:r>
          </a:p>
          <a:p>
            <a:r>
              <a:rPr lang="en-AU" dirty="0"/>
              <a:t>No, you don’t. You can substitute the entire definition of the inner class inside the call to creating the object.</a:t>
            </a:r>
          </a:p>
          <a:p>
            <a:r>
              <a:rPr lang="en-AU" dirty="0"/>
              <a:t>When you do this you create an anonymous inner class</a:t>
            </a:r>
          </a:p>
        </p:txBody>
      </p:sp>
    </p:spTree>
    <p:extLst>
      <p:ext uri="{BB962C8B-B14F-4D97-AF65-F5344CB8AC3E}">
        <p14:creationId xmlns:p14="http://schemas.microsoft.com/office/powerpoint/2010/main" val="2480772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01D12-35B4-4D96-A637-649D4477755A}"/>
              </a:ext>
            </a:extLst>
          </p:cNvPr>
          <p:cNvSpPr>
            <a:spLocks noGrp="1"/>
          </p:cNvSpPr>
          <p:nvPr>
            <p:ph type="title"/>
          </p:nvPr>
        </p:nvSpPr>
        <p:spPr>
          <a:xfrm>
            <a:off x="504319" y="-217711"/>
            <a:ext cx="9030419" cy="859712"/>
          </a:xfrm>
        </p:spPr>
        <p:txBody>
          <a:bodyPr/>
          <a:lstStyle/>
          <a:p>
            <a:r>
              <a:rPr lang="en-AU" dirty="0"/>
              <a:t>Example Anonymous Inner-Class</a:t>
            </a:r>
          </a:p>
        </p:txBody>
      </p:sp>
      <p:pic>
        <p:nvPicPr>
          <p:cNvPr id="5" name="Content Placeholder 4">
            <a:extLst>
              <a:ext uri="{FF2B5EF4-FFF2-40B4-BE49-F238E27FC236}">
                <a16:creationId xmlns:a16="http://schemas.microsoft.com/office/drawing/2014/main" id="{9A37F225-DAAA-44F7-8DDD-19B453B62C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26034" y="398163"/>
            <a:ext cx="3971107" cy="5977861"/>
          </a:xfrm>
        </p:spPr>
      </p:pic>
      <p:sp>
        <p:nvSpPr>
          <p:cNvPr id="6" name="TextBox 5">
            <a:extLst>
              <a:ext uri="{FF2B5EF4-FFF2-40B4-BE49-F238E27FC236}">
                <a16:creationId xmlns:a16="http://schemas.microsoft.com/office/drawing/2014/main" id="{D35CDC28-BF31-42E5-875D-28C6C0773E36}"/>
              </a:ext>
            </a:extLst>
          </p:cNvPr>
          <p:cNvSpPr txBox="1"/>
          <p:nvPr/>
        </p:nvSpPr>
        <p:spPr>
          <a:xfrm>
            <a:off x="139337" y="6488668"/>
            <a:ext cx="5302927" cy="369332"/>
          </a:xfrm>
          <a:prstGeom prst="rect">
            <a:avLst/>
          </a:prstGeom>
          <a:noFill/>
        </p:spPr>
        <p:txBody>
          <a:bodyPr wrap="none" rtlCol="0">
            <a:spAutoFit/>
          </a:bodyPr>
          <a:lstStyle/>
          <a:p>
            <a:r>
              <a:rPr lang="en-AU" dirty="0">
                <a:solidFill>
                  <a:schemeClr val="bg1"/>
                </a:solidFill>
              </a:rPr>
              <a:t>This code was taken from Java for Dummies 6</a:t>
            </a:r>
            <a:r>
              <a:rPr lang="en-AU" baseline="30000" dirty="0">
                <a:solidFill>
                  <a:schemeClr val="bg1"/>
                </a:solidFill>
              </a:rPr>
              <a:t>th</a:t>
            </a:r>
            <a:r>
              <a:rPr lang="en-AU" dirty="0">
                <a:solidFill>
                  <a:schemeClr val="bg1"/>
                </a:solidFill>
              </a:rPr>
              <a:t> Edition </a:t>
            </a:r>
          </a:p>
        </p:txBody>
      </p:sp>
      <p:sp>
        <p:nvSpPr>
          <p:cNvPr id="3" name="TextBox 2">
            <a:extLst>
              <a:ext uri="{FF2B5EF4-FFF2-40B4-BE49-F238E27FC236}">
                <a16:creationId xmlns:a16="http://schemas.microsoft.com/office/drawing/2014/main" id="{405F111E-79CA-4940-B8EF-53E3A4E35E65}"/>
              </a:ext>
            </a:extLst>
          </p:cNvPr>
          <p:cNvSpPr txBox="1"/>
          <p:nvPr/>
        </p:nvSpPr>
        <p:spPr>
          <a:xfrm>
            <a:off x="504319" y="757646"/>
            <a:ext cx="4833759" cy="646331"/>
          </a:xfrm>
          <a:prstGeom prst="rect">
            <a:avLst/>
          </a:prstGeom>
          <a:noFill/>
        </p:spPr>
        <p:txBody>
          <a:bodyPr wrap="none" rtlCol="0">
            <a:spAutoFit/>
          </a:bodyPr>
          <a:lstStyle/>
          <a:p>
            <a:r>
              <a:rPr lang="en-AU" dirty="0">
                <a:latin typeface="+mj-lt"/>
              </a:rPr>
              <a:t>You may not see this too often. However, it is good</a:t>
            </a:r>
          </a:p>
          <a:p>
            <a:r>
              <a:rPr lang="en-AU" dirty="0">
                <a:latin typeface="+mj-lt"/>
              </a:rPr>
              <a:t>to remember how it works. </a:t>
            </a:r>
          </a:p>
        </p:txBody>
      </p:sp>
    </p:spTree>
    <p:extLst>
      <p:ext uri="{BB962C8B-B14F-4D97-AF65-F5344CB8AC3E}">
        <p14:creationId xmlns:p14="http://schemas.microsoft.com/office/powerpoint/2010/main" val="27876741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935EE-3660-42DC-AA06-6694E291E01C}"/>
              </a:ext>
            </a:extLst>
          </p:cNvPr>
          <p:cNvSpPr>
            <a:spLocks noGrp="1"/>
          </p:cNvSpPr>
          <p:nvPr>
            <p:ph type="title"/>
          </p:nvPr>
        </p:nvSpPr>
        <p:spPr/>
        <p:txBody>
          <a:bodyPr/>
          <a:lstStyle/>
          <a:p>
            <a:r>
              <a:rPr lang="en-AU" dirty="0"/>
              <a:t>Lets look at an example</a:t>
            </a:r>
          </a:p>
        </p:txBody>
      </p:sp>
      <p:pic>
        <p:nvPicPr>
          <p:cNvPr id="5" name="Content Placeholder 4">
            <a:extLst>
              <a:ext uri="{FF2B5EF4-FFF2-40B4-BE49-F238E27FC236}">
                <a16:creationId xmlns:a16="http://schemas.microsoft.com/office/drawing/2014/main" id="{7A41AACB-B71D-4BC8-B5F4-AF2BC60976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3952" y="1253330"/>
            <a:ext cx="7141808" cy="4913897"/>
          </a:xfrm>
        </p:spPr>
      </p:pic>
    </p:spTree>
    <p:extLst>
      <p:ext uri="{BB962C8B-B14F-4D97-AF65-F5344CB8AC3E}">
        <p14:creationId xmlns:p14="http://schemas.microsoft.com/office/powerpoint/2010/main" val="10521911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0790D-3806-4651-A467-656D0A7F7493}"/>
              </a:ext>
            </a:extLst>
          </p:cNvPr>
          <p:cNvSpPr>
            <a:spLocks noGrp="1"/>
          </p:cNvSpPr>
          <p:nvPr>
            <p:ph type="title"/>
          </p:nvPr>
        </p:nvSpPr>
        <p:spPr/>
        <p:txBody>
          <a:bodyPr/>
          <a:lstStyle/>
          <a:p>
            <a:r>
              <a:rPr lang="en-AU" dirty="0"/>
              <a:t>Activities:</a:t>
            </a:r>
          </a:p>
        </p:txBody>
      </p:sp>
      <p:sp>
        <p:nvSpPr>
          <p:cNvPr id="3" name="Content Placeholder 2">
            <a:extLst>
              <a:ext uri="{FF2B5EF4-FFF2-40B4-BE49-F238E27FC236}">
                <a16:creationId xmlns:a16="http://schemas.microsoft.com/office/drawing/2014/main" id="{E635563D-79B7-414A-9FC8-E90D2ED1A124}"/>
              </a:ext>
            </a:extLst>
          </p:cNvPr>
          <p:cNvSpPr>
            <a:spLocks noGrp="1"/>
          </p:cNvSpPr>
          <p:nvPr>
            <p:ph idx="1"/>
          </p:nvPr>
        </p:nvSpPr>
        <p:spPr>
          <a:xfrm>
            <a:off x="353476" y="1690688"/>
            <a:ext cx="10515600" cy="4351338"/>
          </a:xfrm>
        </p:spPr>
        <p:txBody>
          <a:bodyPr>
            <a:normAutofit fontScale="92500" lnSpcReduction="20000"/>
          </a:bodyPr>
          <a:lstStyle/>
          <a:p>
            <a:pPr marL="514350" indent="-514350">
              <a:buFont typeface="+mj-lt"/>
              <a:buAutoNum type="arabicPeriod"/>
            </a:pPr>
            <a:r>
              <a:rPr lang="en-AU" dirty="0"/>
              <a:t> Make an abstract class called 2d shape. In it define the amount of sides of the shape.</a:t>
            </a:r>
          </a:p>
          <a:p>
            <a:pPr marL="514350" indent="-514350">
              <a:buFont typeface="+mj-lt"/>
              <a:buAutoNum type="arabicPeriod"/>
            </a:pPr>
            <a:r>
              <a:rPr lang="en-AU" dirty="0"/>
              <a:t>Make a  child class called circle, and define what it means to be a circle. From this, add methods that allow you to automatically find things out about your circle object such as its area and circumference </a:t>
            </a:r>
          </a:p>
          <a:p>
            <a:pPr marL="514350" indent="-514350">
              <a:buFont typeface="+mj-lt"/>
              <a:buAutoNum type="arabicPeriod"/>
            </a:pPr>
            <a:r>
              <a:rPr lang="en-AU" dirty="0"/>
              <a:t>Make an interface called </a:t>
            </a:r>
            <a:r>
              <a:rPr lang="en-AU" dirty="0" err="1"/>
              <a:t>ColouredShape</a:t>
            </a:r>
            <a:r>
              <a:rPr lang="en-AU" dirty="0"/>
              <a:t>. Have methods for changing the colour.</a:t>
            </a:r>
          </a:p>
          <a:p>
            <a:pPr marL="514350" indent="-514350">
              <a:buFont typeface="+mj-lt"/>
              <a:buAutoNum type="arabicPeriod"/>
            </a:pPr>
            <a:r>
              <a:rPr lang="en-AU" dirty="0"/>
              <a:t>Make a subclass which consists of coloured circles. Let it implement the </a:t>
            </a:r>
            <a:r>
              <a:rPr lang="en-AU" dirty="0" err="1"/>
              <a:t>ColouredShape</a:t>
            </a:r>
            <a:r>
              <a:rPr lang="en-AU" dirty="0"/>
              <a:t> interface. Inherit the previous methods.</a:t>
            </a:r>
          </a:p>
          <a:p>
            <a:pPr marL="0" indent="0">
              <a:buNone/>
            </a:pPr>
            <a:endParaRPr lang="en-AU" dirty="0"/>
          </a:p>
          <a:p>
            <a:pPr marL="0" indent="0">
              <a:buNone/>
            </a:pPr>
            <a:r>
              <a:rPr lang="en-AU" dirty="0"/>
              <a:t>We have plenty more concepts left to cover but these are important to remember so make sure to do as much practise as you can before moving on.</a:t>
            </a:r>
          </a:p>
        </p:txBody>
      </p:sp>
    </p:spTree>
    <p:extLst>
      <p:ext uri="{BB962C8B-B14F-4D97-AF65-F5344CB8AC3E}">
        <p14:creationId xmlns:p14="http://schemas.microsoft.com/office/powerpoint/2010/main" val="2742114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FD149-052A-4E76-B1C9-BF4000DD7751}"/>
              </a:ext>
            </a:extLst>
          </p:cNvPr>
          <p:cNvSpPr>
            <a:spLocks noGrp="1"/>
          </p:cNvSpPr>
          <p:nvPr>
            <p:ph type="title"/>
          </p:nvPr>
        </p:nvSpPr>
        <p:spPr/>
        <p:txBody>
          <a:bodyPr/>
          <a:lstStyle/>
          <a:p>
            <a:r>
              <a:rPr lang="en-AU" dirty="0"/>
              <a:t>Intro</a:t>
            </a:r>
          </a:p>
        </p:txBody>
      </p:sp>
      <p:sp>
        <p:nvSpPr>
          <p:cNvPr id="3" name="Content Placeholder 2">
            <a:extLst>
              <a:ext uri="{FF2B5EF4-FFF2-40B4-BE49-F238E27FC236}">
                <a16:creationId xmlns:a16="http://schemas.microsoft.com/office/drawing/2014/main" id="{A9E61789-B29C-466B-BC9F-5C6287CABF26}"/>
              </a:ext>
            </a:extLst>
          </p:cNvPr>
          <p:cNvSpPr>
            <a:spLocks noGrp="1"/>
          </p:cNvSpPr>
          <p:nvPr>
            <p:ph idx="1"/>
          </p:nvPr>
        </p:nvSpPr>
        <p:spPr/>
        <p:txBody>
          <a:bodyPr/>
          <a:lstStyle/>
          <a:p>
            <a:r>
              <a:rPr lang="en-AU" dirty="0"/>
              <a:t>Covering several concepts which you should know as well as some advanced techniques and tricks to use.</a:t>
            </a:r>
          </a:p>
        </p:txBody>
      </p:sp>
    </p:spTree>
    <p:extLst>
      <p:ext uri="{BB962C8B-B14F-4D97-AF65-F5344CB8AC3E}">
        <p14:creationId xmlns:p14="http://schemas.microsoft.com/office/powerpoint/2010/main" val="3744960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3F4C8-4DF9-4903-B5D2-8B6EB2E125AC}"/>
              </a:ext>
            </a:extLst>
          </p:cNvPr>
          <p:cNvSpPr>
            <a:spLocks noGrp="1"/>
          </p:cNvSpPr>
          <p:nvPr>
            <p:ph type="title"/>
          </p:nvPr>
        </p:nvSpPr>
        <p:spPr/>
        <p:txBody>
          <a:bodyPr>
            <a:normAutofit/>
          </a:bodyPr>
          <a:lstStyle/>
          <a:p>
            <a:r>
              <a:rPr lang="en-AU" dirty="0"/>
              <a:t>Scope</a:t>
            </a:r>
          </a:p>
        </p:txBody>
      </p:sp>
      <p:sp>
        <p:nvSpPr>
          <p:cNvPr id="3" name="Content Placeholder 2">
            <a:extLst>
              <a:ext uri="{FF2B5EF4-FFF2-40B4-BE49-F238E27FC236}">
                <a16:creationId xmlns:a16="http://schemas.microsoft.com/office/drawing/2014/main" id="{F1142BD1-85B7-47EF-9DD1-4E655F58539F}"/>
              </a:ext>
            </a:extLst>
          </p:cNvPr>
          <p:cNvSpPr>
            <a:spLocks noGrp="1"/>
          </p:cNvSpPr>
          <p:nvPr>
            <p:ph idx="1"/>
          </p:nvPr>
        </p:nvSpPr>
        <p:spPr/>
        <p:txBody>
          <a:bodyPr/>
          <a:lstStyle/>
          <a:p>
            <a:r>
              <a:rPr lang="en-AU" dirty="0"/>
              <a:t>Important but I have held off until now since you understand OOP</a:t>
            </a:r>
          </a:p>
          <a:p>
            <a:r>
              <a:rPr lang="en-AU" dirty="0"/>
              <a:t>Scope is what parts of your program can see other parts of the program.</a:t>
            </a:r>
          </a:p>
          <a:p>
            <a:r>
              <a:rPr lang="en-US" dirty="0"/>
              <a:t>Variables in a function can only be seen by other code in the function. These are known as method local variables.</a:t>
            </a:r>
          </a:p>
          <a:p>
            <a:r>
              <a:rPr lang="en-US" dirty="0"/>
              <a:t>Variables in a class, known as fields, can be seen by anything in the class. </a:t>
            </a:r>
          </a:p>
        </p:txBody>
      </p:sp>
    </p:spTree>
    <p:extLst>
      <p:ext uri="{BB962C8B-B14F-4D97-AF65-F5344CB8AC3E}">
        <p14:creationId xmlns:p14="http://schemas.microsoft.com/office/powerpoint/2010/main" val="3403460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A44993CA-7CCE-4E35-9586-3933B874C106}"/>
              </a:ext>
            </a:extLst>
          </p:cNvPr>
          <p:cNvGraphicFramePr>
            <a:graphicFrameLocks noGrp="1"/>
          </p:cNvGraphicFramePr>
          <p:nvPr>
            <p:ph sz="half" idx="2"/>
            <p:extLst>
              <p:ext uri="{D42A27DB-BD31-4B8C-83A1-F6EECF244321}">
                <p14:modId xmlns:p14="http://schemas.microsoft.com/office/powerpoint/2010/main" val="331350630"/>
              </p:ext>
            </p:extLst>
          </p:nvPr>
        </p:nvGraphicFramePr>
        <p:xfrm>
          <a:off x="389708" y="1772920"/>
          <a:ext cx="10515600" cy="3312160"/>
        </p:xfrm>
        <a:graphic>
          <a:graphicData uri="http://schemas.openxmlformats.org/drawingml/2006/table">
            <a:tbl>
              <a:tblPr firstRow="1" bandRow="1">
                <a:tableStyleId>{5C22544A-7EE6-4342-B048-85BDC9FD1C3A}</a:tableStyleId>
              </a:tblPr>
              <a:tblGrid>
                <a:gridCol w="2505891">
                  <a:extLst>
                    <a:ext uri="{9D8B030D-6E8A-4147-A177-3AD203B41FA5}">
                      <a16:colId xmlns:a16="http://schemas.microsoft.com/office/drawing/2014/main" val="554609608"/>
                    </a:ext>
                  </a:extLst>
                </a:gridCol>
                <a:gridCol w="8009709">
                  <a:extLst>
                    <a:ext uri="{9D8B030D-6E8A-4147-A177-3AD203B41FA5}">
                      <a16:colId xmlns:a16="http://schemas.microsoft.com/office/drawing/2014/main" val="955490134"/>
                    </a:ext>
                  </a:extLst>
                </a:gridCol>
              </a:tblGrid>
              <a:tr h="370840">
                <a:tc>
                  <a:txBody>
                    <a:bodyPr/>
                    <a:lstStyle/>
                    <a:p>
                      <a:r>
                        <a:rPr lang="en-AU" dirty="0"/>
                        <a:t>Name</a:t>
                      </a:r>
                    </a:p>
                  </a:txBody>
                  <a:tcPr/>
                </a:tc>
                <a:tc>
                  <a:txBody>
                    <a:bodyPr/>
                    <a:lstStyle/>
                    <a:p>
                      <a:r>
                        <a:rPr lang="en-AU" dirty="0"/>
                        <a:t>What it does</a:t>
                      </a:r>
                    </a:p>
                  </a:txBody>
                  <a:tcPr/>
                </a:tc>
                <a:extLst>
                  <a:ext uri="{0D108BD9-81ED-4DB2-BD59-A6C34878D82A}">
                    <a16:rowId xmlns:a16="http://schemas.microsoft.com/office/drawing/2014/main" val="2831486395"/>
                  </a:ext>
                </a:extLst>
              </a:tr>
              <a:tr h="370840">
                <a:tc>
                  <a:txBody>
                    <a:bodyPr/>
                    <a:lstStyle/>
                    <a:p>
                      <a:r>
                        <a:rPr lang="en-AU" dirty="0"/>
                        <a:t>Public</a:t>
                      </a:r>
                    </a:p>
                  </a:txBody>
                  <a:tcPr/>
                </a:tc>
                <a:tc>
                  <a:txBody>
                    <a:bodyPr/>
                    <a:lstStyle/>
                    <a:p>
                      <a:r>
                        <a:rPr lang="en-AU" dirty="0"/>
                        <a:t>Makes it visible to all other parts of the program. (Expands its scope)</a:t>
                      </a:r>
                    </a:p>
                  </a:txBody>
                  <a:tcPr/>
                </a:tc>
                <a:extLst>
                  <a:ext uri="{0D108BD9-81ED-4DB2-BD59-A6C34878D82A}">
                    <a16:rowId xmlns:a16="http://schemas.microsoft.com/office/drawing/2014/main" val="813132961"/>
                  </a:ext>
                </a:extLst>
              </a:tr>
              <a:tr h="370840">
                <a:tc>
                  <a:txBody>
                    <a:bodyPr/>
                    <a:lstStyle/>
                    <a:p>
                      <a:r>
                        <a:rPr lang="en-AU" dirty="0"/>
                        <a:t>Private</a:t>
                      </a:r>
                    </a:p>
                  </a:txBody>
                  <a:tcPr/>
                </a:tc>
                <a:tc>
                  <a:txBody>
                    <a:bodyPr/>
                    <a:lstStyle/>
                    <a:p>
                      <a:r>
                        <a:rPr lang="en-AU" dirty="0"/>
                        <a:t>Makes it visible to only the class it’s declared in (internal to the current file)</a:t>
                      </a:r>
                    </a:p>
                  </a:txBody>
                  <a:tcPr/>
                </a:tc>
                <a:extLst>
                  <a:ext uri="{0D108BD9-81ED-4DB2-BD59-A6C34878D82A}">
                    <a16:rowId xmlns:a16="http://schemas.microsoft.com/office/drawing/2014/main" val="618754308"/>
                  </a:ext>
                </a:extLst>
              </a:tr>
              <a:tr h="370840">
                <a:tc>
                  <a:txBody>
                    <a:bodyPr/>
                    <a:lstStyle/>
                    <a:p>
                      <a:r>
                        <a:rPr lang="en-AU" dirty="0"/>
                        <a:t>Protected</a:t>
                      </a:r>
                    </a:p>
                  </a:txBody>
                  <a:tcPr/>
                </a:tc>
                <a:tc>
                  <a:txBody>
                    <a:bodyPr/>
                    <a:lstStyle/>
                    <a:p>
                      <a:r>
                        <a:rPr lang="en-US" sz="1800" b="0" i="0" kern="1200" dirty="0">
                          <a:solidFill>
                            <a:schemeClr val="dk1"/>
                          </a:solidFill>
                          <a:effectLst/>
                          <a:latin typeface="+mn-lt"/>
                          <a:ea typeface="+mn-ea"/>
                          <a:cs typeface="+mn-cs"/>
                        </a:rPr>
                        <a:t>Makes it visible to only itself, things in the same package, and subclasses</a:t>
                      </a:r>
                      <a:endParaRPr lang="en-AU" dirty="0"/>
                    </a:p>
                  </a:txBody>
                  <a:tcPr/>
                </a:tc>
                <a:extLst>
                  <a:ext uri="{0D108BD9-81ED-4DB2-BD59-A6C34878D82A}">
                    <a16:rowId xmlns:a16="http://schemas.microsoft.com/office/drawing/2014/main" val="3723709673"/>
                  </a:ext>
                </a:extLst>
              </a:tr>
              <a:tr h="370840">
                <a:tc>
                  <a:txBody>
                    <a:bodyPr/>
                    <a:lstStyle/>
                    <a:p>
                      <a:r>
                        <a:rPr lang="en-AU" dirty="0"/>
                        <a:t>Static</a:t>
                      </a:r>
                    </a:p>
                  </a:txBody>
                  <a:tcPr/>
                </a:tc>
                <a:tc>
                  <a:txBody>
                    <a:bodyPr/>
                    <a:lstStyle/>
                    <a:p>
                      <a:r>
                        <a:rPr lang="en-AU" sz="1800" dirty="0"/>
                        <a:t>Makes it the same throughout every instance of the class – it is not specific to a certain object. If changed it affects all objects of it’s type. For e.g. if you wanted all chair objects to know how many chairs there are you could have a static integer and add 1 to it every time a chair is created.</a:t>
                      </a:r>
                      <a:endParaRPr lang="en-AU" dirty="0"/>
                    </a:p>
                  </a:txBody>
                  <a:tcPr/>
                </a:tc>
                <a:extLst>
                  <a:ext uri="{0D108BD9-81ED-4DB2-BD59-A6C34878D82A}">
                    <a16:rowId xmlns:a16="http://schemas.microsoft.com/office/drawing/2014/main" val="2708774698"/>
                  </a:ext>
                </a:extLst>
              </a:tr>
              <a:tr h="370840">
                <a:tc>
                  <a:txBody>
                    <a:bodyPr/>
                    <a:lstStyle/>
                    <a:p>
                      <a:r>
                        <a:rPr lang="en-AU" dirty="0"/>
                        <a:t>Final</a:t>
                      </a:r>
                    </a:p>
                  </a:txBody>
                  <a:tcPr/>
                </a:tc>
                <a:tc>
                  <a:txBody>
                    <a:bodyPr/>
                    <a:lstStyle/>
                    <a:p>
                      <a:r>
                        <a:rPr lang="en-US" sz="1800" b="0" i="0" kern="1200" dirty="0">
                          <a:solidFill>
                            <a:schemeClr val="dk1"/>
                          </a:solidFill>
                          <a:effectLst/>
                          <a:latin typeface="+mn-lt"/>
                          <a:ea typeface="+mn-ea"/>
                          <a:cs typeface="+mn-cs"/>
                        </a:rPr>
                        <a:t>Makes the variable unable to change - also makes it more efficient, and the code run faster.</a:t>
                      </a:r>
                      <a:endParaRPr lang="en-AU" dirty="0"/>
                    </a:p>
                  </a:txBody>
                  <a:tcPr/>
                </a:tc>
                <a:extLst>
                  <a:ext uri="{0D108BD9-81ED-4DB2-BD59-A6C34878D82A}">
                    <a16:rowId xmlns:a16="http://schemas.microsoft.com/office/drawing/2014/main" val="1653686508"/>
                  </a:ext>
                </a:extLst>
              </a:tr>
            </a:tbl>
          </a:graphicData>
        </a:graphic>
      </p:graphicFrame>
      <p:sp>
        <p:nvSpPr>
          <p:cNvPr id="2" name="Title 1">
            <a:extLst>
              <a:ext uri="{FF2B5EF4-FFF2-40B4-BE49-F238E27FC236}">
                <a16:creationId xmlns:a16="http://schemas.microsoft.com/office/drawing/2014/main" id="{F47E06D0-9948-4003-AFC2-89E3E24AEF91}"/>
              </a:ext>
            </a:extLst>
          </p:cNvPr>
          <p:cNvSpPr>
            <a:spLocks noGrp="1"/>
          </p:cNvSpPr>
          <p:nvPr>
            <p:ph type="title"/>
          </p:nvPr>
        </p:nvSpPr>
        <p:spPr>
          <a:xfrm>
            <a:off x="389708" y="-174802"/>
            <a:ext cx="9030419" cy="1325563"/>
          </a:xfrm>
        </p:spPr>
        <p:txBody>
          <a:bodyPr/>
          <a:lstStyle/>
          <a:p>
            <a:r>
              <a:rPr lang="en-AU" dirty="0"/>
              <a:t>Modifiers</a:t>
            </a:r>
          </a:p>
        </p:txBody>
      </p:sp>
      <p:sp>
        <p:nvSpPr>
          <p:cNvPr id="3" name="Content Placeholder 2">
            <a:extLst>
              <a:ext uri="{FF2B5EF4-FFF2-40B4-BE49-F238E27FC236}">
                <a16:creationId xmlns:a16="http://schemas.microsoft.com/office/drawing/2014/main" id="{2B207E11-F5FF-43B3-9A7B-ED9BC42C4127}"/>
              </a:ext>
            </a:extLst>
          </p:cNvPr>
          <p:cNvSpPr>
            <a:spLocks noGrp="1"/>
          </p:cNvSpPr>
          <p:nvPr>
            <p:ph sz="half" idx="1"/>
          </p:nvPr>
        </p:nvSpPr>
        <p:spPr>
          <a:xfrm>
            <a:off x="389708" y="762374"/>
            <a:ext cx="9211491" cy="917575"/>
          </a:xfrm>
        </p:spPr>
        <p:txBody>
          <a:bodyPr>
            <a:normAutofit fontScale="70000" lnSpcReduction="20000"/>
          </a:bodyPr>
          <a:lstStyle/>
          <a:p>
            <a:r>
              <a:rPr lang="en-AU" dirty="0"/>
              <a:t>Modifiers change how variables, functions and classes behave</a:t>
            </a:r>
          </a:p>
          <a:p>
            <a:r>
              <a:rPr lang="en-US" dirty="0"/>
              <a:t>Aside from the final modifier, all modifiers can only be put on variables declared at the class level, not at the function level</a:t>
            </a:r>
            <a:endParaRPr lang="en-AU" dirty="0"/>
          </a:p>
        </p:txBody>
      </p:sp>
      <p:sp>
        <p:nvSpPr>
          <p:cNvPr id="7" name="Content Placeholder 2">
            <a:extLst>
              <a:ext uri="{FF2B5EF4-FFF2-40B4-BE49-F238E27FC236}">
                <a16:creationId xmlns:a16="http://schemas.microsoft.com/office/drawing/2014/main" id="{7D1B3912-9A5B-4E10-A86E-6EC5A55FA8EE}"/>
              </a:ext>
            </a:extLst>
          </p:cNvPr>
          <p:cNvSpPr txBox="1">
            <a:spLocks/>
          </p:cNvSpPr>
          <p:nvPr/>
        </p:nvSpPr>
        <p:spPr>
          <a:xfrm>
            <a:off x="389708" y="5050971"/>
            <a:ext cx="11262360" cy="1332405"/>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final at first seems a bit silly. However, it can be very useful to manage magic numbers - magic numbers are random constants that otherwise get spread throughout your code. Lets say you really like the number 8, and times all the numbers you use in code by 8. All is good, until you decide you hate the number 8 and actually like 4. Now you need to go through and change all 8s to 4s... oh dear that sounds super painful. A better solution would be to have a final variable at the beginning of your file, that everything uses, making everything nice and easy to change frequently. (an IRL (and sane) example is motor ports on the robot - these are all kept as final variables on the robot.)</a:t>
            </a:r>
            <a:endParaRPr lang="en-AU" dirty="0"/>
          </a:p>
        </p:txBody>
      </p:sp>
    </p:spTree>
    <p:extLst>
      <p:ext uri="{BB962C8B-B14F-4D97-AF65-F5344CB8AC3E}">
        <p14:creationId xmlns:p14="http://schemas.microsoft.com/office/powerpoint/2010/main" val="544495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6F74A-3355-4D03-96D0-8A8A2374FE80}"/>
              </a:ext>
            </a:extLst>
          </p:cNvPr>
          <p:cNvSpPr>
            <a:spLocks noGrp="1"/>
          </p:cNvSpPr>
          <p:nvPr>
            <p:ph type="title"/>
          </p:nvPr>
        </p:nvSpPr>
        <p:spPr/>
        <p:txBody>
          <a:bodyPr/>
          <a:lstStyle/>
          <a:p>
            <a:r>
              <a:rPr lang="en-AU" dirty="0"/>
              <a:t>Default Access</a:t>
            </a:r>
          </a:p>
        </p:txBody>
      </p:sp>
      <p:sp>
        <p:nvSpPr>
          <p:cNvPr id="3" name="Content Placeholder 2">
            <a:extLst>
              <a:ext uri="{FF2B5EF4-FFF2-40B4-BE49-F238E27FC236}">
                <a16:creationId xmlns:a16="http://schemas.microsoft.com/office/drawing/2014/main" id="{5773018B-BC8C-4EDA-B2CD-C89D8B08CCA9}"/>
              </a:ext>
            </a:extLst>
          </p:cNvPr>
          <p:cNvSpPr>
            <a:spLocks noGrp="1"/>
          </p:cNvSpPr>
          <p:nvPr>
            <p:ph idx="1"/>
          </p:nvPr>
        </p:nvSpPr>
        <p:spPr/>
        <p:txBody>
          <a:bodyPr/>
          <a:lstStyle/>
          <a:p>
            <a:r>
              <a:rPr lang="en-AU" dirty="0"/>
              <a:t>If you don’t place any modifiers then something is given default access. </a:t>
            </a:r>
          </a:p>
          <a:p>
            <a:r>
              <a:rPr lang="en-AU" dirty="0"/>
              <a:t>This means that fields with default access can only be referenced in the same package. </a:t>
            </a:r>
          </a:p>
          <a:p>
            <a:r>
              <a:rPr lang="en-AU" dirty="0"/>
              <a:t>Not even by a subclass of a class containing a field.</a:t>
            </a:r>
          </a:p>
          <a:p>
            <a:r>
              <a:rPr lang="en-AU" dirty="0"/>
              <a:t>A class’s fields and methods are called methods of a class. The rules for access – default and otherwise – apply to all members of classes.</a:t>
            </a:r>
          </a:p>
          <a:p>
            <a:r>
              <a:rPr lang="en-AU" dirty="0"/>
              <a:t>Remember that a method-local variable can only accessed inside a method.</a:t>
            </a:r>
          </a:p>
        </p:txBody>
      </p:sp>
    </p:spTree>
    <p:extLst>
      <p:ext uri="{BB962C8B-B14F-4D97-AF65-F5344CB8AC3E}">
        <p14:creationId xmlns:p14="http://schemas.microsoft.com/office/powerpoint/2010/main" val="2908220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F0E45-EA39-4152-8322-AEEC07605211}"/>
              </a:ext>
            </a:extLst>
          </p:cNvPr>
          <p:cNvSpPr>
            <a:spLocks noGrp="1"/>
          </p:cNvSpPr>
          <p:nvPr>
            <p:ph type="title"/>
          </p:nvPr>
        </p:nvSpPr>
        <p:spPr/>
        <p:txBody>
          <a:bodyPr/>
          <a:lstStyle/>
          <a:p>
            <a:r>
              <a:rPr lang="en-AU" dirty="0"/>
              <a:t>This</a:t>
            </a:r>
          </a:p>
        </p:txBody>
      </p:sp>
      <p:sp>
        <p:nvSpPr>
          <p:cNvPr id="3" name="Content Placeholder 2">
            <a:extLst>
              <a:ext uri="{FF2B5EF4-FFF2-40B4-BE49-F238E27FC236}">
                <a16:creationId xmlns:a16="http://schemas.microsoft.com/office/drawing/2014/main" id="{637F01A9-4464-4D62-AADA-59BBACE3DCA0}"/>
              </a:ext>
            </a:extLst>
          </p:cNvPr>
          <p:cNvSpPr>
            <a:spLocks noGrp="1"/>
          </p:cNvSpPr>
          <p:nvPr>
            <p:ph idx="1"/>
          </p:nvPr>
        </p:nvSpPr>
        <p:spPr/>
        <p:txBody>
          <a:bodyPr>
            <a:normAutofit fontScale="92500" lnSpcReduction="10000"/>
          </a:bodyPr>
          <a:lstStyle/>
          <a:p>
            <a:r>
              <a:rPr lang="en-AU" dirty="0"/>
              <a:t>The keyword </a:t>
            </a:r>
            <a:r>
              <a:rPr lang="en-AU" i="1" dirty="0"/>
              <a:t>this </a:t>
            </a:r>
            <a:r>
              <a:rPr lang="en-AU" dirty="0"/>
              <a:t>was touched on earlier but here is another slightly more in depth explanation. </a:t>
            </a:r>
          </a:p>
          <a:p>
            <a:r>
              <a:rPr lang="en-AU" dirty="0"/>
              <a:t>Compare the word to the English phrase “state your name”</a:t>
            </a:r>
          </a:p>
          <a:p>
            <a:pPr marL="457200" lvl="1" indent="0">
              <a:buNone/>
            </a:pPr>
            <a:r>
              <a:rPr lang="en-AU" i="1" dirty="0"/>
              <a:t>I, (state your name) do solemnly swear, to uphold the constitution of the Philadelphia Central High School Photography Society…</a:t>
            </a:r>
          </a:p>
          <a:p>
            <a:r>
              <a:rPr lang="en-AU" dirty="0"/>
              <a:t>The phrase “state your name” is a placeholder. A space in which each person puts their name. E.g. </a:t>
            </a:r>
            <a:r>
              <a:rPr lang="en-AU" i="1" dirty="0"/>
              <a:t>I Bobby Tales, do solemnly swear…</a:t>
            </a:r>
          </a:p>
          <a:p>
            <a:r>
              <a:rPr lang="en-AU" dirty="0"/>
              <a:t>Think of the pledge as a piece of code in a java class. Whenever an instance of the class (a person) executes the code (takes the pledge) the instance fills their own name (that is the object they are) in place of the phrase.</a:t>
            </a:r>
          </a:p>
          <a:p>
            <a:r>
              <a:rPr lang="en-AU" dirty="0"/>
              <a:t>This is very helpful</a:t>
            </a:r>
          </a:p>
        </p:txBody>
      </p:sp>
    </p:spTree>
    <p:extLst>
      <p:ext uri="{BB962C8B-B14F-4D97-AF65-F5344CB8AC3E}">
        <p14:creationId xmlns:p14="http://schemas.microsoft.com/office/powerpoint/2010/main" val="4108237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BA7D8-E34D-4E3A-8EF7-03E14E7A8CDE}"/>
              </a:ext>
            </a:extLst>
          </p:cNvPr>
          <p:cNvSpPr>
            <a:spLocks noGrp="1"/>
          </p:cNvSpPr>
          <p:nvPr>
            <p:ph type="title"/>
          </p:nvPr>
        </p:nvSpPr>
        <p:spPr/>
        <p:txBody>
          <a:bodyPr/>
          <a:lstStyle/>
          <a:p>
            <a:r>
              <a:rPr lang="en-AU" dirty="0"/>
              <a:t>Exercises</a:t>
            </a:r>
          </a:p>
        </p:txBody>
      </p:sp>
      <p:sp>
        <p:nvSpPr>
          <p:cNvPr id="3" name="Content Placeholder 2">
            <a:extLst>
              <a:ext uri="{FF2B5EF4-FFF2-40B4-BE49-F238E27FC236}">
                <a16:creationId xmlns:a16="http://schemas.microsoft.com/office/drawing/2014/main" id="{C8E598CA-D241-4D0F-BE9E-41D74D46452D}"/>
              </a:ext>
            </a:extLst>
          </p:cNvPr>
          <p:cNvSpPr>
            <a:spLocks noGrp="1"/>
          </p:cNvSpPr>
          <p:nvPr>
            <p:ph idx="1"/>
          </p:nvPr>
        </p:nvSpPr>
        <p:spPr>
          <a:xfrm>
            <a:off x="716279" y="1298801"/>
            <a:ext cx="9908177" cy="4927827"/>
          </a:xfrm>
        </p:spPr>
        <p:txBody>
          <a:bodyPr>
            <a:normAutofit fontScale="70000" lnSpcReduction="20000"/>
          </a:bodyPr>
          <a:lstStyle/>
          <a:p>
            <a:r>
              <a:rPr lang="en-AU" dirty="0"/>
              <a:t>We have some more stuff to cover but since we have already covered a lot here are some activities:</a:t>
            </a:r>
          </a:p>
          <a:p>
            <a:pPr marL="514350" indent="-514350">
              <a:buFont typeface="+mj-lt"/>
              <a:buAutoNum type="arabicPeriod"/>
            </a:pPr>
            <a:r>
              <a:rPr lang="en-AU" dirty="0"/>
              <a:t>Create a static field inside the parent animal class you made last lesson, and do something with it</a:t>
            </a:r>
          </a:p>
          <a:p>
            <a:pPr marL="457200" indent="-457200">
              <a:buFont typeface="+mj-lt"/>
              <a:buAutoNum type="arabicPeriod"/>
            </a:pPr>
            <a:r>
              <a:rPr lang="en-AU" dirty="0"/>
              <a:t> Create a program that constructs a </a:t>
            </a:r>
            <a:r>
              <a:rPr lang="en-AU" i="1" dirty="0"/>
              <a:t>Team </a:t>
            </a:r>
            <a:r>
              <a:rPr lang="en-AU" dirty="0"/>
              <a:t>Object that holds five </a:t>
            </a:r>
            <a:r>
              <a:rPr lang="en-AU" i="1" dirty="0"/>
              <a:t>Basketball Player </a:t>
            </a:r>
            <a:r>
              <a:rPr lang="en-AU" dirty="0"/>
              <a:t>objects, with each player having different attributes based on their court position. Use a </a:t>
            </a:r>
            <a:r>
              <a:rPr lang="en-AU" i="1" dirty="0"/>
              <a:t>static </a:t>
            </a:r>
            <a:r>
              <a:rPr lang="en-AU" dirty="0"/>
              <a:t>class field to track the amount of players that have been created, and give the </a:t>
            </a:r>
            <a:r>
              <a:rPr lang="en-AU" i="1" dirty="0"/>
              <a:t>Basketball Player</a:t>
            </a:r>
            <a:r>
              <a:rPr lang="en-AU" dirty="0"/>
              <a:t> class multiple constructors and methods that do helpful things.</a:t>
            </a:r>
            <a:endParaRPr lang="en-AU" i="1" dirty="0"/>
          </a:p>
          <a:p>
            <a:pPr marL="457200" indent="-457200">
              <a:buFont typeface="+mj-lt"/>
              <a:buAutoNum type="arabicPeriod"/>
            </a:pPr>
            <a:r>
              <a:rPr lang="en-AU" dirty="0"/>
              <a:t>Create an </a:t>
            </a:r>
            <a:r>
              <a:rPr lang="en-AU" i="1" dirty="0"/>
              <a:t>Employee</a:t>
            </a:r>
            <a:r>
              <a:rPr lang="en-AU" dirty="0"/>
              <a:t> class that tracks how much any single employee should be paid based on their job status. It should also have methods that can helpfully calculate then print this out for you to see. </a:t>
            </a:r>
          </a:p>
          <a:p>
            <a:pPr marL="538163" indent="-538163">
              <a:buNone/>
            </a:pPr>
            <a:r>
              <a:rPr lang="en-AU" dirty="0"/>
              <a:t>	From this, create two subclasses, one for a </a:t>
            </a:r>
            <a:r>
              <a:rPr lang="en-AU" i="1" dirty="0"/>
              <a:t>full-time employee</a:t>
            </a:r>
            <a:r>
              <a:rPr lang="en-AU" dirty="0"/>
              <a:t>, and one for a </a:t>
            </a:r>
            <a:r>
              <a:rPr lang="en-AU" i="1" dirty="0"/>
              <a:t>part-time employee</a:t>
            </a:r>
            <a:r>
              <a:rPr lang="en-AU" dirty="0"/>
              <a:t>. </a:t>
            </a:r>
          </a:p>
          <a:p>
            <a:pPr marL="538163" indent="-538163">
              <a:buNone/>
            </a:pPr>
            <a:r>
              <a:rPr lang="en-AU" dirty="0"/>
              <a:t>	(I should be able to set and get the salary, benefits deductions, and pay amount, of the employees, through various methods. I should also be able to set the amount of hours a part time employee works in order to dictate how much they are paid. To practise modifiers these amounts should be obtained and changed inside the class with functions and the fields should be private. These functions should be called in another class when you want to reference these fields) Then, document all these classes with comments</a:t>
            </a:r>
          </a:p>
          <a:p>
            <a:pPr marL="514350" indent="-514350">
              <a:buFont typeface="+mj-lt"/>
              <a:buAutoNum type="arabicPeriod"/>
            </a:pPr>
            <a:endParaRPr lang="en-AU" dirty="0"/>
          </a:p>
        </p:txBody>
      </p:sp>
    </p:spTree>
    <p:extLst>
      <p:ext uri="{BB962C8B-B14F-4D97-AF65-F5344CB8AC3E}">
        <p14:creationId xmlns:p14="http://schemas.microsoft.com/office/powerpoint/2010/main" val="339640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2158A-A09D-45C0-AA11-9A8FCE62534D}"/>
              </a:ext>
            </a:extLst>
          </p:cNvPr>
          <p:cNvSpPr>
            <a:spLocks noGrp="1"/>
          </p:cNvSpPr>
          <p:nvPr>
            <p:ph type="title"/>
          </p:nvPr>
        </p:nvSpPr>
        <p:spPr/>
        <p:txBody>
          <a:bodyPr/>
          <a:lstStyle/>
          <a:p>
            <a:r>
              <a:rPr lang="en-AU" dirty="0"/>
              <a:t>Abstract Keyword and Abstract Classes</a:t>
            </a:r>
          </a:p>
        </p:txBody>
      </p:sp>
      <p:sp>
        <p:nvSpPr>
          <p:cNvPr id="3" name="Content Placeholder 2">
            <a:extLst>
              <a:ext uri="{FF2B5EF4-FFF2-40B4-BE49-F238E27FC236}">
                <a16:creationId xmlns:a16="http://schemas.microsoft.com/office/drawing/2014/main" id="{A651060B-CDA7-44E4-887A-3962FA4FA705}"/>
              </a:ext>
            </a:extLst>
          </p:cNvPr>
          <p:cNvSpPr>
            <a:spLocks noGrp="1"/>
          </p:cNvSpPr>
          <p:nvPr>
            <p:ph idx="1"/>
          </p:nvPr>
        </p:nvSpPr>
        <p:spPr/>
        <p:txBody>
          <a:bodyPr/>
          <a:lstStyle/>
          <a:p>
            <a:r>
              <a:rPr lang="en-AU" dirty="0"/>
              <a:t>The Abstract keyword can be used on both classes and methods.</a:t>
            </a:r>
          </a:p>
          <a:p>
            <a:r>
              <a:rPr lang="en-AU" dirty="0"/>
              <a:t>An abstract  class can not be instantiated. You can’t create objects of the class.</a:t>
            </a:r>
          </a:p>
          <a:p>
            <a:r>
              <a:rPr lang="en-AU" dirty="0"/>
              <a:t>These classes only exist to create subclasses.</a:t>
            </a:r>
          </a:p>
          <a:p>
            <a:r>
              <a:rPr lang="en-AU" dirty="0"/>
              <a:t>An abstract method has no body. It’s declaration is finished with a semi-colon.  Abstract methods must be in abstract classes.</a:t>
            </a:r>
          </a:p>
          <a:p>
            <a:pPr marL="0" indent="0">
              <a:buNone/>
            </a:pPr>
            <a:r>
              <a:rPr lang="en-AU" dirty="0"/>
              <a:t>Example of Abstract Class:</a:t>
            </a:r>
          </a:p>
        </p:txBody>
      </p:sp>
      <p:pic>
        <p:nvPicPr>
          <p:cNvPr id="6" name="Picture 5">
            <a:extLst>
              <a:ext uri="{FF2B5EF4-FFF2-40B4-BE49-F238E27FC236}">
                <a16:creationId xmlns:a16="http://schemas.microsoft.com/office/drawing/2014/main" id="{FA788846-8278-4C29-A404-8FCB957F40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4537836"/>
            <a:ext cx="4086072" cy="1774064"/>
          </a:xfrm>
          <a:prstGeom prst="rect">
            <a:avLst/>
          </a:prstGeom>
        </p:spPr>
      </p:pic>
    </p:spTree>
    <p:extLst>
      <p:ext uri="{BB962C8B-B14F-4D97-AF65-F5344CB8AC3E}">
        <p14:creationId xmlns:p14="http://schemas.microsoft.com/office/powerpoint/2010/main" val="2858897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14505-2983-4CB6-95B9-3EF4FB2BF941}"/>
              </a:ext>
            </a:extLst>
          </p:cNvPr>
          <p:cNvSpPr>
            <a:spLocks noGrp="1"/>
          </p:cNvSpPr>
          <p:nvPr>
            <p:ph type="title"/>
          </p:nvPr>
        </p:nvSpPr>
        <p:spPr/>
        <p:txBody>
          <a:bodyPr/>
          <a:lstStyle/>
          <a:p>
            <a:r>
              <a:rPr lang="en-AU" dirty="0"/>
              <a:t>Interfaces</a:t>
            </a:r>
          </a:p>
        </p:txBody>
      </p:sp>
      <p:sp>
        <p:nvSpPr>
          <p:cNvPr id="3" name="Content Placeholder 2">
            <a:extLst>
              <a:ext uri="{FF2B5EF4-FFF2-40B4-BE49-F238E27FC236}">
                <a16:creationId xmlns:a16="http://schemas.microsoft.com/office/drawing/2014/main" id="{D1C1DC3A-F270-4271-813B-589A93CF5E40}"/>
              </a:ext>
            </a:extLst>
          </p:cNvPr>
          <p:cNvSpPr>
            <a:spLocks noGrp="1"/>
          </p:cNvSpPr>
          <p:nvPr>
            <p:ph idx="1"/>
          </p:nvPr>
        </p:nvSpPr>
        <p:spPr/>
        <p:txBody>
          <a:bodyPr/>
          <a:lstStyle/>
          <a:p>
            <a:r>
              <a:rPr lang="en-AU" dirty="0"/>
              <a:t>You may have noticed that in java you never get a class to extend more than one parent class.</a:t>
            </a:r>
          </a:p>
          <a:p>
            <a:r>
              <a:rPr lang="en-AU" dirty="0"/>
              <a:t>A class can only have one parent class.</a:t>
            </a:r>
          </a:p>
          <a:p>
            <a:r>
              <a:rPr lang="en-AU" dirty="0"/>
              <a:t>This is fine if you want to your class to be like a frame (window). However, what if you want your new class to be a frame and a button-clicking thing? Can you have your new class be like both?</a:t>
            </a:r>
          </a:p>
          <a:p>
            <a:r>
              <a:rPr lang="en-AU" dirty="0"/>
              <a:t>Yes it can. Java has something called an interface. </a:t>
            </a:r>
          </a:p>
        </p:txBody>
      </p:sp>
    </p:spTree>
    <p:extLst>
      <p:ext uri="{BB962C8B-B14F-4D97-AF65-F5344CB8AC3E}">
        <p14:creationId xmlns:p14="http://schemas.microsoft.com/office/powerpoint/2010/main" val="145796188"/>
      </p:ext>
    </p:extLst>
  </p:cSld>
  <p:clrMapOvr>
    <a:masterClrMapping/>
  </p:clrMapOvr>
</p:sld>
</file>

<file path=ppt/theme/theme1.xml><?xml version="1.0" encoding="utf-8"?>
<a:theme xmlns:a="http://schemas.openxmlformats.org/drawingml/2006/main" name="Office Theme">
  <a:themeElements>
    <a:clrScheme name="Redbacks">
      <a:dk1>
        <a:sysClr val="windowText" lastClr="000000"/>
      </a:dk1>
      <a:lt1>
        <a:srgbClr val="FFFFFF"/>
      </a:lt1>
      <a:dk2>
        <a:srgbClr val="323232"/>
      </a:dk2>
      <a:lt2>
        <a:srgbClr val="FFFFFF"/>
      </a:lt2>
      <a:accent1>
        <a:srgbClr val="A51B22"/>
      </a:accent1>
      <a:accent2>
        <a:srgbClr val="B61E25"/>
      </a:accent2>
      <a:accent3>
        <a:srgbClr val="C72027"/>
      </a:accent3>
      <a:accent4>
        <a:srgbClr val="D9232C"/>
      </a:accent4>
      <a:accent5>
        <a:srgbClr val="DE323A"/>
      </a:accent5>
      <a:accent6>
        <a:srgbClr val="E1434B"/>
      </a:accent6>
      <a:hlink>
        <a:srgbClr val="FF0000"/>
      </a:hlink>
      <a:folHlink>
        <a:srgbClr val="FF505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1601</Words>
  <Application>Microsoft Office PowerPoint</Application>
  <PresentationFormat>Widescreen</PresentationFormat>
  <Paragraphs>99</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Lesson 13: Advanced Object Oriented Programming</vt:lpstr>
      <vt:lpstr>Intro</vt:lpstr>
      <vt:lpstr>Scope</vt:lpstr>
      <vt:lpstr>Modifiers</vt:lpstr>
      <vt:lpstr>Default Access</vt:lpstr>
      <vt:lpstr>This</vt:lpstr>
      <vt:lpstr>Exercises</vt:lpstr>
      <vt:lpstr>Abstract Keyword and Abstract Classes</vt:lpstr>
      <vt:lpstr>Interfaces</vt:lpstr>
      <vt:lpstr>What is an interface?</vt:lpstr>
      <vt:lpstr>So when do we use this?</vt:lpstr>
      <vt:lpstr>Let us look at gettableNumber</vt:lpstr>
      <vt:lpstr>Difference between Abstract Classes and Interfaces</vt:lpstr>
      <vt:lpstr>Inner Classes</vt:lpstr>
      <vt:lpstr>Example of Inner Classes</vt:lpstr>
      <vt:lpstr>Anonymous Inner Classes</vt:lpstr>
      <vt:lpstr>Example Anonymous Inner-Class</vt:lpstr>
      <vt:lpstr>Lets look at an example</vt:lpstr>
      <vt:lpstr>Activities: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 Schwarz</dc:creator>
  <cp:lastModifiedBy>Ben Schwarz</cp:lastModifiedBy>
  <cp:revision>84</cp:revision>
  <dcterms:created xsi:type="dcterms:W3CDTF">2018-03-29T23:49:11Z</dcterms:created>
  <dcterms:modified xsi:type="dcterms:W3CDTF">2018-05-19T09:35:12Z</dcterms:modified>
</cp:coreProperties>
</file>