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17/05/2018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17/05/2018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9C2B-0449-4458-B0C3-45F22601DD3D}"/>
              </a:ext>
            </a:extLst>
          </p:cNvPr>
          <p:cNvSpPr>
            <a:spLocks noGrp="1"/>
          </p:cNvSpPr>
          <p:nvPr>
            <p:ph type="ctrTitle"/>
          </p:nvPr>
        </p:nvSpPr>
        <p:spPr/>
        <p:txBody>
          <a:bodyPr/>
          <a:lstStyle/>
          <a:p>
            <a:r>
              <a:rPr lang="en-AU" dirty="0"/>
              <a:t>Lesson 3: Variables </a:t>
            </a:r>
          </a:p>
        </p:txBody>
      </p:sp>
      <p:sp>
        <p:nvSpPr>
          <p:cNvPr id="3" name="Subtitle 2">
            <a:extLst>
              <a:ext uri="{FF2B5EF4-FFF2-40B4-BE49-F238E27FC236}">
                <a16:creationId xmlns:a16="http://schemas.microsoft.com/office/drawing/2014/main" id="{8E7888D0-39EC-47A8-BE83-096BD3570940}"/>
              </a:ext>
            </a:extLst>
          </p:cNvPr>
          <p:cNvSpPr>
            <a:spLocks noGrp="1"/>
          </p:cNvSpPr>
          <p:nvPr>
            <p:ph type="subTitle" idx="1"/>
          </p:nvPr>
        </p:nvSpPr>
        <p:spPr/>
        <p:txBody>
          <a:bodyPr/>
          <a:lstStyle/>
          <a:p>
            <a:r>
              <a:rPr lang="en-AU" i="1" dirty="0"/>
              <a:t>Variables are variable.  Why they are called Variables</a:t>
            </a:r>
          </a:p>
          <a:p>
            <a:r>
              <a:rPr lang="en-AU" dirty="0"/>
              <a:t>Ben Schwarz</a:t>
            </a:r>
          </a:p>
        </p:txBody>
      </p:sp>
    </p:spTree>
    <p:extLst>
      <p:ext uri="{BB962C8B-B14F-4D97-AF65-F5344CB8AC3E}">
        <p14:creationId xmlns:p14="http://schemas.microsoft.com/office/powerpoint/2010/main" val="3751114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8F2-CA28-4679-B6D5-198B9CFE2CD2}"/>
              </a:ext>
            </a:extLst>
          </p:cNvPr>
          <p:cNvSpPr>
            <a:spLocks noGrp="1"/>
          </p:cNvSpPr>
          <p:nvPr>
            <p:ph type="title"/>
          </p:nvPr>
        </p:nvSpPr>
        <p:spPr>
          <a:xfrm>
            <a:off x="820241" y="113744"/>
            <a:ext cx="9030419" cy="1325563"/>
          </a:xfrm>
        </p:spPr>
        <p:txBody>
          <a:bodyPr/>
          <a:lstStyle/>
          <a:p>
            <a:r>
              <a:rPr lang="en-AU" dirty="0"/>
              <a:t>Lazy Tips and tricks</a:t>
            </a:r>
          </a:p>
        </p:txBody>
      </p:sp>
      <p:sp>
        <p:nvSpPr>
          <p:cNvPr id="3" name="Content Placeholder 2">
            <a:extLst>
              <a:ext uri="{FF2B5EF4-FFF2-40B4-BE49-F238E27FC236}">
                <a16:creationId xmlns:a16="http://schemas.microsoft.com/office/drawing/2014/main" id="{B6303E10-726D-400D-AC8E-FB94D5CBF8B8}"/>
              </a:ext>
            </a:extLst>
          </p:cNvPr>
          <p:cNvSpPr>
            <a:spLocks noGrp="1"/>
          </p:cNvSpPr>
          <p:nvPr>
            <p:ph idx="1"/>
          </p:nvPr>
        </p:nvSpPr>
        <p:spPr>
          <a:xfrm>
            <a:off x="820241" y="948531"/>
            <a:ext cx="10515600" cy="1925298"/>
          </a:xfrm>
        </p:spPr>
        <p:txBody>
          <a:bodyPr/>
          <a:lstStyle/>
          <a:p>
            <a:r>
              <a:rPr lang="en-AU" dirty="0"/>
              <a:t>Often you will want to do certain things to a variable. Since we programmers are lazy, we have special Syntax to do these things quickly. </a:t>
            </a:r>
          </a:p>
          <a:p>
            <a:pPr marL="0" indent="0">
              <a:buNone/>
            </a:pPr>
            <a:r>
              <a:rPr lang="en-AU" dirty="0"/>
              <a:t>Table of Useful Shortcuts (Not all of them):</a:t>
            </a:r>
          </a:p>
        </p:txBody>
      </p:sp>
      <p:pic>
        <p:nvPicPr>
          <p:cNvPr id="5" name="Picture 4">
            <a:extLst>
              <a:ext uri="{FF2B5EF4-FFF2-40B4-BE49-F238E27FC236}">
                <a16:creationId xmlns:a16="http://schemas.microsoft.com/office/drawing/2014/main" id="{F03B7E01-6DCB-4CA6-862B-7E8DB1262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829" y="1808102"/>
            <a:ext cx="5379175" cy="465992"/>
          </a:xfrm>
          <a:prstGeom prst="rect">
            <a:avLst/>
          </a:prstGeom>
        </p:spPr>
      </p:pic>
      <p:graphicFrame>
        <p:nvGraphicFramePr>
          <p:cNvPr id="6" name="Table 5">
            <a:extLst>
              <a:ext uri="{FF2B5EF4-FFF2-40B4-BE49-F238E27FC236}">
                <a16:creationId xmlns:a16="http://schemas.microsoft.com/office/drawing/2014/main" id="{EA2C2551-1E5A-4A85-B135-8A53E4BE2531}"/>
              </a:ext>
            </a:extLst>
          </p:cNvPr>
          <p:cNvGraphicFramePr>
            <a:graphicFrameLocks noGrp="1"/>
          </p:cNvGraphicFramePr>
          <p:nvPr>
            <p:extLst>
              <p:ext uri="{D42A27DB-BD31-4B8C-83A1-F6EECF244321}">
                <p14:modId xmlns:p14="http://schemas.microsoft.com/office/powerpoint/2010/main" val="3257620034"/>
              </p:ext>
            </p:extLst>
          </p:nvPr>
        </p:nvGraphicFramePr>
        <p:xfrm>
          <a:off x="856159" y="2642889"/>
          <a:ext cx="8801464" cy="3510280"/>
        </p:xfrm>
        <a:graphic>
          <a:graphicData uri="http://schemas.openxmlformats.org/drawingml/2006/table">
            <a:tbl>
              <a:tblPr firstRow="1" bandRow="1">
                <a:tableStyleId>{5DA37D80-6434-44D0-A028-1B22A696006F}</a:tableStyleId>
              </a:tblPr>
              <a:tblGrid>
                <a:gridCol w="4400732">
                  <a:extLst>
                    <a:ext uri="{9D8B030D-6E8A-4147-A177-3AD203B41FA5}">
                      <a16:colId xmlns:a16="http://schemas.microsoft.com/office/drawing/2014/main" val="425702096"/>
                    </a:ext>
                  </a:extLst>
                </a:gridCol>
                <a:gridCol w="4400732">
                  <a:extLst>
                    <a:ext uri="{9D8B030D-6E8A-4147-A177-3AD203B41FA5}">
                      <a16:colId xmlns:a16="http://schemas.microsoft.com/office/drawing/2014/main" val="2380693957"/>
                    </a:ext>
                  </a:extLst>
                </a:gridCol>
              </a:tblGrid>
              <a:tr h="370840">
                <a:tc>
                  <a:txBody>
                    <a:bodyPr/>
                    <a:lstStyle/>
                    <a:p>
                      <a:r>
                        <a:rPr lang="en-AU" dirty="0"/>
                        <a:t>Operator</a:t>
                      </a:r>
                    </a:p>
                  </a:txBody>
                  <a:tcPr/>
                </a:tc>
                <a:tc>
                  <a:txBody>
                    <a:bodyPr/>
                    <a:lstStyle/>
                    <a:p>
                      <a:r>
                        <a:rPr lang="en-AU" dirty="0"/>
                        <a:t>Description</a:t>
                      </a:r>
                    </a:p>
                  </a:txBody>
                  <a:tcPr/>
                </a:tc>
                <a:extLst>
                  <a:ext uri="{0D108BD9-81ED-4DB2-BD59-A6C34878D82A}">
                    <a16:rowId xmlns:a16="http://schemas.microsoft.com/office/drawing/2014/main" val="1767519536"/>
                  </a:ext>
                </a:extLst>
              </a:tr>
              <a:tr h="370840">
                <a:tc>
                  <a:txBody>
                    <a:bodyPr/>
                    <a:lstStyle/>
                    <a:p>
                      <a:r>
                        <a:rPr lang="en-AU" dirty="0"/>
                        <a:t>+=</a:t>
                      </a:r>
                    </a:p>
                  </a:txBody>
                  <a:tcPr/>
                </a:tc>
                <a:tc>
                  <a:txBody>
                    <a:bodyPr/>
                    <a:lstStyle/>
                    <a:p>
                      <a:r>
                        <a:rPr lang="en-AU" dirty="0"/>
                        <a:t>Add amount to variable</a:t>
                      </a:r>
                    </a:p>
                  </a:txBody>
                  <a:tcPr/>
                </a:tc>
                <a:extLst>
                  <a:ext uri="{0D108BD9-81ED-4DB2-BD59-A6C34878D82A}">
                    <a16:rowId xmlns:a16="http://schemas.microsoft.com/office/drawing/2014/main" val="2621482396"/>
                  </a:ext>
                </a:extLst>
              </a:tr>
              <a:tr h="370840">
                <a:tc>
                  <a:txBody>
                    <a:bodyPr/>
                    <a:lstStyle/>
                    <a:p>
                      <a:r>
                        <a:rPr lang="en-AU" dirty="0"/>
                        <a:t>-=</a:t>
                      </a:r>
                    </a:p>
                  </a:txBody>
                  <a:tcPr/>
                </a:tc>
                <a:tc>
                  <a:txBody>
                    <a:bodyPr/>
                    <a:lstStyle/>
                    <a:p>
                      <a:r>
                        <a:rPr lang="en-AU" dirty="0"/>
                        <a:t>Subtract amount to variable</a:t>
                      </a:r>
                    </a:p>
                  </a:txBody>
                  <a:tcPr/>
                </a:tc>
                <a:extLst>
                  <a:ext uri="{0D108BD9-81ED-4DB2-BD59-A6C34878D82A}">
                    <a16:rowId xmlns:a16="http://schemas.microsoft.com/office/drawing/2014/main" val="2750257320"/>
                  </a:ext>
                </a:extLst>
              </a:tr>
              <a:tr h="370840">
                <a:tc>
                  <a:txBody>
                    <a:bodyPr/>
                    <a:lstStyle/>
                    <a:p>
                      <a:r>
                        <a:rPr lang="en-AU" dirty="0"/>
                        <a:t>*=</a:t>
                      </a:r>
                    </a:p>
                  </a:txBody>
                  <a:tcPr/>
                </a:tc>
                <a:tc>
                  <a:txBody>
                    <a:bodyPr/>
                    <a:lstStyle/>
                    <a:p>
                      <a:r>
                        <a:rPr lang="en-AU" dirty="0"/>
                        <a:t>Times variable by amount</a:t>
                      </a:r>
                    </a:p>
                  </a:txBody>
                  <a:tcPr/>
                </a:tc>
                <a:extLst>
                  <a:ext uri="{0D108BD9-81ED-4DB2-BD59-A6C34878D82A}">
                    <a16:rowId xmlns:a16="http://schemas.microsoft.com/office/drawing/2014/main" val="2921746689"/>
                  </a:ext>
                </a:extLst>
              </a:tr>
              <a:tr h="370840">
                <a:tc>
                  <a:txBody>
                    <a:bodyPr/>
                    <a:lstStyle/>
                    <a:p>
                      <a:r>
                        <a:rPr lang="en-AU" dirty="0"/>
                        <a:t>/=</a:t>
                      </a:r>
                    </a:p>
                  </a:txBody>
                  <a:tcPr/>
                </a:tc>
                <a:tc>
                  <a:txBody>
                    <a:bodyPr/>
                    <a:lstStyle/>
                    <a:p>
                      <a:r>
                        <a:rPr lang="en-AU" dirty="0"/>
                        <a:t>Divide variable</a:t>
                      </a:r>
                    </a:p>
                  </a:txBody>
                  <a:tcPr/>
                </a:tc>
                <a:extLst>
                  <a:ext uri="{0D108BD9-81ED-4DB2-BD59-A6C34878D82A}">
                    <a16:rowId xmlns:a16="http://schemas.microsoft.com/office/drawing/2014/main" val="2320339228"/>
                  </a:ext>
                </a:extLst>
              </a:tr>
              <a:tr h="370840">
                <a:tc>
                  <a:txBody>
                    <a:bodyPr/>
                    <a:lstStyle/>
                    <a:p>
                      <a:r>
                        <a:rPr lang="en-AU" dirty="0"/>
                        <a:t>%=</a:t>
                      </a:r>
                    </a:p>
                  </a:txBody>
                  <a:tcPr/>
                </a:tc>
                <a:tc>
                  <a:txBody>
                    <a:bodyPr/>
                    <a:lstStyle/>
                    <a:p>
                      <a:r>
                        <a:rPr lang="en-AU" dirty="0"/>
                        <a:t>Modulus operator. Divides variable by a number, and sets variable to the remainder. (E.g. 10 % 3 = 1)</a:t>
                      </a:r>
                    </a:p>
                  </a:txBody>
                  <a:tcPr/>
                </a:tc>
                <a:extLst>
                  <a:ext uri="{0D108BD9-81ED-4DB2-BD59-A6C34878D82A}">
                    <a16:rowId xmlns:a16="http://schemas.microsoft.com/office/drawing/2014/main" val="3536281120"/>
                  </a:ext>
                </a:extLst>
              </a:tr>
              <a:tr h="370840">
                <a:tc>
                  <a:txBody>
                    <a:bodyPr/>
                    <a:lstStyle/>
                    <a:p>
                      <a:r>
                        <a:rPr lang="en-AU" dirty="0"/>
                        <a:t>++</a:t>
                      </a:r>
                    </a:p>
                  </a:txBody>
                  <a:tcPr/>
                </a:tc>
                <a:tc>
                  <a:txBody>
                    <a:bodyPr/>
                    <a:lstStyle/>
                    <a:p>
                      <a:r>
                        <a:rPr lang="en-AU" dirty="0"/>
                        <a:t>Add one to a variable (</a:t>
                      </a:r>
                      <a:r>
                        <a:rPr lang="en-AU" dirty="0" err="1"/>
                        <a:t>e.g</a:t>
                      </a:r>
                      <a:r>
                        <a:rPr lang="en-AU" dirty="0"/>
                        <a:t> </a:t>
                      </a:r>
                      <a:r>
                        <a:rPr lang="en-AU" dirty="0" err="1"/>
                        <a:t>aNumber</a:t>
                      </a:r>
                      <a:r>
                        <a:rPr lang="en-AU" dirty="0"/>
                        <a:t>++;)</a:t>
                      </a:r>
                    </a:p>
                  </a:txBody>
                  <a:tcPr/>
                </a:tc>
                <a:extLst>
                  <a:ext uri="{0D108BD9-81ED-4DB2-BD59-A6C34878D82A}">
                    <a16:rowId xmlns:a16="http://schemas.microsoft.com/office/drawing/2014/main" val="444463985"/>
                  </a:ext>
                </a:extLst>
              </a:tr>
              <a:tr h="370840">
                <a:tc>
                  <a:txBody>
                    <a:bodyPr/>
                    <a:lstStyle/>
                    <a:p>
                      <a:r>
                        <a:rPr lang="en-AU" dirty="0"/>
                        <a:t>--</a:t>
                      </a:r>
                    </a:p>
                  </a:txBody>
                  <a:tcPr/>
                </a:tc>
                <a:tc>
                  <a:txBody>
                    <a:bodyPr/>
                    <a:lstStyle/>
                    <a:p>
                      <a:r>
                        <a:rPr lang="en-AU" dirty="0"/>
                        <a:t>Subtract one to a variable(e.g. </a:t>
                      </a:r>
                      <a:r>
                        <a:rPr lang="en-AU" dirty="0" err="1"/>
                        <a:t>aNumber</a:t>
                      </a:r>
                      <a:r>
                        <a:rPr lang="en-AU" dirty="0"/>
                        <a:t>--;)</a:t>
                      </a:r>
                    </a:p>
                  </a:txBody>
                  <a:tcPr/>
                </a:tc>
                <a:extLst>
                  <a:ext uri="{0D108BD9-81ED-4DB2-BD59-A6C34878D82A}">
                    <a16:rowId xmlns:a16="http://schemas.microsoft.com/office/drawing/2014/main" val="3548042292"/>
                  </a:ext>
                </a:extLst>
              </a:tr>
            </a:tbl>
          </a:graphicData>
        </a:graphic>
      </p:graphicFrame>
    </p:spTree>
    <p:extLst>
      <p:ext uri="{BB962C8B-B14F-4D97-AF65-F5344CB8AC3E}">
        <p14:creationId xmlns:p14="http://schemas.microsoft.com/office/powerpoint/2010/main" val="272997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AB5C-31B2-4F9A-93EE-76A40F6E78DD}"/>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11F9A96A-091C-4806-A291-4D4F98F52131}"/>
              </a:ext>
            </a:extLst>
          </p:cNvPr>
          <p:cNvSpPr>
            <a:spLocks noGrp="1"/>
          </p:cNvSpPr>
          <p:nvPr>
            <p:ph idx="1"/>
          </p:nvPr>
        </p:nvSpPr>
        <p:spPr>
          <a:xfrm>
            <a:off x="838200" y="1555660"/>
            <a:ext cx="10515600" cy="4351338"/>
          </a:xfrm>
        </p:spPr>
        <p:txBody>
          <a:bodyPr>
            <a:normAutofit lnSpcReduction="10000"/>
          </a:bodyPr>
          <a:lstStyle/>
          <a:p>
            <a:pPr marL="514350" indent="-514350">
              <a:buFont typeface="+mj-lt"/>
              <a:buAutoNum type="arabicPeriod"/>
            </a:pPr>
            <a:r>
              <a:rPr lang="en-AU" dirty="0"/>
              <a:t>Print out different variables. Try </a:t>
            </a:r>
            <a:r>
              <a:rPr lang="en-AU" dirty="0" err="1"/>
              <a:t>int</a:t>
            </a:r>
            <a:r>
              <a:rPr lang="en-AU" dirty="0"/>
              <a:t>, double, </a:t>
            </a:r>
            <a:r>
              <a:rPr lang="en-AU" dirty="0" err="1"/>
              <a:t>boolean</a:t>
            </a:r>
            <a:r>
              <a:rPr lang="en-AU" dirty="0"/>
              <a:t> and String.</a:t>
            </a:r>
          </a:p>
          <a:p>
            <a:pPr marL="514350" indent="-514350">
              <a:buFont typeface="+mj-lt"/>
              <a:buAutoNum type="arabicPeriod"/>
            </a:pPr>
            <a:r>
              <a:rPr lang="en-US" dirty="0"/>
              <a:t>Add and subtract various variables. Throw in some brackets. Does it follow BODMAS?</a:t>
            </a:r>
          </a:p>
          <a:p>
            <a:pPr marL="514350" indent="-514350">
              <a:buFont typeface="+mj-lt"/>
              <a:buAutoNum type="arabicPeriod"/>
            </a:pPr>
            <a:r>
              <a:rPr lang="en-US" dirty="0"/>
              <a:t>Can you add strings together?</a:t>
            </a:r>
          </a:p>
          <a:p>
            <a:pPr marL="514350" indent="-514350">
              <a:buFont typeface="+mj-lt"/>
              <a:buAutoNum type="arabicPeriod"/>
            </a:pPr>
            <a:r>
              <a:rPr lang="en-US" dirty="0"/>
              <a:t>Can you add strings and numbers together?</a:t>
            </a:r>
          </a:p>
          <a:p>
            <a:pPr marL="514350" indent="-514350">
              <a:buFont typeface="+mj-lt"/>
              <a:buAutoNum type="arabicPeriod"/>
            </a:pPr>
            <a:r>
              <a:rPr lang="en-US" dirty="0"/>
              <a:t>for two given side lengths, output the hypotenuse (You will need to google to find out how to get the square root of a number)</a:t>
            </a:r>
          </a:p>
          <a:p>
            <a:pPr marL="514350" indent="-514350">
              <a:buFont typeface="+mj-lt"/>
              <a:buAutoNum type="arabicPeriod"/>
            </a:pPr>
            <a:r>
              <a:rPr lang="en-US" dirty="0"/>
              <a:t>What is the maximum size an </a:t>
            </a:r>
            <a:r>
              <a:rPr lang="en-US" dirty="0" err="1"/>
              <a:t>int</a:t>
            </a:r>
            <a:r>
              <a:rPr lang="en-US" dirty="0"/>
              <a:t> can be?</a:t>
            </a:r>
          </a:p>
          <a:p>
            <a:pPr marL="514350" indent="-514350">
              <a:buFont typeface="+mj-lt"/>
              <a:buAutoNum type="arabicPeriod"/>
            </a:pPr>
            <a:r>
              <a:rPr lang="en-US" dirty="0"/>
              <a:t>Print out the sum of two floats. (hint: sum two numbers that aren't powers of 2)</a:t>
            </a:r>
          </a:p>
          <a:p>
            <a:pPr marL="514350" indent="-514350">
              <a:buFont typeface="+mj-lt"/>
              <a:buAutoNum type="arabicPeriod"/>
            </a:pPr>
            <a:endParaRPr lang="en-AU" dirty="0"/>
          </a:p>
        </p:txBody>
      </p:sp>
    </p:spTree>
    <p:extLst>
      <p:ext uri="{BB962C8B-B14F-4D97-AF65-F5344CB8AC3E}">
        <p14:creationId xmlns:p14="http://schemas.microsoft.com/office/powerpoint/2010/main" val="37025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6004-CCC5-4DDE-B39F-E1634EE7D699}"/>
              </a:ext>
            </a:extLst>
          </p:cNvPr>
          <p:cNvSpPr>
            <a:spLocks noGrp="1"/>
          </p:cNvSpPr>
          <p:nvPr>
            <p:ph type="title"/>
          </p:nvPr>
        </p:nvSpPr>
        <p:spPr/>
        <p:txBody>
          <a:bodyPr/>
          <a:lstStyle/>
          <a:p>
            <a:r>
              <a:rPr lang="en-AU" dirty="0"/>
              <a:t>What is a variable</a:t>
            </a:r>
          </a:p>
        </p:txBody>
      </p:sp>
      <p:sp>
        <p:nvSpPr>
          <p:cNvPr id="3" name="Content Placeholder 2">
            <a:extLst>
              <a:ext uri="{FF2B5EF4-FFF2-40B4-BE49-F238E27FC236}">
                <a16:creationId xmlns:a16="http://schemas.microsoft.com/office/drawing/2014/main" id="{4FE33CE5-513D-4B60-AA6C-F8935054F7D4}"/>
              </a:ext>
            </a:extLst>
          </p:cNvPr>
          <p:cNvSpPr>
            <a:spLocks noGrp="1"/>
          </p:cNvSpPr>
          <p:nvPr>
            <p:ph idx="1"/>
          </p:nvPr>
        </p:nvSpPr>
        <p:spPr/>
        <p:txBody>
          <a:bodyPr/>
          <a:lstStyle/>
          <a:p>
            <a:r>
              <a:rPr lang="en-US" dirty="0"/>
              <a:t>Computers operate a little bit like people. They do things. But, in order to do useful things, they also need to remember things. Variables are computers ways to remember things. Imagine a big storing wall. The wall has lots of boxes, all labelled. When you have an object, you can go store it in a certain box. Later you can go get the object back out of the box.</a:t>
            </a:r>
          </a:p>
          <a:p>
            <a:r>
              <a:rPr lang="en-US" dirty="0"/>
              <a:t>Each box is like a variable. Each variable has a name, and you address it by it's name. You can store values in variables, and retrieve and do things with that value.</a:t>
            </a:r>
          </a:p>
          <a:p>
            <a:endParaRPr lang="en-AU" dirty="0"/>
          </a:p>
        </p:txBody>
      </p:sp>
      <p:sp>
        <p:nvSpPr>
          <p:cNvPr id="4" name="TextBox 3">
            <a:extLst>
              <a:ext uri="{FF2B5EF4-FFF2-40B4-BE49-F238E27FC236}">
                <a16:creationId xmlns:a16="http://schemas.microsoft.com/office/drawing/2014/main" id="{39971CC9-B8E4-4C34-8CD7-CA8D213D6B61}"/>
              </a:ext>
            </a:extLst>
          </p:cNvPr>
          <p:cNvSpPr txBox="1"/>
          <p:nvPr/>
        </p:nvSpPr>
        <p:spPr>
          <a:xfrm>
            <a:off x="233954" y="6336242"/>
            <a:ext cx="4205318" cy="369332"/>
          </a:xfrm>
          <a:prstGeom prst="rect">
            <a:avLst/>
          </a:prstGeom>
          <a:noFill/>
        </p:spPr>
        <p:txBody>
          <a:bodyPr wrap="none" rtlCol="0">
            <a:spAutoFit/>
          </a:bodyPr>
          <a:lstStyle/>
          <a:p>
            <a:r>
              <a:rPr lang="en-AU" i="1" dirty="0">
                <a:solidFill>
                  <a:schemeClr val="bg1"/>
                </a:solidFill>
              </a:rPr>
              <a:t>Analogy </a:t>
            </a:r>
            <a:r>
              <a:rPr lang="en-AU" i="1" strike="sngStrike" dirty="0">
                <a:solidFill>
                  <a:schemeClr val="bg1"/>
                </a:solidFill>
              </a:rPr>
              <a:t>copied</a:t>
            </a:r>
            <a:r>
              <a:rPr lang="en-AU" i="1" dirty="0">
                <a:solidFill>
                  <a:schemeClr val="bg1"/>
                </a:solidFill>
              </a:rPr>
              <a:t> inspired from Tom Schwarz</a:t>
            </a:r>
          </a:p>
        </p:txBody>
      </p:sp>
    </p:spTree>
    <p:extLst>
      <p:ext uri="{BB962C8B-B14F-4D97-AF65-F5344CB8AC3E}">
        <p14:creationId xmlns:p14="http://schemas.microsoft.com/office/powerpoint/2010/main" val="143000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928E-87C4-4478-987E-6C5AA89952F5}"/>
              </a:ext>
            </a:extLst>
          </p:cNvPr>
          <p:cNvSpPr>
            <a:spLocks noGrp="1"/>
          </p:cNvSpPr>
          <p:nvPr>
            <p:ph type="title"/>
          </p:nvPr>
        </p:nvSpPr>
        <p:spPr/>
        <p:txBody>
          <a:bodyPr/>
          <a:lstStyle/>
          <a:p>
            <a:r>
              <a:rPr lang="en-AU" dirty="0"/>
              <a:t>Explanatory/Technical Stuff</a:t>
            </a:r>
          </a:p>
        </p:txBody>
      </p:sp>
      <p:sp>
        <p:nvSpPr>
          <p:cNvPr id="3" name="Content Placeholder 2">
            <a:extLst>
              <a:ext uri="{FF2B5EF4-FFF2-40B4-BE49-F238E27FC236}">
                <a16:creationId xmlns:a16="http://schemas.microsoft.com/office/drawing/2014/main" id="{08E0778B-45B6-45CF-B2D0-27A2294A177A}"/>
              </a:ext>
            </a:extLst>
          </p:cNvPr>
          <p:cNvSpPr>
            <a:spLocks noGrp="1"/>
          </p:cNvSpPr>
          <p:nvPr>
            <p:ph idx="1"/>
          </p:nvPr>
        </p:nvSpPr>
        <p:spPr/>
        <p:txBody>
          <a:bodyPr/>
          <a:lstStyle/>
          <a:p>
            <a:r>
              <a:rPr lang="en-AU" dirty="0"/>
              <a:t>The thing stored in a variable is a value. It changes, </a:t>
            </a:r>
            <a:r>
              <a:rPr lang="en-AU" i="1" dirty="0"/>
              <a:t>what makes a variable, variable. HAHAHA. </a:t>
            </a:r>
            <a:r>
              <a:rPr lang="en-AU" dirty="0"/>
              <a:t>This is the variable.</a:t>
            </a:r>
            <a:endParaRPr lang="en-AU" i="1" dirty="0"/>
          </a:p>
          <a:p>
            <a:r>
              <a:rPr lang="en-AU" dirty="0"/>
              <a:t>The name attached to it is the variable name. The difference between the variable name and the variable is that the variable refers to all memory which stores the value, it’s type and the variable itself while the variable name is some text which refers to the variable. </a:t>
            </a:r>
            <a:r>
              <a:rPr lang="en-AU" i="1" dirty="0"/>
              <a:t>If you think this distinction is to subtle for you, don’t worry – join the club.</a:t>
            </a:r>
          </a:p>
          <a:p>
            <a:pPr marL="0" indent="0">
              <a:buNone/>
            </a:pPr>
            <a:endParaRPr lang="en-AU" i="1" dirty="0"/>
          </a:p>
        </p:txBody>
      </p:sp>
    </p:spTree>
    <p:extLst>
      <p:ext uri="{BB962C8B-B14F-4D97-AF65-F5344CB8AC3E}">
        <p14:creationId xmlns:p14="http://schemas.microsoft.com/office/powerpoint/2010/main" val="236210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E44C-D9EF-4D97-861B-CB6F2B8FA0E0}"/>
              </a:ext>
            </a:extLst>
          </p:cNvPr>
          <p:cNvSpPr>
            <a:spLocks noGrp="1"/>
          </p:cNvSpPr>
          <p:nvPr>
            <p:ph type="title"/>
          </p:nvPr>
        </p:nvSpPr>
        <p:spPr/>
        <p:txBody>
          <a:bodyPr/>
          <a:lstStyle/>
          <a:p>
            <a:r>
              <a:rPr lang="en-AU" dirty="0"/>
              <a:t>Variable Type (Data Types)</a:t>
            </a:r>
          </a:p>
        </p:txBody>
      </p:sp>
      <p:sp>
        <p:nvSpPr>
          <p:cNvPr id="3" name="Content Placeholder 2">
            <a:extLst>
              <a:ext uri="{FF2B5EF4-FFF2-40B4-BE49-F238E27FC236}">
                <a16:creationId xmlns:a16="http://schemas.microsoft.com/office/drawing/2014/main" id="{F2898C05-04EA-49DD-A6DB-367D5F37F2D6}"/>
              </a:ext>
            </a:extLst>
          </p:cNvPr>
          <p:cNvSpPr>
            <a:spLocks noGrp="1"/>
          </p:cNvSpPr>
          <p:nvPr>
            <p:ph idx="1"/>
          </p:nvPr>
        </p:nvSpPr>
        <p:spPr>
          <a:xfrm>
            <a:off x="838200" y="1690688"/>
            <a:ext cx="10515600" cy="4351338"/>
          </a:xfrm>
        </p:spPr>
        <p:txBody>
          <a:bodyPr>
            <a:normAutofit fontScale="92500" lnSpcReduction="10000"/>
          </a:bodyPr>
          <a:lstStyle/>
          <a:p>
            <a:r>
              <a:rPr lang="en-AU" dirty="0"/>
              <a:t>You know the tv where you fly around the circuits in a computer and they show 0s (zeros) and 1s (ones) sailing by. Well this is because this what a computer deals with. </a:t>
            </a:r>
          </a:p>
          <a:p>
            <a:r>
              <a:rPr lang="en-AU" dirty="0"/>
              <a:t>When you think the computer is storing the letter j, it’s actually storing 01001010* (May not be).</a:t>
            </a:r>
          </a:p>
          <a:p>
            <a:r>
              <a:rPr lang="en-AU" dirty="0"/>
              <a:t>This sequence can also stand for the number 74, 1.036960863003646x10</a:t>
            </a:r>
            <a:r>
              <a:rPr lang="en-AU" baseline="30000" dirty="0"/>
              <a:t>-43</a:t>
            </a:r>
            <a:r>
              <a:rPr lang="en-AU" dirty="0"/>
              <a:t>  or interpreted as screen pixels. This sequence can stand for whatever the computer interprets it to be.</a:t>
            </a:r>
          </a:p>
          <a:p>
            <a:r>
              <a:rPr lang="en-AU" dirty="0"/>
              <a:t>So, how do you tell the computer what it stands for, the answer is type. The type of a variable is the range of values that the variable is permitted to store. </a:t>
            </a:r>
          </a:p>
          <a:p>
            <a:r>
              <a:rPr lang="en-AU" baseline="30000" dirty="0"/>
              <a:t>If you are here from Sean’s workshops you would know these are data types.</a:t>
            </a:r>
          </a:p>
        </p:txBody>
      </p:sp>
    </p:spTree>
    <p:extLst>
      <p:ext uri="{BB962C8B-B14F-4D97-AF65-F5344CB8AC3E}">
        <p14:creationId xmlns:p14="http://schemas.microsoft.com/office/powerpoint/2010/main" val="373248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ED7D-7ED1-4991-B9C4-834F1C3D939B}"/>
              </a:ext>
            </a:extLst>
          </p:cNvPr>
          <p:cNvSpPr>
            <a:spLocks noGrp="1"/>
          </p:cNvSpPr>
          <p:nvPr>
            <p:ph type="title"/>
          </p:nvPr>
        </p:nvSpPr>
        <p:spPr/>
        <p:txBody>
          <a:bodyPr/>
          <a:lstStyle/>
          <a:p>
            <a:r>
              <a:rPr lang="en-AU" dirty="0"/>
              <a:t>Making Variables</a:t>
            </a:r>
          </a:p>
        </p:txBody>
      </p:sp>
      <p:sp>
        <p:nvSpPr>
          <p:cNvPr id="3" name="Content Placeholder 2">
            <a:extLst>
              <a:ext uri="{FF2B5EF4-FFF2-40B4-BE49-F238E27FC236}">
                <a16:creationId xmlns:a16="http://schemas.microsoft.com/office/drawing/2014/main" id="{202B7605-4102-4EF4-B5FD-3207E236432C}"/>
              </a:ext>
            </a:extLst>
          </p:cNvPr>
          <p:cNvSpPr>
            <a:spLocks noGrp="1"/>
          </p:cNvSpPr>
          <p:nvPr>
            <p:ph idx="1"/>
          </p:nvPr>
        </p:nvSpPr>
        <p:spPr>
          <a:xfrm>
            <a:off x="838200" y="1690688"/>
            <a:ext cx="10515600" cy="4351338"/>
          </a:xfrm>
        </p:spPr>
        <p:txBody>
          <a:bodyPr>
            <a:normAutofit fontScale="85000" lnSpcReduction="20000"/>
          </a:bodyPr>
          <a:lstStyle/>
          <a:p>
            <a:pPr marL="0" indent="0">
              <a:buNone/>
            </a:pPr>
            <a:r>
              <a:rPr lang="en-AU" dirty="0"/>
              <a:t>Three parts to a variable:</a:t>
            </a:r>
          </a:p>
          <a:p>
            <a:pPr marL="514350" indent="-514350">
              <a:buFont typeface="+mj-lt"/>
              <a:buAutoNum type="arabicPeriod"/>
            </a:pPr>
            <a:r>
              <a:rPr lang="en-AU" dirty="0"/>
              <a:t>The type of the variable (The data type)</a:t>
            </a:r>
          </a:p>
          <a:p>
            <a:pPr marL="514350" indent="-514350">
              <a:buFont typeface="+mj-lt"/>
              <a:buAutoNum type="arabicPeriod"/>
            </a:pPr>
            <a:r>
              <a:rPr lang="en-AU" dirty="0"/>
              <a:t>The name of the variable</a:t>
            </a:r>
          </a:p>
          <a:p>
            <a:pPr marL="514350" indent="-514350">
              <a:buFont typeface="+mj-lt"/>
              <a:buAutoNum type="arabicPeriod"/>
            </a:pPr>
            <a:r>
              <a:rPr lang="en-AU" dirty="0"/>
              <a:t>The value of the variable</a:t>
            </a:r>
          </a:p>
          <a:p>
            <a:pPr marL="0" lvl="0" indent="0" eaLnBrk="0" fontAlgn="base" hangingPunct="0">
              <a:lnSpc>
                <a:spcPct val="100000"/>
              </a:lnSpc>
              <a:spcBef>
                <a:spcPct val="0"/>
              </a:spcBef>
              <a:spcAft>
                <a:spcPct val="0"/>
              </a:spcAft>
              <a:buNone/>
            </a:pPr>
            <a:endParaRPr lang="en-US" altLang="en-US" dirty="0"/>
          </a:p>
          <a:p>
            <a:pPr eaLnBrk="0" fontAlgn="base" hangingPunct="0">
              <a:lnSpc>
                <a:spcPct val="100000"/>
              </a:lnSpc>
              <a:spcBef>
                <a:spcPct val="0"/>
              </a:spcBef>
              <a:spcAft>
                <a:spcPct val="0"/>
              </a:spcAft>
            </a:pPr>
            <a:r>
              <a:rPr lang="en-US" altLang="en-US" dirty="0"/>
              <a:t>Convention for variable names is to be </a:t>
            </a:r>
            <a:r>
              <a:rPr lang="en-US" altLang="en-US" dirty="0" err="1"/>
              <a:t>lowerCamelCase</a:t>
            </a:r>
            <a:r>
              <a:rPr lang="en-US" altLang="en-US" dirty="0"/>
              <a:t> - start of each word capitalized, except for the first word.</a:t>
            </a:r>
          </a:p>
          <a:p>
            <a:pPr marL="0" lvl="0" indent="0" eaLnBrk="0" fontAlgn="base" hangingPunct="0">
              <a:lnSpc>
                <a:spcPct val="100000"/>
              </a:lnSpc>
              <a:spcBef>
                <a:spcPct val="0"/>
              </a:spcBef>
              <a:spcAft>
                <a:spcPct val="0"/>
              </a:spcAft>
              <a:buNone/>
            </a:pPr>
            <a:endParaRPr lang="en-US" altLang="en-US" dirty="0"/>
          </a:p>
          <a:p>
            <a:pPr eaLnBrk="0" fontAlgn="base" hangingPunct="0">
              <a:lnSpc>
                <a:spcPct val="100000"/>
              </a:lnSpc>
              <a:spcBef>
                <a:spcPct val="0"/>
              </a:spcBef>
              <a:spcAft>
                <a:spcPct val="0"/>
              </a:spcAft>
            </a:pPr>
            <a:r>
              <a:rPr lang="en-US" altLang="en-US" dirty="0"/>
              <a:t>Java is a strongly typed language. This means that every variable has a type which can't be changed. Other (hipster) languages like Python aren't strongly typed - anything can go in any variable at any time. But this means you have to be very careful with what you're doing.</a:t>
            </a:r>
          </a:p>
          <a:p>
            <a:pPr marL="0" indent="0">
              <a:buNone/>
            </a:pPr>
            <a:r>
              <a:rPr lang="en-AU" dirty="0"/>
              <a:t>	</a:t>
            </a:r>
          </a:p>
        </p:txBody>
      </p:sp>
    </p:spTree>
    <p:extLst>
      <p:ext uri="{BB962C8B-B14F-4D97-AF65-F5344CB8AC3E}">
        <p14:creationId xmlns:p14="http://schemas.microsoft.com/office/powerpoint/2010/main" val="126500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6347-C037-4FD8-B12F-4A2C329C6227}"/>
              </a:ext>
            </a:extLst>
          </p:cNvPr>
          <p:cNvSpPr>
            <a:spLocks noGrp="1"/>
          </p:cNvSpPr>
          <p:nvPr>
            <p:ph type="title"/>
          </p:nvPr>
        </p:nvSpPr>
        <p:spPr/>
        <p:txBody>
          <a:bodyPr/>
          <a:lstStyle/>
          <a:p>
            <a:r>
              <a:rPr lang="en-AU" dirty="0"/>
              <a:t>Common Data Types</a:t>
            </a:r>
          </a:p>
        </p:txBody>
      </p:sp>
      <p:graphicFrame>
        <p:nvGraphicFramePr>
          <p:cNvPr id="4" name="Content Placeholder 3">
            <a:extLst>
              <a:ext uri="{FF2B5EF4-FFF2-40B4-BE49-F238E27FC236}">
                <a16:creationId xmlns:a16="http://schemas.microsoft.com/office/drawing/2014/main" id="{882405DD-27E2-4990-98EA-62EDC896BDAE}"/>
              </a:ext>
            </a:extLst>
          </p:cNvPr>
          <p:cNvGraphicFramePr>
            <a:graphicFrameLocks noGrp="1"/>
          </p:cNvGraphicFramePr>
          <p:nvPr>
            <p:ph idx="1"/>
            <p:extLst>
              <p:ext uri="{D42A27DB-BD31-4B8C-83A1-F6EECF244321}">
                <p14:modId xmlns:p14="http://schemas.microsoft.com/office/powerpoint/2010/main" val="181394493"/>
              </p:ext>
            </p:extLst>
          </p:nvPr>
        </p:nvGraphicFramePr>
        <p:xfrm>
          <a:off x="832448" y="1951899"/>
          <a:ext cx="10515600" cy="3364684"/>
        </p:xfrm>
        <a:graphic>
          <a:graphicData uri="http://schemas.openxmlformats.org/drawingml/2006/table">
            <a:tbl>
              <a:tblPr firstRow="1" bandRow="1">
                <a:tableStyleId>{8799B23B-EC83-4686-B30A-512413B5E67A}</a:tableStyleId>
              </a:tblPr>
              <a:tblGrid>
                <a:gridCol w="3228703">
                  <a:extLst>
                    <a:ext uri="{9D8B030D-6E8A-4147-A177-3AD203B41FA5}">
                      <a16:colId xmlns:a16="http://schemas.microsoft.com/office/drawing/2014/main" val="686198800"/>
                    </a:ext>
                  </a:extLst>
                </a:gridCol>
                <a:gridCol w="3781697">
                  <a:extLst>
                    <a:ext uri="{9D8B030D-6E8A-4147-A177-3AD203B41FA5}">
                      <a16:colId xmlns:a16="http://schemas.microsoft.com/office/drawing/2014/main" val="2722840736"/>
                    </a:ext>
                  </a:extLst>
                </a:gridCol>
                <a:gridCol w="3505200">
                  <a:extLst>
                    <a:ext uri="{9D8B030D-6E8A-4147-A177-3AD203B41FA5}">
                      <a16:colId xmlns:a16="http://schemas.microsoft.com/office/drawing/2014/main" val="3189509318"/>
                    </a:ext>
                  </a:extLst>
                </a:gridCol>
              </a:tblGrid>
              <a:tr h="612571">
                <a:tc>
                  <a:txBody>
                    <a:bodyPr/>
                    <a:lstStyle/>
                    <a:p>
                      <a:r>
                        <a:rPr lang="en-AU" dirty="0"/>
                        <a:t>Type (Case Sensitive)</a:t>
                      </a:r>
                    </a:p>
                  </a:txBody>
                  <a:tcPr/>
                </a:tc>
                <a:tc>
                  <a:txBody>
                    <a:bodyPr/>
                    <a:lstStyle/>
                    <a:p>
                      <a:r>
                        <a:rPr lang="en-AU" dirty="0"/>
                        <a:t>Description</a:t>
                      </a:r>
                    </a:p>
                  </a:txBody>
                  <a:tcPr/>
                </a:tc>
                <a:tc>
                  <a:txBody>
                    <a:bodyPr/>
                    <a:lstStyle/>
                    <a:p>
                      <a:r>
                        <a:rPr lang="en-AU" dirty="0"/>
                        <a:t>Examples</a:t>
                      </a:r>
                    </a:p>
                  </a:txBody>
                  <a:tcPr/>
                </a:tc>
                <a:extLst>
                  <a:ext uri="{0D108BD9-81ED-4DB2-BD59-A6C34878D82A}">
                    <a16:rowId xmlns:a16="http://schemas.microsoft.com/office/drawing/2014/main" val="4158773541"/>
                  </a:ext>
                </a:extLst>
              </a:tr>
              <a:tr h="612571">
                <a:tc>
                  <a:txBody>
                    <a:bodyPr/>
                    <a:lstStyle/>
                    <a:p>
                      <a:r>
                        <a:rPr lang="en-AU" dirty="0" err="1"/>
                        <a:t>int</a:t>
                      </a:r>
                      <a:endParaRPr lang="en-AU" dirty="0"/>
                    </a:p>
                  </a:txBody>
                  <a:tcPr/>
                </a:tc>
                <a:tc>
                  <a:txBody>
                    <a:bodyPr/>
                    <a:lstStyle/>
                    <a:p>
                      <a:r>
                        <a:rPr lang="en-AU" dirty="0"/>
                        <a:t>Stores an integer.</a:t>
                      </a:r>
                    </a:p>
                  </a:txBody>
                  <a:tcPr/>
                </a:tc>
                <a:tc>
                  <a:txBody>
                    <a:bodyPr/>
                    <a:lstStyle/>
                    <a:p>
                      <a:r>
                        <a:rPr lang="en-AU" dirty="0"/>
                        <a:t>1, -5, 304, 9893</a:t>
                      </a:r>
                    </a:p>
                  </a:txBody>
                  <a:tcPr/>
                </a:tc>
                <a:extLst>
                  <a:ext uri="{0D108BD9-81ED-4DB2-BD59-A6C34878D82A}">
                    <a16:rowId xmlns:a16="http://schemas.microsoft.com/office/drawing/2014/main" val="2044289097"/>
                  </a:ext>
                </a:extLst>
              </a:tr>
              <a:tr h="612571">
                <a:tc>
                  <a:txBody>
                    <a:bodyPr/>
                    <a:lstStyle/>
                    <a:p>
                      <a:r>
                        <a:rPr lang="en-AU" dirty="0"/>
                        <a:t>double</a:t>
                      </a:r>
                    </a:p>
                  </a:txBody>
                  <a:tcPr/>
                </a:tc>
                <a:tc>
                  <a:txBody>
                    <a:bodyPr/>
                    <a:lstStyle/>
                    <a:p>
                      <a:r>
                        <a:rPr lang="en-AU" dirty="0"/>
                        <a:t>Stores numbers with a decimal point</a:t>
                      </a:r>
                    </a:p>
                  </a:txBody>
                  <a:tcPr/>
                </a:tc>
                <a:tc>
                  <a:txBody>
                    <a:bodyPr/>
                    <a:lstStyle/>
                    <a:p>
                      <a:r>
                        <a:rPr lang="en-AU" dirty="0"/>
                        <a:t>1.0, 25.493, -322.44</a:t>
                      </a:r>
                    </a:p>
                  </a:txBody>
                  <a:tcPr/>
                </a:tc>
                <a:extLst>
                  <a:ext uri="{0D108BD9-81ED-4DB2-BD59-A6C34878D82A}">
                    <a16:rowId xmlns:a16="http://schemas.microsoft.com/office/drawing/2014/main" val="3453940108"/>
                  </a:ext>
                </a:extLst>
              </a:tr>
              <a:tr h="612571">
                <a:tc>
                  <a:txBody>
                    <a:bodyPr/>
                    <a:lstStyle/>
                    <a:p>
                      <a:r>
                        <a:rPr lang="en-AU" dirty="0" err="1"/>
                        <a:t>boolean</a:t>
                      </a:r>
                      <a:endParaRPr lang="en-AU" dirty="0"/>
                    </a:p>
                  </a:txBody>
                  <a:tcPr/>
                </a:tc>
                <a:tc>
                  <a:txBody>
                    <a:bodyPr/>
                    <a:lstStyle/>
                    <a:p>
                      <a:r>
                        <a:rPr lang="en-AU" dirty="0"/>
                        <a:t>Stores a true or false value</a:t>
                      </a:r>
                    </a:p>
                  </a:txBody>
                  <a:tcPr/>
                </a:tc>
                <a:tc>
                  <a:txBody>
                    <a:bodyPr/>
                    <a:lstStyle/>
                    <a:p>
                      <a:r>
                        <a:rPr lang="en-AU" dirty="0"/>
                        <a:t>true, false,</a:t>
                      </a:r>
                    </a:p>
                  </a:txBody>
                  <a:tcPr/>
                </a:tc>
                <a:extLst>
                  <a:ext uri="{0D108BD9-81ED-4DB2-BD59-A6C34878D82A}">
                    <a16:rowId xmlns:a16="http://schemas.microsoft.com/office/drawing/2014/main" val="1933393035"/>
                  </a:ext>
                </a:extLst>
              </a:tr>
              <a:tr h="612571">
                <a:tc>
                  <a:txBody>
                    <a:bodyPr/>
                    <a:lstStyle/>
                    <a:p>
                      <a:r>
                        <a:rPr lang="en-AU" dirty="0"/>
                        <a:t>String</a:t>
                      </a:r>
                    </a:p>
                  </a:txBody>
                  <a:tcPr/>
                </a:tc>
                <a:tc>
                  <a:txBody>
                    <a:bodyPr/>
                    <a:lstStyle/>
                    <a:p>
                      <a:r>
                        <a:rPr lang="en-AU" dirty="0"/>
                        <a:t>Stores a sequence of characters inside of “”. For Strings you need to use a capital S.</a:t>
                      </a:r>
                    </a:p>
                  </a:txBody>
                  <a:tcPr/>
                </a:tc>
                <a:tc>
                  <a:txBody>
                    <a:bodyPr/>
                    <a:lstStyle/>
                    <a:p>
                      <a:r>
                        <a:rPr lang="en-AU" dirty="0"/>
                        <a:t>“Hello World”, “Bork!”, “We are number one”</a:t>
                      </a:r>
                    </a:p>
                  </a:txBody>
                  <a:tcPr/>
                </a:tc>
                <a:extLst>
                  <a:ext uri="{0D108BD9-81ED-4DB2-BD59-A6C34878D82A}">
                    <a16:rowId xmlns:a16="http://schemas.microsoft.com/office/drawing/2014/main" val="3724309010"/>
                  </a:ext>
                </a:extLst>
              </a:tr>
            </a:tbl>
          </a:graphicData>
        </a:graphic>
      </p:graphicFrame>
    </p:spTree>
    <p:extLst>
      <p:ext uri="{BB962C8B-B14F-4D97-AF65-F5344CB8AC3E}">
        <p14:creationId xmlns:p14="http://schemas.microsoft.com/office/powerpoint/2010/main" val="201930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495-9E74-426F-A31F-15C1B22FDABB}"/>
              </a:ext>
            </a:extLst>
          </p:cNvPr>
          <p:cNvSpPr>
            <a:spLocks noGrp="1"/>
          </p:cNvSpPr>
          <p:nvPr>
            <p:ph type="title"/>
          </p:nvPr>
        </p:nvSpPr>
        <p:spPr/>
        <p:txBody>
          <a:bodyPr/>
          <a:lstStyle/>
          <a:p>
            <a:r>
              <a:rPr lang="en-AU" dirty="0"/>
              <a:t>Now lets make a variable</a:t>
            </a:r>
          </a:p>
        </p:txBody>
      </p:sp>
      <p:sp>
        <p:nvSpPr>
          <p:cNvPr id="3" name="Content Placeholder 2">
            <a:extLst>
              <a:ext uri="{FF2B5EF4-FFF2-40B4-BE49-F238E27FC236}">
                <a16:creationId xmlns:a16="http://schemas.microsoft.com/office/drawing/2014/main" id="{97D40682-091E-4C0D-8391-D9B195670C87}"/>
              </a:ext>
            </a:extLst>
          </p:cNvPr>
          <p:cNvSpPr>
            <a:spLocks noGrp="1"/>
          </p:cNvSpPr>
          <p:nvPr>
            <p:ph idx="1"/>
          </p:nvPr>
        </p:nvSpPr>
        <p:spPr/>
        <p:txBody>
          <a:bodyPr/>
          <a:lstStyle/>
          <a:p>
            <a:pPr marL="514350" indent="-514350">
              <a:buFont typeface="+mj-lt"/>
              <a:buAutoNum type="arabicPeriod"/>
            </a:pPr>
            <a:r>
              <a:rPr lang="en-AU" dirty="0"/>
              <a:t>Open your pre-existing class, or make a new one.</a:t>
            </a:r>
          </a:p>
          <a:p>
            <a:pPr marL="514350" indent="-514350">
              <a:buFont typeface="+mj-lt"/>
              <a:buAutoNum type="arabicPeriod"/>
            </a:pPr>
            <a:r>
              <a:rPr lang="en-AU" dirty="0"/>
              <a:t>Type in the variable type. We will use int.</a:t>
            </a:r>
          </a:p>
          <a:p>
            <a:pPr marL="514350" indent="-514350">
              <a:buFont typeface="+mj-lt"/>
              <a:buAutoNum type="arabicPeriod"/>
            </a:pPr>
            <a:r>
              <a:rPr lang="en-AU" dirty="0"/>
              <a:t>Give it a name. For e.g. ‘</a:t>
            </a:r>
            <a:r>
              <a:rPr lang="en-AU" dirty="0" err="1"/>
              <a:t>numPotatoes</a:t>
            </a:r>
            <a:r>
              <a:rPr lang="en-AU" dirty="0"/>
              <a:t>’.</a:t>
            </a:r>
          </a:p>
          <a:p>
            <a:pPr marL="514350" indent="-514350">
              <a:buFont typeface="+mj-lt"/>
              <a:buAutoNum type="arabicPeriod"/>
            </a:pPr>
            <a:r>
              <a:rPr lang="en-AU" dirty="0"/>
              <a:t>Add an equal sign and then set a value. Remember a semi-colon to finish the line. </a:t>
            </a:r>
          </a:p>
          <a:p>
            <a:pPr marL="0" indent="0">
              <a:buNone/>
            </a:pPr>
            <a:r>
              <a:rPr lang="en-AU" dirty="0"/>
              <a:t>Should look something like this:</a:t>
            </a:r>
          </a:p>
        </p:txBody>
      </p:sp>
      <p:pic>
        <p:nvPicPr>
          <p:cNvPr id="7" name="Picture 6">
            <a:extLst>
              <a:ext uri="{FF2B5EF4-FFF2-40B4-BE49-F238E27FC236}">
                <a16:creationId xmlns:a16="http://schemas.microsoft.com/office/drawing/2014/main" id="{FFBBD1C6-2663-42D1-A379-256FB23B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448" y="3766940"/>
            <a:ext cx="5687352" cy="2302933"/>
          </a:xfrm>
          <a:prstGeom prst="rect">
            <a:avLst/>
          </a:prstGeom>
        </p:spPr>
      </p:pic>
    </p:spTree>
    <p:extLst>
      <p:ext uri="{BB962C8B-B14F-4D97-AF65-F5344CB8AC3E}">
        <p14:creationId xmlns:p14="http://schemas.microsoft.com/office/powerpoint/2010/main" val="77716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6F92-67A1-4E5F-9754-231E9F923338}"/>
              </a:ext>
            </a:extLst>
          </p:cNvPr>
          <p:cNvSpPr>
            <a:spLocks noGrp="1"/>
          </p:cNvSpPr>
          <p:nvPr>
            <p:ph type="title"/>
          </p:nvPr>
        </p:nvSpPr>
        <p:spPr/>
        <p:txBody>
          <a:bodyPr/>
          <a:lstStyle/>
          <a:p>
            <a:r>
              <a:rPr lang="en-AU" dirty="0"/>
              <a:t>Accessing Variables</a:t>
            </a:r>
          </a:p>
        </p:txBody>
      </p:sp>
      <p:sp>
        <p:nvSpPr>
          <p:cNvPr id="3" name="Content Placeholder 2">
            <a:extLst>
              <a:ext uri="{FF2B5EF4-FFF2-40B4-BE49-F238E27FC236}">
                <a16:creationId xmlns:a16="http://schemas.microsoft.com/office/drawing/2014/main" id="{C72DC821-7D4A-4EA7-9EA6-3475859DEDDD}"/>
              </a:ext>
            </a:extLst>
          </p:cNvPr>
          <p:cNvSpPr>
            <a:spLocks noGrp="1"/>
          </p:cNvSpPr>
          <p:nvPr>
            <p:ph idx="1"/>
          </p:nvPr>
        </p:nvSpPr>
        <p:spPr/>
        <p:txBody>
          <a:bodyPr/>
          <a:lstStyle/>
          <a:p>
            <a:r>
              <a:rPr lang="en-AU" dirty="0"/>
              <a:t>Easy to do. Just type the variable name, no need to mention the type – since it can’t change. (Actually, you shouldn’t use the type anyway)</a:t>
            </a:r>
          </a:p>
          <a:p>
            <a:pPr marL="0" indent="0">
              <a:buNone/>
            </a:pPr>
            <a:r>
              <a:rPr lang="en-AU" dirty="0"/>
              <a:t>Looks like this:</a:t>
            </a:r>
          </a:p>
        </p:txBody>
      </p:sp>
      <p:grpSp>
        <p:nvGrpSpPr>
          <p:cNvPr id="7" name="Group 6">
            <a:extLst>
              <a:ext uri="{FF2B5EF4-FFF2-40B4-BE49-F238E27FC236}">
                <a16:creationId xmlns:a16="http://schemas.microsoft.com/office/drawing/2014/main" id="{EF4929A2-26A4-469E-A6F3-4ED3551ABDF0}"/>
              </a:ext>
            </a:extLst>
          </p:cNvPr>
          <p:cNvGrpSpPr/>
          <p:nvPr/>
        </p:nvGrpSpPr>
        <p:grpSpPr>
          <a:xfrm>
            <a:off x="940842" y="3222171"/>
            <a:ext cx="5651547" cy="2954792"/>
            <a:chOff x="2421298" y="3429000"/>
            <a:chExt cx="5311600" cy="2285107"/>
          </a:xfrm>
        </p:grpSpPr>
        <p:pic>
          <p:nvPicPr>
            <p:cNvPr id="5" name="Picture 4">
              <a:extLst>
                <a:ext uri="{FF2B5EF4-FFF2-40B4-BE49-F238E27FC236}">
                  <a16:creationId xmlns:a16="http://schemas.microsoft.com/office/drawing/2014/main" id="{501E31D3-8E83-4587-A83A-D11F9E021FCD}"/>
                </a:ext>
              </a:extLst>
            </p:cNvPr>
            <p:cNvPicPr>
              <a:picLocks noChangeAspect="1"/>
            </p:cNvPicPr>
            <p:nvPr/>
          </p:nvPicPr>
          <p:blipFill rotWithShape="1">
            <a:blip r:embed="rId2">
              <a:extLst>
                <a:ext uri="{28A0092B-C50C-407E-A947-70E740481C1C}">
                  <a14:useLocalDpi xmlns:a14="http://schemas.microsoft.com/office/drawing/2010/main" val="0"/>
                </a:ext>
              </a:extLst>
            </a:blip>
            <a:srcRect b="69869"/>
            <a:stretch/>
          </p:blipFill>
          <p:spPr>
            <a:xfrm>
              <a:off x="2421298" y="3429000"/>
              <a:ext cx="5311600" cy="1568313"/>
            </a:xfrm>
            <a:prstGeom prst="rect">
              <a:avLst/>
            </a:prstGeom>
          </p:spPr>
        </p:pic>
        <p:pic>
          <p:nvPicPr>
            <p:cNvPr id="6" name="Picture 5">
              <a:extLst>
                <a:ext uri="{FF2B5EF4-FFF2-40B4-BE49-F238E27FC236}">
                  <a16:creationId xmlns:a16="http://schemas.microsoft.com/office/drawing/2014/main" id="{0B0598EF-7B66-49E0-A96C-7D414FECC08D}"/>
                </a:ext>
              </a:extLst>
            </p:cNvPr>
            <p:cNvPicPr>
              <a:picLocks noChangeAspect="1"/>
            </p:cNvPicPr>
            <p:nvPr/>
          </p:nvPicPr>
          <p:blipFill rotWithShape="1">
            <a:blip r:embed="rId2">
              <a:extLst>
                <a:ext uri="{28A0092B-C50C-407E-A947-70E740481C1C}">
                  <a14:useLocalDpi xmlns:a14="http://schemas.microsoft.com/office/drawing/2010/main" val="0"/>
                </a:ext>
              </a:extLst>
            </a:blip>
            <a:srcRect t="84750" b="-2819"/>
            <a:stretch/>
          </p:blipFill>
          <p:spPr>
            <a:xfrm>
              <a:off x="2421298" y="4773614"/>
              <a:ext cx="5311600" cy="940493"/>
            </a:xfrm>
            <a:prstGeom prst="rect">
              <a:avLst/>
            </a:prstGeom>
          </p:spPr>
        </p:pic>
      </p:grpSp>
    </p:spTree>
    <p:extLst>
      <p:ext uri="{BB962C8B-B14F-4D97-AF65-F5344CB8AC3E}">
        <p14:creationId xmlns:p14="http://schemas.microsoft.com/office/powerpoint/2010/main" val="154247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8354-FAC3-4053-A9CA-0F3417CA2BAE}"/>
              </a:ext>
            </a:extLst>
          </p:cNvPr>
          <p:cNvSpPr>
            <a:spLocks noGrp="1"/>
          </p:cNvSpPr>
          <p:nvPr>
            <p:ph type="title"/>
          </p:nvPr>
        </p:nvSpPr>
        <p:spPr/>
        <p:txBody>
          <a:bodyPr/>
          <a:lstStyle/>
          <a:p>
            <a:r>
              <a:rPr lang="en-AU" dirty="0"/>
              <a:t>Changing Variable Values</a:t>
            </a:r>
          </a:p>
        </p:txBody>
      </p:sp>
      <p:sp>
        <p:nvSpPr>
          <p:cNvPr id="3" name="Content Placeholder 2">
            <a:extLst>
              <a:ext uri="{FF2B5EF4-FFF2-40B4-BE49-F238E27FC236}">
                <a16:creationId xmlns:a16="http://schemas.microsoft.com/office/drawing/2014/main" id="{8296B108-5895-4833-BBA7-1921E1770747}"/>
              </a:ext>
            </a:extLst>
          </p:cNvPr>
          <p:cNvSpPr>
            <a:spLocks noGrp="1"/>
          </p:cNvSpPr>
          <p:nvPr>
            <p:ph idx="1"/>
          </p:nvPr>
        </p:nvSpPr>
        <p:spPr>
          <a:xfrm>
            <a:off x="838199" y="1364071"/>
            <a:ext cx="10515600" cy="4351338"/>
          </a:xfrm>
        </p:spPr>
        <p:txBody>
          <a:bodyPr/>
          <a:lstStyle/>
          <a:p>
            <a:pPr marL="514350" indent="-514350">
              <a:buFont typeface="+mj-lt"/>
              <a:buAutoNum type="arabicPeriod"/>
            </a:pPr>
            <a:r>
              <a:rPr lang="en-AU" dirty="0"/>
              <a:t>Write the variable name</a:t>
            </a:r>
          </a:p>
          <a:p>
            <a:pPr marL="514350" indent="-514350">
              <a:buFont typeface="+mj-lt"/>
              <a:buAutoNum type="arabicPeriod"/>
            </a:pPr>
            <a:r>
              <a:rPr lang="en-AU" dirty="0"/>
              <a:t>Add =</a:t>
            </a:r>
          </a:p>
          <a:p>
            <a:pPr marL="514350" indent="-514350">
              <a:buFont typeface="+mj-lt"/>
              <a:buAutoNum type="arabicPeriod"/>
            </a:pPr>
            <a:r>
              <a:rPr lang="en-AU" dirty="0"/>
              <a:t>Write new value (THIS DELETES OLD VALUE)</a:t>
            </a:r>
          </a:p>
          <a:p>
            <a:pPr marL="0" indent="0">
              <a:buNone/>
            </a:pPr>
            <a:r>
              <a:rPr lang="en-AU" dirty="0"/>
              <a:t>You can even reference the variables current  value when setting a new value. Simply access the variable the same way we did before.</a:t>
            </a:r>
          </a:p>
          <a:p>
            <a:pPr marL="0" indent="0">
              <a:buNone/>
            </a:pPr>
            <a:r>
              <a:rPr lang="en-AU" dirty="0"/>
              <a:t>Should look like this:</a:t>
            </a:r>
          </a:p>
          <a:p>
            <a:pPr marL="0" indent="0">
              <a:buNone/>
            </a:pPr>
            <a:endParaRPr lang="en-AU" dirty="0"/>
          </a:p>
        </p:txBody>
      </p:sp>
      <p:pic>
        <p:nvPicPr>
          <p:cNvPr id="5" name="Picture 4">
            <a:extLst>
              <a:ext uri="{FF2B5EF4-FFF2-40B4-BE49-F238E27FC236}">
                <a16:creationId xmlns:a16="http://schemas.microsoft.com/office/drawing/2014/main" id="{C50D0459-B1B9-4894-B979-52D1468970F9}"/>
              </a:ext>
            </a:extLst>
          </p:cNvPr>
          <p:cNvPicPr>
            <a:picLocks noChangeAspect="1"/>
          </p:cNvPicPr>
          <p:nvPr/>
        </p:nvPicPr>
        <p:blipFill rotWithShape="1">
          <a:blip r:embed="rId2">
            <a:extLst>
              <a:ext uri="{28A0092B-C50C-407E-A947-70E740481C1C}">
                <a14:useLocalDpi xmlns:a14="http://schemas.microsoft.com/office/drawing/2010/main" val="0"/>
              </a:ext>
            </a:extLst>
          </a:blip>
          <a:srcRect b="3240"/>
          <a:stretch/>
        </p:blipFill>
        <p:spPr>
          <a:xfrm>
            <a:off x="7229781" y="3650369"/>
            <a:ext cx="3398815" cy="2750431"/>
          </a:xfrm>
          <a:prstGeom prst="rect">
            <a:avLst/>
          </a:prstGeom>
        </p:spPr>
      </p:pic>
    </p:spTree>
    <p:extLst>
      <p:ext uri="{BB962C8B-B14F-4D97-AF65-F5344CB8AC3E}">
        <p14:creationId xmlns:p14="http://schemas.microsoft.com/office/powerpoint/2010/main" val="2908187916"/>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942</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Lesson 3: Variables </vt:lpstr>
      <vt:lpstr>What is a variable</vt:lpstr>
      <vt:lpstr>Explanatory/Technical Stuff</vt:lpstr>
      <vt:lpstr>Variable Type (Data Types)</vt:lpstr>
      <vt:lpstr>Making Variables</vt:lpstr>
      <vt:lpstr>Common Data Types</vt:lpstr>
      <vt:lpstr>Now lets make a variable</vt:lpstr>
      <vt:lpstr>Accessing Variables</vt:lpstr>
      <vt:lpstr>Changing Variable Values</vt:lpstr>
      <vt:lpstr>Lazy Tips and tricks</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20</cp:revision>
  <dcterms:created xsi:type="dcterms:W3CDTF">2018-03-29T23:49:11Z</dcterms:created>
  <dcterms:modified xsi:type="dcterms:W3CDTF">2018-05-17T07:03:19Z</dcterms:modified>
</cp:coreProperties>
</file>