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17/05/2018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17/05/2018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C9D-0A77-4508-B76B-619DDB86C9C6}"/>
              </a:ext>
            </a:extLst>
          </p:cNvPr>
          <p:cNvSpPr>
            <a:spLocks noGrp="1"/>
          </p:cNvSpPr>
          <p:nvPr>
            <p:ph type="ctrTitle"/>
          </p:nvPr>
        </p:nvSpPr>
        <p:spPr/>
        <p:txBody>
          <a:bodyPr/>
          <a:lstStyle/>
          <a:p>
            <a:r>
              <a:rPr lang="en-AU" dirty="0"/>
              <a:t>Lesson 4 – Input</a:t>
            </a:r>
          </a:p>
        </p:txBody>
      </p:sp>
      <p:sp>
        <p:nvSpPr>
          <p:cNvPr id="3" name="Subtitle 2">
            <a:extLst>
              <a:ext uri="{FF2B5EF4-FFF2-40B4-BE49-F238E27FC236}">
                <a16:creationId xmlns:a16="http://schemas.microsoft.com/office/drawing/2014/main" id="{16DB46BB-0A56-4E73-A8AF-6E1B262DE201}"/>
              </a:ext>
            </a:extLst>
          </p:cNvPr>
          <p:cNvSpPr>
            <a:spLocks noGrp="1"/>
          </p:cNvSpPr>
          <p:nvPr>
            <p:ph type="subTitle" idx="1"/>
          </p:nvPr>
        </p:nvSpPr>
        <p:spPr/>
        <p:txBody>
          <a:bodyPr/>
          <a:lstStyle/>
          <a:p>
            <a:r>
              <a:rPr lang="en-AU" i="1" dirty="0"/>
              <a:t>Input Pun here:</a:t>
            </a:r>
          </a:p>
          <a:p>
            <a:r>
              <a:rPr lang="en-AU" dirty="0"/>
              <a:t>Ben Schwarz</a:t>
            </a:r>
          </a:p>
        </p:txBody>
      </p:sp>
    </p:spTree>
    <p:extLst>
      <p:ext uri="{BB962C8B-B14F-4D97-AF65-F5344CB8AC3E}">
        <p14:creationId xmlns:p14="http://schemas.microsoft.com/office/powerpoint/2010/main" val="256692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5CF5-938B-4E26-8ECB-D3566451A313}"/>
              </a:ext>
            </a:extLst>
          </p:cNvPr>
          <p:cNvSpPr>
            <a:spLocks noGrp="1"/>
          </p:cNvSpPr>
          <p:nvPr>
            <p:ph type="title"/>
          </p:nvPr>
        </p:nvSpPr>
        <p:spPr/>
        <p:txBody>
          <a:bodyPr/>
          <a:lstStyle/>
          <a:p>
            <a:r>
              <a:rPr lang="en-AU" dirty="0"/>
              <a:t>Intro</a:t>
            </a:r>
          </a:p>
        </p:txBody>
      </p:sp>
      <p:sp>
        <p:nvSpPr>
          <p:cNvPr id="3" name="Content Placeholder 2">
            <a:extLst>
              <a:ext uri="{FF2B5EF4-FFF2-40B4-BE49-F238E27FC236}">
                <a16:creationId xmlns:a16="http://schemas.microsoft.com/office/drawing/2014/main" id="{02037A07-0615-49C6-BBE9-CA34B1B5B9AD}"/>
              </a:ext>
            </a:extLst>
          </p:cNvPr>
          <p:cNvSpPr>
            <a:spLocks noGrp="1"/>
          </p:cNvSpPr>
          <p:nvPr>
            <p:ph idx="1"/>
          </p:nvPr>
        </p:nvSpPr>
        <p:spPr/>
        <p:txBody>
          <a:bodyPr/>
          <a:lstStyle/>
          <a:p>
            <a:r>
              <a:rPr lang="en-AU" dirty="0"/>
              <a:t>Up until now, things have been great but it’s always been a bit too. Predictable. Like the code stuff’s cool but… you always knew what was going too happen, all was the same.</a:t>
            </a:r>
          </a:p>
          <a:p>
            <a:r>
              <a:rPr lang="en-AU" dirty="0"/>
              <a:t>Fear no longer! If you didn’t read the title this lesson is about inputting data into our program.</a:t>
            </a:r>
          </a:p>
          <a:p>
            <a:r>
              <a:rPr lang="en-AU" dirty="0"/>
              <a:t>We’re also going to do our first </a:t>
            </a:r>
            <a:r>
              <a:rPr lang="en-AU" i="1" dirty="0"/>
              <a:t>import</a:t>
            </a:r>
            <a:r>
              <a:rPr lang="en-AU" dirty="0"/>
              <a:t> this lesson</a:t>
            </a:r>
            <a:r>
              <a:rPr lang="en-AU" i="1" dirty="0"/>
              <a:t>. Exciting! L</a:t>
            </a:r>
            <a:r>
              <a:rPr lang="en-AU" dirty="0"/>
              <a:t>et’s get started. </a:t>
            </a:r>
          </a:p>
        </p:txBody>
      </p:sp>
    </p:spTree>
    <p:extLst>
      <p:ext uri="{BB962C8B-B14F-4D97-AF65-F5344CB8AC3E}">
        <p14:creationId xmlns:p14="http://schemas.microsoft.com/office/powerpoint/2010/main" val="66181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B2CE-6CD4-4F1E-AE77-733D09ED2409}"/>
              </a:ext>
            </a:extLst>
          </p:cNvPr>
          <p:cNvSpPr>
            <a:spLocks noGrp="1"/>
          </p:cNvSpPr>
          <p:nvPr>
            <p:ph type="title"/>
          </p:nvPr>
        </p:nvSpPr>
        <p:spPr/>
        <p:txBody>
          <a:bodyPr/>
          <a:lstStyle/>
          <a:p>
            <a:r>
              <a:rPr lang="en-AU" dirty="0"/>
              <a:t>Creating a Scanner</a:t>
            </a:r>
          </a:p>
        </p:txBody>
      </p:sp>
      <p:sp>
        <p:nvSpPr>
          <p:cNvPr id="3" name="Content Placeholder 2">
            <a:extLst>
              <a:ext uri="{FF2B5EF4-FFF2-40B4-BE49-F238E27FC236}">
                <a16:creationId xmlns:a16="http://schemas.microsoft.com/office/drawing/2014/main" id="{B6F414FC-B088-4BE4-815A-B9E8ADC6C223}"/>
              </a:ext>
            </a:extLst>
          </p:cNvPr>
          <p:cNvSpPr>
            <a:spLocks noGrp="1"/>
          </p:cNvSpPr>
          <p:nvPr>
            <p:ph idx="1"/>
          </p:nvPr>
        </p:nvSpPr>
        <p:spPr/>
        <p:txBody>
          <a:bodyPr/>
          <a:lstStyle/>
          <a:p>
            <a:r>
              <a:rPr lang="en-AU" dirty="0"/>
              <a:t>Java comes with code to read from the console in the “Scanner” class,</a:t>
            </a:r>
          </a:p>
          <a:p>
            <a:r>
              <a:rPr lang="en-AU" dirty="0"/>
              <a:t>Create a new variable of type “Scanner”,  with the value of a new Scanner instance.</a:t>
            </a:r>
          </a:p>
          <a:p>
            <a:r>
              <a:rPr lang="en-AU" dirty="0"/>
              <a:t>Done in a similar way to an integer, string or other object.</a:t>
            </a:r>
          </a:p>
          <a:p>
            <a:r>
              <a:rPr lang="en-AU" dirty="0"/>
              <a:t>Example:</a:t>
            </a:r>
          </a:p>
          <a:p>
            <a:r>
              <a:rPr lang="en-AU" dirty="0"/>
              <a:t>This creates a new variable, of type Scanner, called </a:t>
            </a:r>
            <a:r>
              <a:rPr lang="en-AU" dirty="0" err="1"/>
              <a:t>keyboardInput</a:t>
            </a:r>
            <a:r>
              <a:rPr lang="en-AU" dirty="0"/>
              <a:t>, and sets its value to… a new Scanner. We need to give Scanner some information, which is what we want to scan. Thus we give it “System.in” (The console).</a:t>
            </a:r>
          </a:p>
        </p:txBody>
      </p:sp>
      <p:pic>
        <p:nvPicPr>
          <p:cNvPr id="5" name="Picture 4">
            <a:extLst>
              <a:ext uri="{FF2B5EF4-FFF2-40B4-BE49-F238E27FC236}">
                <a16:creationId xmlns:a16="http://schemas.microsoft.com/office/drawing/2014/main" id="{FE25E500-43D1-439C-B8BA-83AB11D5D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026" y="3834063"/>
            <a:ext cx="6489814" cy="391627"/>
          </a:xfrm>
          <a:prstGeom prst="rect">
            <a:avLst/>
          </a:prstGeom>
        </p:spPr>
      </p:pic>
    </p:spTree>
    <p:extLst>
      <p:ext uri="{BB962C8B-B14F-4D97-AF65-F5344CB8AC3E}">
        <p14:creationId xmlns:p14="http://schemas.microsoft.com/office/powerpoint/2010/main" val="29788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AB3C-5B67-4724-B278-EFB7609B7D3F}"/>
              </a:ext>
            </a:extLst>
          </p:cNvPr>
          <p:cNvSpPr>
            <a:spLocks noGrp="1"/>
          </p:cNvSpPr>
          <p:nvPr>
            <p:ph type="title"/>
          </p:nvPr>
        </p:nvSpPr>
        <p:spPr/>
        <p:txBody>
          <a:bodyPr/>
          <a:lstStyle/>
          <a:p>
            <a:r>
              <a:rPr lang="en-AU" dirty="0"/>
              <a:t>Importing</a:t>
            </a:r>
          </a:p>
        </p:txBody>
      </p:sp>
      <p:sp>
        <p:nvSpPr>
          <p:cNvPr id="3" name="Content Placeholder 2">
            <a:extLst>
              <a:ext uri="{FF2B5EF4-FFF2-40B4-BE49-F238E27FC236}">
                <a16:creationId xmlns:a16="http://schemas.microsoft.com/office/drawing/2014/main" id="{33F46F5D-C364-479D-944D-E88E361DA4BF}"/>
              </a:ext>
            </a:extLst>
          </p:cNvPr>
          <p:cNvSpPr>
            <a:spLocks noGrp="1"/>
          </p:cNvSpPr>
          <p:nvPr>
            <p:ph idx="1"/>
          </p:nvPr>
        </p:nvSpPr>
        <p:spPr/>
        <p:txBody>
          <a:bodyPr/>
          <a:lstStyle/>
          <a:p>
            <a:r>
              <a:rPr lang="en-AU" dirty="0"/>
              <a:t>Have you noticed some red squiggly lines below “Scanner”. That’s because, although Java has </a:t>
            </a:r>
            <a:r>
              <a:rPr lang="en-AU" i="1" dirty="0"/>
              <a:t>code</a:t>
            </a:r>
            <a:r>
              <a:rPr lang="en-AU" dirty="0"/>
              <a:t> for a Scanner, we haven’t told it we want to use that code.</a:t>
            </a:r>
          </a:p>
          <a:p>
            <a:r>
              <a:rPr lang="en-AU" dirty="0"/>
              <a:t>Not to fear; Simply hover over the word Scanner, and click “import Scanner(</a:t>
            </a:r>
            <a:r>
              <a:rPr lang="en-AU" dirty="0" err="1"/>
              <a:t>Java.util</a:t>
            </a:r>
            <a:r>
              <a:rPr lang="en-AU" dirty="0"/>
              <a:t>).” This will conveniently import the code for a Scanner into your code.</a:t>
            </a:r>
          </a:p>
          <a:p>
            <a:r>
              <a:rPr lang="en-AU" dirty="0"/>
              <a:t>Now to do some scanning…</a:t>
            </a:r>
          </a:p>
        </p:txBody>
      </p:sp>
    </p:spTree>
    <p:extLst>
      <p:ext uri="{BB962C8B-B14F-4D97-AF65-F5344CB8AC3E}">
        <p14:creationId xmlns:p14="http://schemas.microsoft.com/office/powerpoint/2010/main" val="219127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DED4-610B-4BF6-BF0D-F550167DF35C}"/>
              </a:ext>
            </a:extLst>
          </p:cNvPr>
          <p:cNvSpPr>
            <a:spLocks noGrp="1"/>
          </p:cNvSpPr>
          <p:nvPr>
            <p:ph type="title"/>
          </p:nvPr>
        </p:nvSpPr>
        <p:spPr/>
        <p:txBody>
          <a:bodyPr/>
          <a:lstStyle/>
          <a:p>
            <a:r>
              <a:rPr lang="en-AU" dirty="0"/>
              <a:t>Example</a:t>
            </a:r>
          </a:p>
        </p:txBody>
      </p:sp>
      <p:sp>
        <p:nvSpPr>
          <p:cNvPr id="3" name="Content Placeholder 2">
            <a:extLst>
              <a:ext uri="{FF2B5EF4-FFF2-40B4-BE49-F238E27FC236}">
                <a16:creationId xmlns:a16="http://schemas.microsoft.com/office/drawing/2014/main" id="{1169839F-6CF0-4426-B62C-677B6554F440}"/>
              </a:ext>
            </a:extLst>
          </p:cNvPr>
          <p:cNvSpPr>
            <a:spLocks noGrp="1"/>
          </p:cNvSpPr>
          <p:nvPr>
            <p:ph idx="1"/>
          </p:nvPr>
        </p:nvSpPr>
        <p:spPr>
          <a:xfrm>
            <a:off x="756780" y="1267098"/>
            <a:ext cx="10515600" cy="4351338"/>
          </a:xfrm>
        </p:spPr>
        <p:txBody>
          <a:bodyPr/>
          <a:lstStyle/>
          <a:p>
            <a:r>
              <a:rPr lang="en-AU" dirty="0"/>
              <a:t>Calling “</a:t>
            </a:r>
            <a:r>
              <a:rPr lang="en-AU" dirty="0" err="1"/>
              <a:t>keyboardInput.nextLine</a:t>
            </a:r>
            <a:r>
              <a:rPr lang="en-AU" dirty="0"/>
              <a:t>()” will return a String of what has been typed into the console. Take a look at this example code:</a:t>
            </a:r>
          </a:p>
        </p:txBody>
      </p:sp>
      <p:pic>
        <p:nvPicPr>
          <p:cNvPr id="5" name="Picture 4">
            <a:extLst>
              <a:ext uri="{FF2B5EF4-FFF2-40B4-BE49-F238E27FC236}">
                <a16:creationId xmlns:a16="http://schemas.microsoft.com/office/drawing/2014/main" id="{19DBDB28-6CA2-4C81-A6CE-BDF820BB3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21" y="2230275"/>
            <a:ext cx="11407718" cy="3360627"/>
          </a:xfrm>
          <a:prstGeom prst="rect">
            <a:avLst/>
          </a:prstGeom>
        </p:spPr>
      </p:pic>
    </p:spTree>
    <p:extLst>
      <p:ext uri="{BB962C8B-B14F-4D97-AF65-F5344CB8AC3E}">
        <p14:creationId xmlns:p14="http://schemas.microsoft.com/office/powerpoint/2010/main" val="1595836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6B04-2278-4A2B-AB6E-C5E5B595C3D9}"/>
              </a:ext>
            </a:extLst>
          </p:cNvPr>
          <p:cNvSpPr>
            <a:spLocks noGrp="1"/>
          </p:cNvSpPr>
          <p:nvPr>
            <p:ph type="title"/>
          </p:nvPr>
        </p:nvSpPr>
        <p:spPr/>
        <p:txBody>
          <a:bodyPr/>
          <a:lstStyle/>
          <a:p>
            <a:r>
              <a:rPr lang="en-AU" dirty="0"/>
              <a:t>Notice the yellow squiggly line?</a:t>
            </a:r>
          </a:p>
        </p:txBody>
      </p:sp>
      <p:sp>
        <p:nvSpPr>
          <p:cNvPr id="3" name="Text Placeholder 2">
            <a:extLst>
              <a:ext uri="{FF2B5EF4-FFF2-40B4-BE49-F238E27FC236}">
                <a16:creationId xmlns:a16="http://schemas.microsoft.com/office/drawing/2014/main" id="{C65A26FC-994E-4591-B6AF-2646D55539D7}"/>
              </a:ext>
            </a:extLst>
          </p:cNvPr>
          <p:cNvSpPr>
            <a:spLocks noGrp="1"/>
          </p:cNvSpPr>
          <p:nvPr>
            <p:ph type="body" idx="1"/>
          </p:nvPr>
        </p:nvSpPr>
        <p:spPr>
          <a:xfrm>
            <a:off x="424407" y="1506004"/>
            <a:ext cx="5157787" cy="4555162"/>
          </a:xfrm>
        </p:spPr>
        <p:txBody>
          <a:bodyPr>
            <a:normAutofit fontScale="85000" lnSpcReduction="10000"/>
          </a:bodyPr>
          <a:lstStyle/>
          <a:p>
            <a:pPr marL="342900" indent="-342900">
              <a:buFont typeface="Arial" panose="020B0604020202020204" pitchFamily="34" charset="0"/>
              <a:buChar char="•"/>
            </a:pPr>
            <a:r>
              <a:rPr lang="en-AU" dirty="0"/>
              <a:t>That is because we haven’t closed the keyboard.  </a:t>
            </a:r>
          </a:p>
          <a:p>
            <a:pPr marL="342900" indent="-342900">
              <a:buFont typeface="Arial" panose="020B0604020202020204" pitchFamily="34" charset="0"/>
              <a:buChar char="•"/>
            </a:pPr>
            <a:r>
              <a:rPr lang="en-AU" dirty="0"/>
              <a:t>When using the scanner class you  should always close.</a:t>
            </a:r>
          </a:p>
          <a:p>
            <a:pPr marL="342900" indent="-342900">
              <a:buFont typeface="Arial" panose="020B0604020202020204" pitchFamily="34" charset="0"/>
              <a:buChar char="•"/>
            </a:pPr>
            <a:r>
              <a:rPr lang="en-AU" dirty="0"/>
              <a:t>For e.g. if you are reading from a file and your application is finished reading but you forget to call close no other application can read the file</a:t>
            </a:r>
          </a:p>
          <a:p>
            <a:pPr marL="342900" indent="-342900">
              <a:buFont typeface="Arial" panose="020B0604020202020204" pitchFamily="34" charset="0"/>
              <a:buChar char="•"/>
            </a:pPr>
            <a:r>
              <a:rPr lang="en-AU" dirty="0"/>
              <a:t>Calling the close method disconnects the Java program from the computer keyboard. </a:t>
            </a:r>
          </a:p>
          <a:p>
            <a:pPr marL="342900" indent="-342900">
              <a:buFont typeface="Arial" panose="020B0604020202020204" pitchFamily="34" charset="0"/>
              <a:buChar char="•"/>
            </a:pPr>
            <a:r>
              <a:rPr lang="en-AU" dirty="0"/>
              <a:t>The Java Virtual Machine (you will learn later) usually cleans up if you forget for a keyboard but it is good practise and you should do it.</a:t>
            </a:r>
          </a:p>
          <a:p>
            <a:pPr marL="342900" indent="-342900">
              <a:buFont typeface="Arial" panose="020B0604020202020204" pitchFamily="34" charset="0"/>
              <a:buChar char="•"/>
            </a:pPr>
            <a:r>
              <a:rPr lang="en-AU" dirty="0"/>
              <a:t>The bottom example is the correct version you should always use.</a:t>
            </a:r>
          </a:p>
        </p:txBody>
      </p:sp>
      <p:pic>
        <p:nvPicPr>
          <p:cNvPr id="9" name="Content Placeholder 8">
            <a:extLst>
              <a:ext uri="{FF2B5EF4-FFF2-40B4-BE49-F238E27FC236}">
                <a16:creationId xmlns:a16="http://schemas.microsoft.com/office/drawing/2014/main" id="{B3F71D5E-7710-47A5-9F1C-DF346C5F8CD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82492" y="3609536"/>
            <a:ext cx="5109034" cy="1065831"/>
          </a:xfrm>
        </p:spPr>
      </p:pic>
      <p:pic>
        <p:nvPicPr>
          <p:cNvPr id="7" name="Content Placeholder 6">
            <a:extLst>
              <a:ext uri="{FF2B5EF4-FFF2-40B4-BE49-F238E27FC236}">
                <a16:creationId xmlns:a16="http://schemas.microsoft.com/office/drawing/2014/main" id="{DF7576BA-138A-4BD3-A8DF-713BEF75F266}"/>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29226" r="55289" b="40036"/>
          <a:stretch/>
        </p:blipFill>
        <p:spPr>
          <a:xfrm>
            <a:off x="5782492" y="2134824"/>
            <a:ext cx="6104707" cy="1236379"/>
          </a:xfrm>
          <a:prstGeom prst="rect">
            <a:avLst/>
          </a:prstGeom>
        </p:spPr>
      </p:pic>
    </p:spTree>
    <p:extLst>
      <p:ext uri="{BB962C8B-B14F-4D97-AF65-F5344CB8AC3E}">
        <p14:creationId xmlns:p14="http://schemas.microsoft.com/office/powerpoint/2010/main" val="290368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4EE5-C916-4374-8CBD-6C0315B2D820}"/>
              </a:ext>
            </a:extLst>
          </p:cNvPr>
          <p:cNvSpPr>
            <a:spLocks noGrp="1"/>
          </p:cNvSpPr>
          <p:nvPr>
            <p:ph type="title"/>
          </p:nvPr>
        </p:nvSpPr>
        <p:spPr/>
        <p:txBody>
          <a:bodyPr/>
          <a:lstStyle/>
          <a:p>
            <a:r>
              <a:rPr lang="en-AU" dirty="0"/>
              <a:t>Activities:</a:t>
            </a:r>
          </a:p>
        </p:txBody>
      </p:sp>
      <p:sp>
        <p:nvSpPr>
          <p:cNvPr id="3" name="Content Placeholder 2">
            <a:extLst>
              <a:ext uri="{FF2B5EF4-FFF2-40B4-BE49-F238E27FC236}">
                <a16:creationId xmlns:a16="http://schemas.microsoft.com/office/drawing/2014/main" id="{98199531-F802-4036-A930-2CCF16A2B4F0}"/>
              </a:ext>
            </a:extLst>
          </p:cNvPr>
          <p:cNvSpPr>
            <a:spLocks noGrp="1"/>
          </p:cNvSpPr>
          <p:nvPr>
            <p:ph idx="1"/>
          </p:nvPr>
        </p:nvSpPr>
        <p:spPr>
          <a:xfrm>
            <a:off x="497798" y="1560758"/>
            <a:ext cx="10515600" cy="4351338"/>
          </a:xfrm>
        </p:spPr>
        <p:txBody>
          <a:bodyPr>
            <a:normAutofit fontScale="62500" lnSpcReduction="20000"/>
          </a:bodyPr>
          <a:lstStyle/>
          <a:p>
            <a:pPr marL="914400" lvl="0" indent="-914400" eaLnBrk="0" fontAlgn="base" hangingPunct="0">
              <a:lnSpc>
                <a:spcPct val="100000"/>
              </a:lnSpc>
              <a:spcBef>
                <a:spcPct val="0"/>
              </a:spcBef>
              <a:spcAft>
                <a:spcPct val="0"/>
              </a:spcAft>
              <a:buAutoNum type="arabicPeriod"/>
            </a:pPr>
            <a:r>
              <a:rPr kumimoji="0" lang="en-US" altLang="en-US" sz="4800" b="0" i="0" u="none" strike="noStrike" cap="none" normalizeH="0" baseline="0" dirty="0">
                <a:ln>
                  <a:noFill/>
                </a:ln>
                <a:solidFill>
                  <a:srgbClr val="24292E"/>
                </a:solidFill>
                <a:effectLst/>
                <a:ea typeface="-apple-system"/>
              </a:rPr>
              <a:t>Change print to </a:t>
            </a:r>
            <a:r>
              <a:rPr kumimoji="0" lang="en-US" altLang="en-US" sz="4800" b="0" i="0" u="none" strike="noStrike" cap="none" normalizeH="0" baseline="0" dirty="0" err="1">
                <a:ln>
                  <a:noFill/>
                </a:ln>
                <a:solidFill>
                  <a:srgbClr val="24292E"/>
                </a:solidFill>
                <a:effectLst/>
                <a:ea typeface="-apple-system"/>
              </a:rPr>
              <a:t>println</a:t>
            </a:r>
            <a:r>
              <a:rPr kumimoji="0" lang="en-US" altLang="en-US" sz="4800" b="0" i="0" u="none" strike="noStrike" cap="none" normalizeH="0" baseline="0" dirty="0">
                <a:ln>
                  <a:noFill/>
                </a:ln>
                <a:solidFill>
                  <a:srgbClr val="24292E"/>
                </a:solidFill>
                <a:effectLst/>
                <a:ea typeface="-apple-system"/>
              </a:rPr>
              <a:t>. See what happens</a:t>
            </a:r>
            <a:r>
              <a:rPr lang="en-US" altLang="en-US" sz="4800" dirty="0">
                <a:solidFill>
                  <a:srgbClr val="24292E"/>
                </a:solidFill>
                <a:ea typeface="-apple-system"/>
              </a:rPr>
              <a:t>. (Then change it back)</a:t>
            </a:r>
            <a:endParaRPr kumimoji="0" lang="en-US" altLang="en-US" sz="4800" b="0" i="0" u="none" strike="noStrike" cap="none" normalizeH="0" baseline="0" dirty="0">
              <a:ln>
                <a:noFill/>
              </a:ln>
              <a:solidFill>
                <a:srgbClr val="24292E"/>
              </a:solidFill>
              <a:effectLst/>
              <a:ea typeface="-apple-system"/>
            </a:endParaRPr>
          </a:p>
          <a:p>
            <a:pPr marL="914400" lvl="0" indent="-914400" eaLnBrk="0" fontAlgn="base" hangingPunct="0">
              <a:lnSpc>
                <a:spcPct val="100000"/>
              </a:lnSpc>
              <a:spcBef>
                <a:spcPct val="0"/>
              </a:spcBef>
              <a:spcAft>
                <a:spcPct val="0"/>
              </a:spcAft>
              <a:buAutoNum type="arabicPeriod"/>
            </a:pPr>
            <a:r>
              <a:rPr kumimoji="0" lang="en-US" altLang="en-US" sz="4800" b="0" i="0" u="none" strike="noStrike" cap="none" normalizeH="0" baseline="0" dirty="0">
                <a:ln>
                  <a:noFill/>
                </a:ln>
                <a:solidFill>
                  <a:srgbClr val="24292E"/>
                </a:solidFill>
                <a:effectLst/>
                <a:ea typeface="-apple-system"/>
              </a:rPr>
              <a:t>Ask someone their first and last name. Then impersonate them James Bond style (e.g. if they gave "James" and "Bond", say "The name's Bond. James Bond.").</a:t>
            </a:r>
          </a:p>
          <a:p>
            <a:pPr marL="0" lvl="0" indent="0" eaLnBrk="0" fontAlgn="base" hangingPunct="0">
              <a:lnSpc>
                <a:spcPct val="100000"/>
              </a:lnSpc>
              <a:spcBef>
                <a:spcPct val="0"/>
              </a:spcBef>
              <a:spcAft>
                <a:spcPct val="0"/>
              </a:spcAft>
              <a:buNone/>
            </a:pPr>
            <a:r>
              <a:rPr kumimoji="0" lang="en-US" altLang="en-US" sz="4800" b="0" i="0" u="none" strike="noStrike" cap="none" normalizeH="0" baseline="0" dirty="0">
                <a:ln>
                  <a:noFill/>
                </a:ln>
                <a:solidFill>
                  <a:srgbClr val="24292E"/>
                </a:solidFill>
                <a:effectLst/>
                <a:ea typeface="-apple-system"/>
              </a:rPr>
              <a:t>3.  	Ask someone their favorite number. Respond with a number 	twice as big as theirs.</a:t>
            </a:r>
          </a:p>
          <a:p>
            <a:pPr marL="0" lvl="0" indent="0" eaLnBrk="0" fontAlgn="base" hangingPunct="0">
              <a:lnSpc>
                <a:spcPct val="100000"/>
              </a:lnSpc>
              <a:spcBef>
                <a:spcPct val="0"/>
              </a:spcBef>
              <a:spcAft>
                <a:spcPct val="0"/>
              </a:spcAft>
              <a:buNone/>
            </a:pPr>
            <a:endParaRPr lang="en-US" altLang="en-US" dirty="0"/>
          </a:p>
          <a:p>
            <a:pPr marL="0" lvl="0" indent="0" eaLnBrk="0" fontAlgn="base" hangingPunct="0">
              <a:lnSpc>
                <a:spcPct val="100000"/>
              </a:lnSpc>
              <a:spcBef>
                <a:spcPct val="0"/>
              </a:spcBef>
              <a:spcAft>
                <a:spcPct val="0"/>
              </a:spcAft>
              <a:buNone/>
            </a:pPr>
            <a:r>
              <a:rPr lang="en-US" altLang="en-US" sz="3200" dirty="0"/>
              <a:t>Technical note:</a:t>
            </a:r>
          </a:p>
          <a:p>
            <a:pPr marL="0" lvl="0" indent="0" eaLnBrk="0" fontAlgn="base" hangingPunct="0">
              <a:lnSpc>
                <a:spcPct val="100000"/>
              </a:lnSpc>
              <a:spcBef>
                <a:spcPct val="0"/>
              </a:spcBef>
              <a:spcAft>
                <a:spcPct val="0"/>
              </a:spcAft>
              <a:buNone/>
            </a:pPr>
            <a:r>
              <a:rPr lang="en-US" altLang="en-US" sz="3200" dirty="0"/>
              <a:t>"</a:t>
            </a:r>
            <a:r>
              <a:rPr lang="en-US" altLang="en-US" sz="3200" dirty="0" err="1"/>
              <a:t>nextLine</a:t>
            </a:r>
            <a:r>
              <a:rPr lang="en-US" altLang="en-US" sz="3200" dirty="0"/>
              <a:t>" returns a String, but here you want a number. if you type "scan." then press "Ctrl + Space" eclipse will show you a list of all the different functions (things) a Scanner can do. There's a lot, but if you type in "next" it will only show you functions that start with "next", cutting down the list to only useful things. You can use the arrow keys to scroll up and down the list, and hit enter to select your option.</a:t>
            </a:r>
            <a:endParaRPr kumimoji="0" lang="en-US" altLang="en-US" sz="7000" b="0" i="0" u="none" strike="noStrike" cap="none" normalizeH="0" baseline="0" dirty="0">
              <a:ln>
                <a:noFill/>
              </a:ln>
              <a:solidFill>
                <a:schemeClr val="tx1"/>
              </a:solidFill>
              <a:effectLst/>
            </a:endParaRPr>
          </a:p>
          <a:p>
            <a:endParaRPr lang="en-AU" dirty="0"/>
          </a:p>
        </p:txBody>
      </p:sp>
    </p:spTree>
    <p:extLst>
      <p:ext uri="{BB962C8B-B14F-4D97-AF65-F5344CB8AC3E}">
        <p14:creationId xmlns:p14="http://schemas.microsoft.com/office/powerpoint/2010/main" val="2413784594"/>
      </p:ext>
    </p:extLst>
  </p:cSld>
  <p:clrMapOvr>
    <a:masterClrMapping/>
  </p:clrMapOvr>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462</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Lesson 4 – Input</vt:lpstr>
      <vt:lpstr>Intro</vt:lpstr>
      <vt:lpstr>Creating a Scanner</vt:lpstr>
      <vt:lpstr>Importing</vt:lpstr>
      <vt:lpstr>Example</vt:lpstr>
      <vt:lpstr>Notice the yellow squiggly line?</vt:lpstr>
      <vt:lpstr>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21</cp:revision>
  <dcterms:created xsi:type="dcterms:W3CDTF">2018-03-29T23:49:11Z</dcterms:created>
  <dcterms:modified xsi:type="dcterms:W3CDTF">2018-05-17T07:06:36Z</dcterms:modified>
</cp:coreProperties>
</file>