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Schwarz" initials="BS" lastIdx="1" clrIdx="0">
    <p:extLst>
      <p:ext uri="{19B8F6BF-5375-455C-9EA6-DF929625EA0E}">
        <p15:presenceInfo xmlns:p15="http://schemas.microsoft.com/office/powerpoint/2012/main" userId="Ben Schwar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88" d="100"/>
          <a:sy n="88" d="100"/>
        </p:scale>
        <p:origin x="2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26/04/2018</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26/04/2018</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Determination_of_the_day_of_the_week#A_tabular_method_to_calculate_the_day_of_the_wee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a:xfrm>
            <a:off x="2781300" y="2734490"/>
            <a:ext cx="6629400" cy="1007905"/>
          </a:xfrm>
        </p:spPr>
        <p:txBody>
          <a:bodyPr>
            <a:normAutofit fontScale="90000"/>
          </a:bodyPr>
          <a:lstStyle/>
          <a:p>
            <a:r>
              <a:rPr lang="en-AU" dirty="0"/>
              <a:t>Lesson 5 -Control Flow</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p:txBody>
          <a:bodyPr/>
          <a:lstStyle/>
          <a:p>
            <a:r>
              <a:rPr lang="en-AU" i="1" dirty="0"/>
              <a:t>A controlling controller controls controls.</a:t>
            </a:r>
          </a:p>
          <a:p>
            <a:r>
              <a:rPr lang="en-AU" dirty="0"/>
              <a:t>Ben Schwarz</a:t>
            </a:r>
          </a:p>
        </p:txBody>
      </p:sp>
      <p:pic>
        <p:nvPicPr>
          <p:cNvPr id="5" name="Picture 4">
            <a:extLst>
              <a:ext uri="{FF2B5EF4-FFF2-40B4-BE49-F238E27FC236}">
                <a16:creationId xmlns:a16="http://schemas.microsoft.com/office/drawing/2014/main" id="{3384ADB6-5A55-4BE1-8974-31D163D4B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6426" y="1034981"/>
            <a:ext cx="3979148" cy="1865226"/>
          </a:xfrm>
          <a:prstGeom prst="rect">
            <a:avLst/>
          </a:prstGeom>
        </p:spPr>
      </p:pic>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0FDA-11EF-4237-B312-828D7AFDECCF}"/>
              </a:ext>
            </a:extLst>
          </p:cNvPr>
          <p:cNvSpPr>
            <a:spLocks noGrp="1"/>
          </p:cNvSpPr>
          <p:nvPr>
            <p:ph type="title"/>
          </p:nvPr>
        </p:nvSpPr>
        <p:spPr>
          <a:xfrm>
            <a:off x="884146" y="18287"/>
            <a:ext cx="9030419" cy="1325563"/>
          </a:xfrm>
        </p:spPr>
        <p:txBody>
          <a:bodyPr>
            <a:noAutofit/>
          </a:bodyPr>
          <a:lstStyle/>
          <a:p>
            <a:r>
              <a:rPr lang="en-AU" sz="3600" dirty="0"/>
              <a:t>You can also use Strings to switch or Enumerations (which are fancy and for later)</a:t>
            </a:r>
          </a:p>
        </p:txBody>
      </p:sp>
      <p:pic>
        <p:nvPicPr>
          <p:cNvPr id="5" name="Content Placeholder 4">
            <a:extLst>
              <a:ext uri="{FF2B5EF4-FFF2-40B4-BE49-F238E27FC236}">
                <a16:creationId xmlns:a16="http://schemas.microsoft.com/office/drawing/2014/main" id="{05693D9F-9F62-4EA0-8CAA-87F3D21C34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050" y="1254094"/>
            <a:ext cx="7041490" cy="2126164"/>
          </a:xfrm>
        </p:spPr>
      </p:pic>
      <p:sp>
        <p:nvSpPr>
          <p:cNvPr id="7" name="Rectangle 1">
            <a:extLst>
              <a:ext uri="{FF2B5EF4-FFF2-40B4-BE49-F238E27FC236}">
                <a16:creationId xmlns:a16="http://schemas.microsoft.com/office/drawing/2014/main" id="{81CB28C6-4358-4C75-B715-01C84D1FFF62}"/>
              </a:ext>
            </a:extLst>
          </p:cNvPr>
          <p:cNvSpPr>
            <a:spLocks noChangeArrowheads="1"/>
          </p:cNvSpPr>
          <p:nvPr/>
        </p:nvSpPr>
        <p:spPr bwMode="auto">
          <a:xfrm>
            <a:off x="529213" y="3290501"/>
            <a:ext cx="1113357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E"/>
                </a:solidFill>
                <a:effectLst/>
                <a:latin typeface="+mj-lt"/>
                <a:ea typeface="-apple-system"/>
              </a:rPr>
              <a:t>Unfortunately, this </a:t>
            </a:r>
            <a:r>
              <a:rPr kumimoji="0" lang="en-US" altLang="en-US" b="0" i="1" u="none" strike="noStrike" cap="none" normalizeH="0" baseline="0" dirty="0">
                <a:ln>
                  <a:noFill/>
                </a:ln>
                <a:solidFill>
                  <a:srgbClr val="24292E"/>
                </a:solidFill>
                <a:effectLst/>
                <a:latin typeface="+mj-lt"/>
                <a:ea typeface="-apple-system"/>
              </a:rPr>
              <a:t>always</a:t>
            </a:r>
            <a:r>
              <a:rPr kumimoji="0" lang="en-US" altLang="en-US" b="0" i="0" u="none" strike="noStrike" cap="none" normalizeH="0" baseline="0" dirty="0">
                <a:ln>
                  <a:noFill/>
                </a:ln>
                <a:solidFill>
                  <a:srgbClr val="24292E"/>
                </a:solidFill>
                <a:effectLst/>
                <a:latin typeface="+mj-lt"/>
                <a:ea typeface="-apple-system"/>
              </a:rPr>
              <a:t> returns 0 and prints out the error message. Why? The "break;" was forgotten! The "break;" is really important, without it the program 'falls through' and start executing the next cases. So the </a:t>
            </a:r>
            <a:r>
              <a:rPr kumimoji="0" lang="en-US" altLang="en-US" b="0" i="0" u="none" strike="noStrike" cap="none" normalizeH="0" baseline="0" dirty="0" err="1">
                <a:ln>
                  <a:noFill/>
                </a:ln>
                <a:solidFill>
                  <a:srgbClr val="24292E"/>
                </a:solidFill>
                <a:effectLst/>
                <a:latin typeface="+mj-lt"/>
                <a:ea typeface="-apple-system"/>
              </a:rPr>
              <a:t>monthNumber</a:t>
            </a:r>
            <a:r>
              <a:rPr kumimoji="0" lang="en-US" altLang="en-US" b="0" i="0" u="none" strike="noStrike" cap="none" normalizeH="0" baseline="0" dirty="0">
                <a:ln>
                  <a:noFill/>
                </a:ln>
                <a:solidFill>
                  <a:srgbClr val="24292E"/>
                </a:solidFill>
                <a:effectLst/>
                <a:latin typeface="+mj-lt"/>
                <a:ea typeface="-apple-system"/>
              </a:rPr>
              <a:t> get's set to 12... but then it keeps on running, prints out the error message, and sets the number to 0. You need to include "break" to remind Java to stop executing the next cases.</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E"/>
                </a:solidFill>
                <a:effectLst/>
                <a:latin typeface="+mj-lt"/>
                <a:ea typeface="-apple-system"/>
              </a:rPr>
              <a:t>As shown above, you can have multiple cases run the same block. "</a:t>
            </a:r>
            <a:r>
              <a:rPr kumimoji="0" lang="en-US" altLang="en-US" b="0" i="0" u="none" strike="noStrike" cap="none" normalizeH="0" baseline="0" dirty="0" err="1">
                <a:ln>
                  <a:noFill/>
                </a:ln>
                <a:solidFill>
                  <a:srgbClr val="24292E"/>
                </a:solidFill>
                <a:effectLst/>
                <a:latin typeface="+mj-lt"/>
                <a:ea typeface="-apple-system"/>
              </a:rPr>
              <a:t>Gabemass</a:t>
            </a:r>
            <a:r>
              <a:rPr kumimoji="0" lang="en-US" altLang="en-US" b="0" i="0" u="none" strike="noStrike" cap="none" normalizeH="0" baseline="0" dirty="0">
                <a:ln>
                  <a:noFill/>
                </a:ln>
                <a:solidFill>
                  <a:srgbClr val="24292E"/>
                </a:solidFill>
                <a:effectLst/>
                <a:latin typeface="+mj-lt"/>
                <a:ea typeface="-apple-system"/>
              </a:rPr>
              <a:t>", "</a:t>
            </a:r>
            <a:r>
              <a:rPr kumimoji="0" lang="en-US" altLang="en-US" b="0" i="0" u="none" strike="noStrike" cap="none" normalizeH="0" baseline="0" dirty="0" err="1">
                <a:ln>
                  <a:noFill/>
                </a:ln>
                <a:solidFill>
                  <a:srgbClr val="24292E"/>
                </a:solidFill>
                <a:effectLst/>
                <a:latin typeface="+mj-lt"/>
                <a:ea typeface="-apple-system"/>
              </a:rPr>
              <a:t>Onemass</a:t>
            </a:r>
            <a:r>
              <a:rPr kumimoji="0" lang="en-US" altLang="en-US" b="0" i="0" u="none" strike="noStrike" cap="none" normalizeH="0" baseline="0" dirty="0">
                <a:ln>
                  <a:noFill/>
                </a:ln>
                <a:solidFill>
                  <a:srgbClr val="24292E"/>
                </a:solidFill>
                <a:effectLst/>
                <a:latin typeface="+mj-lt"/>
                <a:ea typeface="-apple-system"/>
              </a:rPr>
              <a:t>", "</a:t>
            </a:r>
            <a:r>
              <a:rPr kumimoji="0" lang="en-US" altLang="en-US" b="0" i="0" u="none" strike="noStrike" cap="none" normalizeH="0" baseline="0" dirty="0" err="1">
                <a:ln>
                  <a:noFill/>
                </a:ln>
                <a:solidFill>
                  <a:srgbClr val="24292E"/>
                </a:solidFill>
                <a:effectLst/>
                <a:latin typeface="+mj-lt"/>
                <a:ea typeface="-apple-system"/>
              </a:rPr>
              <a:t>Potatomass</a:t>
            </a:r>
            <a:r>
              <a:rPr kumimoji="0" lang="en-US" altLang="en-US" b="0" i="0" u="none" strike="noStrike" cap="none" normalizeH="0" baseline="0" dirty="0">
                <a:ln>
                  <a:noFill/>
                </a:ln>
                <a:solidFill>
                  <a:srgbClr val="24292E"/>
                </a:solidFill>
                <a:effectLst/>
                <a:latin typeface="+mj-lt"/>
                <a:ea typeface="-apple-system"/>
              </a:rPr>
              <a:t>" and "</a:t>
            </a:r>
            <a:r>
              <a:rPr kumimoji="0" lang="en-US" altLang="en-US" b="0" i="0" u="none" strike="noStrike" cap="none" normalizeH="0" baseline="0" dirty="0" err="1">
                <a:ln>
                  <a:noFill/>
                </a:ln>
                <a:solidFill>
                  <a:srgbClr val="24292E"/>
                </a:solidFill>
                <a:effectLst/>
                <a:latin typeface="+mj-lt"/>
                <a:ea typeface="-apple-system"/>
              </a:rPr>
              <a:t>Ooooh</a:t>
            </a:r>
            <a:r>
              <a:rPr kumimoji="0" lang="en-US" altLang="en-US" b="0" i="0" u="none" strike="noStrike" cap="none" normalizeH="0" baseline="0" dirty="0">
                <a:ln>
                  <a:noFill/>
                </a:ln>
                <a:solidFill>
                  <a:srgbClr val="24292E"/>
                </a:solidFill>
                <a:effectLst/>
                <a:latin typeface="+mj-lt"/>
                <a:ea typeface="-apple-system"/>
              </a:rPr>
              <a:t> new </a:t>
            </a:r>
            <a:r>
              <a:rPr kumimoji="0" lang="en-US" altLang="en-US" b="0" i="0" u="none" strike="noStrike" cap="none" normalizeH="0" baseline="0" dirty="0" err="1">
                <a:ln>
                  <a:noFill/>
                </a:ln>
                <a:solidFill>
                  <a:srgbClr val="24292E"/>
                </a:solidFill>
                <a:effectLst/>
                <a:latin typeface="+mj-lt"/>
                <a:ea typeface="-apple-system"/>
              </a:rPr>
              <a:t>linemass</a:t>
            </a:r>
            <a:r>
              <a:rPr kumimoji="0" lang="en-US" altLang="en-US" b="0" i="0" u="none" strike="noStrike" cap="none" normalizeH="0" baseline="0" dirty="0">
                <a:ln>
                  <a:noFill/>
                </a:ln>
                <a:solidFill>
                  <a:srgbClr val="24292E"/>
                </a:solidFill>
                <a:effectLst/>
                <a:latin typeface="+mj-lt"/>
                <a:ea typeface="-apple-system"/>
              </a:rPr>
              <a:t>" would all get a </a:t>
            </a:r>
            <a:r>
              <a:rPr kumimoji="0" lang="en-US" altLang="en-US" b="0" i="0" u="none" strike="noStrike" cap="none" normalizeH="0" baseline="0" dirty="0" err="1">
                <a:ln>
                  <a:noFill/>
                </a:ln>
                <a:solidFill>
                  <a:srgbClr val="24292E"/>
                </a:solidFill>
                <a:effectLst/>
                <a:latin typeface="+mj-lt"/>
                <a:ea typeface="-apple-system"/>
              </a:rPr>
              <a:t>monthNumber</a:t>
            </a:r>
            <a:r>
              <a:rPr kumimoji="0" lang="en-US" altLang="en-US" b="0" i="0" u="none" strike="noStrike" cap="none" normalizeH="0" baseline="0" dirty="0">
                <a:ln>
                  <a:noFill/>
                </a:ln>
                <a:solidFill>
                  <a:srgbClr val="24292E"/>
                </a:solidFill>
                <a:effectLst/>
                <a:latin typeface="+mj-lt"/>
                <a:ea typeface="-apple-system"/>
              </a:rPr>
              <a:t> of 42.</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j-lt"/>
              </a:rPr>
              <a:t>E</a:t>
            </a:r>
            <a:r>
              <a:rPr kumimoji="0" lang="en-US" altLang="en-US" b="0" i="0" u="none" strike="noStrike" cap="none" normalizeH="0" baseline="0" dirty="0">
                <a:ln>
                  <a:noFill/>
                </a:ln>
                <a:solidFill>
                  <a:schemeClr val="tx1"/>
                </a:solidFill>
                <a:effectLst/>
                <a:latin typeface="+mj-lt"/>
              </a:rPr>
              <a:t>verything in a switch statement can be done with ifs. It's just a judgement call as to what's more appropriate, makes sense, looks nice, and fits in line with what you're trying to do.</a:t>
            </a:r>
          </a:p>
        </p:txBody>
      </p:sp>
    </p:spTree>
    <p:extLst>
      <p:ext uri="{BB962C8B-B14F-4D97-AF65-F5344CB8AC3E}">
        <p14:creationId xmlns:p14="http://schemas.microsoft.com/office/powerpoint/2010/main" val="1622664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BCC1-008C-4648-9243-EF1CBEAF5B72}"/>
              </a:ext>
            </a:extLst>
          </p:cNvPr>
          <p:cNvSpPr>
            <a:spLocks noGrp="1"/>
          </p:cNvSpPr>
          <p:nvPr>
            <p:ph type="title"/>
          </p:nvPr>
        </p:nvSpPr>
        <p:spPr/>
        <p:txBody>
          <a:bodyPr/>
          <a:lstStyle/>
          <a:p>
            <a:r>
              <a:rPr lang="en-AU" dirty="0"/>
              <a:t>Activities:</a:t>
            </a:r>
          </a:p>
        </p:txBody>
      </p:sp>
      <p:sp>
        <p:nvSpPr>
          <p:cNvPr id="3" name="Content Placeholder 2">
            <a:extLst>
              <a:ext uri="{FF2B5EF4-FFF2-40B4-BE49-F238E27FC236}">
                <a16:creationId xmlns:a16="http://schemas.microsoft.com/office/drawing/2014/main" id="{63D5E945-BD60-400A-A5B3-8818AC46C2AB}"/>
              </a:ext>
            </a:extLst>
          </p:cNvPr>
          <p:cNvSpPr>
            <a:spLocks noGrp="1"/>
          </p:cNvSpPr>
          <p:nvPr>
            <p:ph idx="1"/>
          </p:nvPr>
        </p:nvSpPr>
        <p:spPr/>
        <p:txBody>
          <a:bodyPr/>
          <a:lstStyle/>
          <a:p>
            <a:pPr marL="0" indent="0">
              <a:buNone/>
            </a:pPr>
            <a:r>
              <a:rPr lang="en-US" dirty="0"/>
              <a:t>1.Ask someone their favourite </a:t>
            </a:r>
            <a:r>
              <a:rPr lang="en-AU" dirty="0"/>
              <a:t>colour</a:t>
            </a:r>
            <a:r>
              <a:rPr lang="en-US" dirty="0"/>
              <a:t>. Make a judgement as to if they have a chosen a correct favourite </a:t>
            </a:r>
            <a:r>
              <a:rPr lang="en-AU" dirty="0"/>
              <a:t>colour</a:t>
            </a:r>
            <a:r>
              <a:rPr lang="en-US" dirty="0"/>
              <a:t>, and inform them of if they get their decision wrong.</a:t>
            </a:r>
          </a:p>
          <a:p>
            <a:pPr marL="0" indent="0">
              <a:buNone/>
            </a:pPr>
            <a:r>
              <a:rPr lang="en-US" dirty="0"/>
              <a:t>2.Make a calendar program which will output what the current day of the week is from the date - Wikipedia has several methods, see </a:t>
            </a:r>
            <a:r>
              <a:rPr lang="en-US" dirty="0">
                <a:hlinkClick r:id="rId2"/>
              </a:rPr>
              <a:t>https://en.wikipedia.org/wiki/Determination_of_the_day_of_the_week#A_tabular_method_to_calculate_the_day_of_the_week</a:t>
            </a:r>
            <a:r>
              <a:rPr lang="en-US" dirty="0"/>
              <a:t> . Note that a (whole) number % 100 will return the last two digits (10s and 0s). (FYI you can have people enter in the date </a:t>
            </a:r>
            <a:r>
              <a:rPr lang="en-US" dirty="0" err="1"/>
              <a:t>seperately</a:t>
            </a:r>
            <a:r>
              <a:rPr lang="en-US" dirty="0"/>
              <a:t> - i.e. ask the day, month and year.)</a:t>
            </a:r>
          </a:p>
          <a:p>
            <a:endParaRPr lang="en-AU" dirty="0"/>
          </a:p>
        </p:txBody>
      </p:sp>
    </p:spTree>
    <p:extLst>
      <p:ext uri="{BB962C8B-B14F-4D97-AF65-F5344CB8AC3E}">
        <p14:creationId xmlns:p14="http://schemas.microsoft.com/office/powerpoint/2010/main" val="381008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4221-13C9-43D9-B2EB-B6C089A9CCF0}"/>
              </a:ext>
            </a:extLst>
          </p:cNvPr>
          <p:cNvSpPr>
            <a:spLocks noGrp="1"/>
          </p:cNvSpPr>
          <p:nvPr>
            <p:ph type="title"/>
          </p:nvPr>
        </p:nvSpPr>
        <p:spPr/>
        <p:txBody>
          <a:bodyPr/>
          <a:lstStyle/>
          <a:p>
            <a:r>
              <a:rPr lang="en-AU" dirty="0"/>
              <a:t>Intro</a:t>
            </a:r>
          </a:p>
        </p:txBody>
      </p:sp>
      <p:sp>
        <p:nvSpPr>
          <p:cNvPr id="3" name="Content Placeholder 2">
            <a:extLst>
              <a:ext uri="{FF2B5EF4-FFF2-40B4-BE49-F238E27FC236}">
                <a16:creationId xmlns:a16="http://schemas.microsoft.com/office/drawing/2014/main" id="{EBD5D4B9-F7CE-48B7-B9A6-9B8771976D96}"/>
              </a:ext>
            </a:extLst>
          </p:cNvPr>
          <p:cNvSpPr>
            <a:spLocks noGrp="1"/>
          </p:cNvSpPr>
          <p:nvPr>
            <p:ph idx="1"/>
          </p:nvPr>
        </p:nvSpPr>
        <p:spPr/>
        <p:txBody>
          <a:bodyPr/>
          <a:lstStyle/>
          <a:p>
            <a:r>
              <a:rPr lang="en-AU" dirty="0"/>
              <a:t>Up until now, all your programs have done the same thing over and over.</a:t>
            </a:r>
          </a:p>
          <a:p>
            <a:r>
              <a:rPr lang="en-AU" dirty="0"/>
              <a:t>This is great and all. But what if you want your program to make a decision and then act upon this?</a:t>
            </a:r>
          </a:p>
          <a:p>
            <a:r>
              <a:rPr lang="en-AU" dirty="0"/>
              <a:t>Well this is where control flow comes into play.</a:t>
            </a:r>
          </a:p>
          <a:p>
            <a:r>
              <a:rPr lang="en-AU" dirty="0"/>
              <a:t>There are many different ways to make decisions. Let’s look at a few.</a:t>
            </a:r>
          </a:p>
        </p:txBody>
      </p:sp>
    </p:spTree>
    <p:extLst>
      <p:ext uri="{BB962C8B-B14F-4D97-AF65-F5344CB8AC3E}">
        <p14:creationId xmlns:p14="http://schemas.microsoft.com/office/powerpoint/2010/main" val="154672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7B78-3AAF-48CC-8A52-E2B87E494E3C}"/>
              </a:ext>
            </a:extLst>
          </p:cNvPr>
          <p:cNvSpPr>
            <a:spLocks noGrp="1"/>
          </p:cNvSpPr>
          <p:nvPr>
            <p:ph type="title"/>
          </p:nvPr>
        </p:nvSpPr>
        <p:spPr/>
        <p:txBody>
          <a:bodyPr/>
          <a:lstStyle/>
          <a:p>
            <a:r>
              <a:rPr lang="en-AU" dirty="0"/>
              <a:t>If statements</a:t>
            </a:r>
          </a:p>
        </p:txBody>
      </p:sp>
      <p:sp>
        <p:nvSpPr>
          <p:cNvPr id="3" name="Content Placeholder 2">
            <a:extLst>
              <a:ext uri="{FF2B5EF4-FFF2-40B4-BE49-F238E27FC236}">
                <a16:creationId xmlns:a16="http://schemas.microsoft.com/office/drawing/2014/main" id="{34B35267-1D8F-4A0B-A4AD-61EF67928AD8}"/>
              </a:ext>
            </a:extLst>
          </p:cNvPr>
          <p:cNvSpPr>
            <a:spLocks noGrp="1"/>
          </p:cNvSpPr>
          <p:nvPr>
            <p:ph idx="1"/>
          </p:nvPr>
        </p:nvSpPr>
        <p:spPr>
          <a:xfrm>
            <a:off x="838200" y="1390197"/>
            <a:ext cx="10515600" cy="4351338"/>
          </a:xfrm>
        </p:spPr>
        <p:txBody>
          <a:bodyPr/>
          <a:lstStyle/>
          <a:p>
            <a:r>
              <a:rPr lang="en-AU" dirty="0"/>
              <a:t>If statements will only run code if a condition is true</a:t>
            </a:r>
          </a:p>
          <a:p>
            <a:pPr marL="0" indent="0">
              <a:buNone/>
            </a:pPr>
            <a:r>
              <a:rPr lang="en-AU" dirty="0"/>
              <a:t>Example:</a:t>
            </a:r>
          </a:p>
        </p:txBody>
      </p:sp>
      <p:pic>
        <p:nvPicPr>
          <p:cNvPr id="5" name="Picture 4">
            <a:extLst>
              <a:ext uri="{FF2B5EF4-FFF2-40B4-BE49-F238E27FC236}">
                <a16:creationId xmlns:a16="http://schemas.microsoft.com/office/drawing/2014/main" id="{06B5A6D0-B8CE-4DF6-9146-A32D317F0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053" y="2323296"/>
            <a:ext cx="7246119" cy="1105704"/>
          </a:xfrm>
          <a:prstGeom prst="rect">
            <a:avLst/>
          </a:prstGeom>
        </p:spPr>
      </p:pic>
    </p:spTree>
    <p:extLst>
      <p:ext uri="{BB962C8B-B14F-4D97-AF65-F5344CB8AC3E}">
        <p14:creationId xmlns:p14="http://schemas.microsoft.com/office/powerpoint/2010/main" val="124711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E7D0-CBB6-4AF1-9F70-12B21A57A64B}"/>
              </a:ext>
            </a:extLst>
          </p:cNvPr>
          <p:cNvSpPr>
            <a:spLocks noGrp="1"/>
          </p:cNvSpPr>
          <p:nvPr>
            <p:ph type="title"/>
          </p:nvPr>
        </p:nvSpPr>
        <p:spPr/>
        <p:txBody>
          <a:bodyPr/>
          <a:lstStyle/>
          <a:p>
            <a:r>
              <a:rPr lang="en-AU" dirty="0"/>
              <a:t>If statement broken down</a:t>
            </a:r>
          </a:p>
        </p:txBody>
      </p:sp>
      <p:pic>
        <p:nvPicPr>
          <p:cNvPr id="4" name="Picture 3">
            <a:extLst>
              <a:ext uri="{FF2B5EF4-FFF2-40B4-BE49-F238E27FC236}">
                <a16:creationId xmlns:a16="http://schemas.microsoft.com/office/drawing/2014/main" id="{452D6F4C-9D09-4FDB-A5FE-EC1371A51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52" y="1896575"/>
            <a:ext cx="9429076" cy="1438807"/>
          </a:xfrm>
          <a:prstGeom prst="rect">
            <a:avLst/>
          </a:prstGeom>
        </p:spPr>
      </p:pic>
      <p:cxnSp>
        <p:nvCxnSpPr>
          <p:cNvPr id="6" name="Straight Arrow Connector 5">
            <a:extLst>
              <a:ext uri="{FF2B5EF4-FFF2-40B4-BE49-F238E27FC236}">
                <a16:creationId xmlns:a16="http://schemas.microsoft.com/office/drawing/2014/main" id="{C947A7C3-6A29-4BA3-99CC-F41FAD1CFA86}"/>
              </a:ext>
            </a:extLst>
          </p:cNvPr>
          <p:cNvCxnSpPr/>
          <p:nvPr/>
        </p:nvCxnSpPr>
        <p:spPr>
          <a:xfrm flipV="1">
            <a:off x="3317966" y="1690688"/>
            <a:ext cx="1053737" cy="495163"/>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87047E3-9375-4417-A518-E787E14C9C45}"/>
              </a:ext>
            </a:extLst>
          </p:cNvPr>
          <p:cNvSpPr txBox="1"/>
          <p:nvPr/>
        </p:nvSpPr>
        <p:spPr>
          <a:xfrm>
            <a:off x="4371703" y="1436857"/>
            <a:ext cx="5190309" cy="646331"/>
          </a:xfrm>
          <a:prstGeom prst="rect">
            <a:avLst/>
          </a:prstGeom>
          <a:noFill/>
        </p:spPr>
        <p:txBody>
          <a:bodyPr wrap="square" rtlCol="0">
            <a:spAutoFit/>
          </a:bodyPr>
          <a:lstStyle/>
          <a:p>
            <a:r>
              <a:rPr lang="en-AU" dirty="0"/>
              <a:t>This is the condition. If it is true the code in the block (code surrounded by curly brackets) is called.</a:t>
            </a:r>
          </a:p>
        </p:txBody>
      </p:sp>
      <p:sp>
        <p:nvSpPr>
          <p:cNvPr id="8" name="TextBox 7">
            <a:extLst>
              <a:ext uri="{FF2B5EF4-FFF2-40B4-BE49-F238E27FC236}">
                <a16:creationId xmlns:a16="http://schemas.microsoft.com/office/drawing/2014/main" id="{33D7C58A-ACC3-48B5-8738-70F63A8FE4F1}"/>
              </a:ext>
            </a:extLst>
          </p:cNvPr>
          <p:cNvSpPr txBox="1"/>
          <p:nvPr/>
        </p:nvSpPr>
        <p:spPr>
          <a:xfrm>
            <a:off x="843952" y="3541269"/>
            <a:ext cx="6410288" cy="830997"/>
          </a:xfrm>
          <a:prstGeom prst="rect">
            <a:avLst/>
          </a:prstGeom>
          <a:noFill/>
        </p:spPr>
        <p:txBody>
          <a:bodyPr wrap="square" rtlCol="0">
            <a:spAutoFit/>
          </a:bodyPr>
          <a:lstStyle/>
          <a:p>
            <a:r>
              <a:rPr lang="en-AU" sz="2400" dirty="0"/>
              <a:t>The condition could be an expression like above or just simply a Boolean such as a variable.</a:t>
            </a:r>
          </a:p>
        </p:txBody>
      </p:sp>
    </p:spTree>
    <p:extLst>
      <p:ext uri="{BB962C8B-B14F-4D97-AF65-F5344CB8AC3E}">
        <p14:creationId xmlns:p14="http://schemas.microsoft.com/office/powerpoint/2010/main" val="87789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D38C-49D5-43E1-B43F-43B1416CF747}"/>
              </a:ext>
            </a:extLst>
          </p:cNvPr>
          <p:cNvSpPr>
            <a:spLocks noGrp="1"/>
          </p:cNvSpPr>
          <p:nvPr>
            <p:ph type="title"/>
          </p:nvPr>
        </p:nvSpPr>
        <p:spPr/>
        <p:txBody>
          <a:bodyPr/>
          <a:lstStyle/>
          <a:p>
            <a:r>
              <a:rPr lang="en-AU" dirty="0"/>
              <a:t>Operator List</a:t>
            </a:r>
          </a:p>
        </p:txBody>
      </p:sp>
      <p:graphicFrame>
        <p:nvGraphicFramePr>
          <p:cNvPr id="4" name="Content Placeholder 3">
            <a:extLst>
              <a:ext uri="{FF2B5EF4-FFF2-40B4-BE49-F238E27FC236}">
                <a16:creationId xmlns:a16="http://schemas.microsoft.com/office/drawing/2014/main" id="{AF475CF9-5737-48F8-AF5A-D0899CCD8C62}"/>
              </a:ext>
            </a:extLst>
          </p:cNvPr>
          <p:cNvGraphicFramePr>
            <a:graphicFrameLocks noGrp="1"/>
          </p:cNvGraphicFramePr>
          <p:nvPr>
            <p:ph idx="1"/>
            <p:extLst>
              <p:ext uri="{D42A27DB-BD31-4B8C-83A1-F6EECF244321}">
                <p14:modId xmlns:p14="http://schemas.microsoft.com/office/powerpoint/2010/main" val="3668215898"/>
              </p:ext>
            </p:extLst>
          </p:nvPr>
        </p:nvGraphicFramePr>
        <p:xfrm>
          <a:off x="975360" y="1853682"/>
          <a:ext cx="10515600" cy="25958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135828744"/>
                    </a:ext>
                  </a:extLst>
                </a:gridCol>
                <a:gridCol w="3505200">
                  <a:extLst>
                    <a:ext uri="{9D8B030D-6E8A-4147-A177-3AD203B41FA5}">
                      <a16:colId xmlns:a16="http://schemas.microsoft.com/office/drawing/2014/main" val="3830281500"/>
                    </a:ext>
                  </a:extLst>
                </a:gridCol>
                <a:gridCol w="3505200">
                  <a:extLst>
                    <a:ext uri="{9D8B030D-6E8A-4147-A177-3AD203B41FA5}">
                      <a16:colId xmlns:a16="http://schemas.microsoft.com/office/drawing/2014/main" val="3989910302"/>
                    </a:ext>
                  </a:extLst>
                </a:gridCol>
              </a:tblGrid>
              <a:tr h="370840">
                <a:tc>
                  <a:txBody>
                    <a:bodyPr/>
                    <a:lstStyle/>
                    <a:p>
                      <a:r>
                        <a:rPr lang="en-AU" dirty="0"/>
                        <a:t>Operator</a:t>
                      </a:r>
                    </a:p>
                  </a:txBody>
                  <a:tcPr/>
                </a:tc>
                <a:tc>
                  <a:txBody>
                    <a:bodyPr/>
                    <a:lstStyle/>
                    <a:p>
                      <a:r>
                        <a:rPr lang="en-AU" dirty="0"/>
                        <a:t>What it does</a:t>
                      </a:r>
                    </a:p>
                  </a:txBody>
                  <a:tcPr/>
                </a:tc>
                <a:tc>
                  <a:txBody>
                    <a:bodyPr/>
                    <a:lstStyle/>
                    <a:p>
                      <a:r>
                        <a:rPr lang="en-AU" dirty="0"/>
                        <a:t>Example</a:t>
                      </a:r>
                    </a:p>
                  </a:txBody>
                  <a:tcPr/>
                </a:tc>
                <a:extLst>
                  <a:ext uri="{0D108BD9-81ED-4DB2-BD59-A6C34878D82A}">
                    <a16:rowId xmlns:a16="http://schemas.microsoft.com/office/drawing/2014/main" val="1787881443"/>
                  </a:ext>
                </a:extLst>
              </a:tr>
              <a:tr h="370840">
                <a:tc>
                  <a:txBody>
                    <a:bodyPr/>
                    <a:lstStyle/>
                    <a:p>
                      <a:r>
                        <a:rPr lang="en-AU" dirty="0"/>
                        <a:t>==</a:t>
                      </a:r>
                    </a:p>
                  </a:txBody>
                  <a:tcPr/>
                </a:tc>
                <a:tc>
                  <a:txBody>
                    <a:bodyPr/>
                    <a:lstStyle/>
                    <a:p>
                      <a:r>
                        <a:rPr lang="en-AU" dirty="0"/>
                        <a:t>Equal to</a:t>
                      </a:r>
                    </a:p>
                  </a:txBody>
                  <a:tcPr/>
                </a:tc>
                <a:tc>
                  <a:txBody>
                    <a:bodyPr/>
                    <a:lstStyle/>
                    <a:p>
                      <a:r>
                        <a:rPr lang="en-AU" dirty="0"/>
                        <a:t>(2==2)</a:t>
                      </a:r>
                    </a:p>
                  </a:txBody>
                  <a:tcPr/>
                </a:tc>
                <a:extLst>
                  <a:ext uri="{0D108BD9-81ED-4DB2-BD59-A6C34878D82A}">
                    <a16:rowId xmlns:a16="http://schemas.microsoft.com/office/drawing/2014/main" val="2064320999"/>
                  </a:ext>
                </a:extLst>
              </a:tr>
              <a:tr h="370840">
                <a:tc>
                  <a:txBody>
                    <a:bodyPr/>
                    <a:lstStyle/>
                    <a:p>
                      <a:r>
                        <a:rPr lang="en-AU" dirty="0"/>
                        <a:t>!=</a:t>
                      </a:r>
                    </a:p>
                  </a:txBody>
                  <a:tcPr/>
                </a:tc>
                <a:tc>
                  <a:txBody>
                    <a:bodyPr/>
                    <a:lstStyle/>
                    <a:p>
                      <a:r>
                        <a:rPr lang="en-AU" dirty="0"/>
                        <a:t>Not equal to</a:t>
                      </a:r>
                    </a:p>
                  </a:txBody>
                  <a:tcPr/>
                </a:tc>
                <a:tc>
                  <a:txBody>
                    <a:bodyPr/>
                    <a:lstStyle/>
                    <a:p>
                      <a:r>
                        <a:rPr lang="en-AU" dirty="0"/>
                        <a:t>(2!=3)</a:t>
                      </a:r>
                    </a:p>
                  </a:txBody>
                  <a:tcPr/>
                </a:tc>
                <a:extLst>
                  <a:ext uri="{0D108BD9-81ED-4DB2-BD59-A6C34878D82A}">
                    <a16:rowId xmlns:a16="http://schemas.microsoft.com/office/drawing/2014/main" val="1472913619"/>
                  </a:ext>
                </a:extLst>
              </a:tr>
              <a:tr h="370840">
                <a:tc>
                  <a:txBody>
                    <a:bodyPr/>
                    <a:lstStyle/>
                    <a:p>
                      <a:r>
                        <a:rPr lang="en-AU" dirty="0"/>
                        <a:t>&gt;</a:t>
                      </a:r>
                    </a:p>
                  </a:txBody>
                  <a:tcPr/>
                </a:tc>
                <a:tc>
                  <a:txBody>
                    <a:bodyPr/>
                    <a:lstStyle/>
                    <a:p>
                      <a:r>
                        <a:rPr lang="en-AU" dirty="0"/>
                        <a:t>Greater than</a:t>
                      </a:r>
                    </a:p>
                  </a:txBody>
                  <a:tcPr/>
                </a:tc>
                <a:tc>
                  <a:txBody>
                    <a:bodyPr/>
                    <a:lstStyle/>
                    <a:p>
                      <a:r>
                        <a:rPr lang="en-AU" dirty="0"/>
                        <a:t>(3&gt;2)</a:t>
                      </a:r>
                    </a:p>
                  </a:txBody>
                  <a:tcPr/>
                </a:tc>
                <a:extLst>
                  <a:ext uri="{0D108BD9-81ED-4DB2-BD59-A6C34878D82A}">
                    <a16:rowId xmlns:a16="http://schemas.microsoft.com/office/drawing/2014/main" val="2176569882"/>
                  </a:ext>
                </a:extLst>
              </a:tr>
              <a:tr h="370840">
                <a:tc>
                  <a:txBody>
                    <a:bodyPr/>
                    <a:lstStyle/>
                    <a:p>
                      <a:r>
                        <a:rPr lang="en-AU" dirty="0"/>
                        <a:t>&gt;=</a:t>
                      </a:r>
                    </a:p>
                  </a:txBody>
                  <a:tcPr/>
                </a:tc>
                <a:tc>
                  <a:txBody>
                    <a:bodyPr/>
                    <a:lstStyle/>
                    <a:p>
                      <a:r>
                        <a:rPr lang="en-AU" dirty="0"/>
                        <a:t>Greater than or equal to</a:t>
                      </a:r>
                    </a:p>
                  </a:txBody>
                  <a:tcPr/>
                </a:tc>
                <a:tc>
                  <a:txBody>
                    <a:bodyPr/>
                    <a:lstStyle/>
                    <a:p>
                      <a:r>
                        <a:rPr lang="en-AU" dirty="0"/>
                        <a:t>(3&gt;=2)</a:t>
                      </a:r>
                    </a:p>
                  </a:txBody>
                  <a:tcPr/>
                </a:tc>
                <a:extLst>
                  <a:ext uri="{0D108BD9-81ED-4DB2-BD59-A6C34878D82A}">
                    <a16:rowId xmlns:a16="http://schemas.microsoft.com/office/drawing/2014/main" val="1851614602"/>
                  </a:ext>
                </a:extLst>
              </a:tr>
              <a:tr h="370840">
                <a:tc>
                  <a:txBody>
                    <a:bodyPr/>
                    <a:lstStyle/>
                    <a:p>
                      <a:r>
                        <a:rPr lang="en-AU" dirty="0"/>
                        <a:t>&lt;</a:t>
                      </a:r>
                    </a:p>
                  </a:txBody>
                  <a:tcPr/>
                </a:tc>
                <a:tc>
                  <a:txBody>
                    <a:bodyPr/>
                    <a:lstStyle/>
                    <a:p>
                      <a:r>
                        <a:rPr lang="en-AU" dirty="0"/>
                        <a:t>Less than</a:t>
                      </a:r>
                    </a:p>
                  </a:txBody>
                  <a:tcPr/>
                </a:tc>
                <a:tc>
                  <a:txBody>
                    <a:bodyPr/>
                    <a:lstStyle/>
                    <a:p>
                      <a:r>
                        <a:rPr lang="en-AU" dirty="0"/>
                        <a:t>(2&lt;3)</a:t>
                      </a:r>
                    </a:p>
                  </a:txBody>
                  <a:tcPr/>
                </a:tc>
                <a:extLst>
                  <a:ext uri="{0D108BD9-81ED-4DB2-BD59-A6C34878D82A}">
                    <a16:rowId xmlns:a16="http://schemas.microsoft.com/office/drawing/2014/main" val="2702237537"/>
                  </a:ext>
                </a:extLst>
              </a:tr>
              <a:tr h="370840">
                <a:tc>
                  <a:txBody>
                    <a:bodyPr/>
                    <a:lstStyle/>
                    <a:p>
                      <a:r>
                        <a:rPr lang="en-AU" dirty="0"/>
                        <a:t>&lt;=</a:t>
                      </a:r>
                    </a:p>
                  </a:txBody>
                  <a:tcPr/>
                </a:tc>
                <a:tc>
                  <a:txBody>
                    <a:bodyPr/>
                    <a:lstStyle/>
                    <a:p>
                      <a:r>
                        <a:rPr lang="en-AU" dirty="0"/>
                        <a:t>Less than or equal to</a:t>
                      </a:r>
                    </a:p>
                  </a:txBody>
                  <a:tcPr/>
                </a:tc>
                <a:tc>
                  <a:txBody>
                    <a:bodyPr/>
                    <a:lstStyle/>
                    <a:p>
                      <a:r>
                        <a:rPr lang="en-AU" dirty="0"/>
                        <a:t>(-5&lt;=-5)</a:t>
                      </a:r>
                    </a:p>
                  </a:txBody>
                  <a:tcPr/>
                </a:tc>
                <a:extLst>
                  <a:ext uri="{0D108BD9-81ED-4DB2-BD59-A6C34878D82A}">
                    <a16:rowId xmlns:a16="http://schemas.microsoft.com/office/drawing/2014/main" val="3954846746"/>
                  </a:ext>
                </a:extLst>
              </a:tr>
            </a:tbl>
          </a:graphicData>
        </a:graphic>
      </p:graphicFrame>
      <p:sp>
        <p:nvSpPr>
          <p:cNvPr id="5" name="TextBox 4">
            <a:extLst>
              <a:ext uri="{FF2B5EF4-FFF2-40B4-BE49-F238E27FC236}">
                <a16:creationId xmlns:a16="http://schemas.microsoft.com/office/drawing/2014/main" id="{80D7C381-BE6B-48C3-8933-CAF2F300817A}"/>
              </a:ext>
            </a:extLst>
          </p:cNvPr>
          <p:cNvSpPr txBox="1"/>
          <p:nvPr/>
        </p:nvSpPr>
        <p:spPr>
          <a:xfrm>
            <a:off x="4659085" y="4480300"/>
            <a:ext cx="6536918" cy="369332"/>
          </a:xfrm>
          <a:prstGeom prst="rect">
            <a:avLst/>
          </a:prstGeom>
          <a:noFill/>
        </p:spPr>
        <p:txBody>
          <a:bodyPr wrap="none" rtlCol="0">
            <a:spAutoFit/>
          </a:bodyPr>
          <a:lstStyle/>
          <a:p>
            <a:r>
              <a:rPr lang="en-AU" dirty="0"/>
              <a:t>When comparing Strings, you can’t use == but have to use .equals()</a:t>
            </a:r>
          </a:p>
        </p:txBody>
      </p:sp>
      <p:pic>
        <p:nvPicPr>
          <p:cNvPr id="7" name="Picture 6">
            <a:extLst>
              <a:ext uri="{FF2B5EF4-FFF2-40B4-BE49-F238E27FC236}">
                <a16:creationId xmlns:a16="http://schemas.microsoft.com/office/drawing/2014/main" id="{1A011A05-90B6-49FF-AB6D-2A604FCAB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085" y="4867050"/>
            <a:ext cx="5621390" cy="1418817"/>
          </a:xfrm>
          <a:prstGeom prst="rect">
            <a:avLst/>
          </a:prstGeom>
        </p:spPr>
      </p:pic>
    </p:spTree>
    <p:extLst>
      <p:ext uri="{BB962C8B-B14F-4D97-AF65-F5344CB8AC3E}">
        <p14:creationId xmlns:p14="http://schemas.microsoft.com/office/powerpoint/2010/main" val="175734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BE5F-7AB3-4878-B35B-F984506019A5}"/>
              </a:ext>
            </a:extLst>
          </p:cNvPr>
          <p:cNvSpPr>
            <a:spLocks noGrp="1"/>
          </p:cNvSpPr>
          <p:nvPr>
            <p:ph type="title"/>
          </p:nvPr>
        </p:nvSpPr>
        <p:spPr/>
        <p:txBody>
          <a:bodyPr/>
          <a:lstStyle/>
          <a:p>
            <a:r>
              <a:rPr lang="en-AU" dirty="0"/>
              <a:t>AND/OR operators</a:t>
            </a:r>
          </a:p>
        </p:txBody>
      </p:sp>
      <p:sp>
        <p:nvSpPr>
          <p:cNvPr id="3" name="Content Placeholder 2">
            <a:extLst>
              <a:ext uri="{FF2B5EF4-FFF2-40B4-BE49-F238E27FC236}">
                <a16:creationId xmlns:a16="http://schemas.microsoft.com/office/drawing/2014/main" id="{ABC89036-01F2-4EA4-A625-85ABB6D50864}"/>
              </a:ext>
            </a:extLst>
          </p:cNvPr>
          <p:cNvSpPr>
            <a:spLocks noGrp="1"/>
          </p:cNvSpPr>
          <p:nvPr>
            <p:ph idx="1"/>
          </p:nvPr>
        </p:nvSpPr>
        <p:spPr>
          <a:xfrm>
            <a:off x="716280" y="1253331"/>
            <a:ext cx="4839789" cy="4351338"/>
          </a:xfrm>
        </p:spPr>
        <p:txBody>
          <a:bodyPr>
            <a:normAutofit lnSpcReduction="10000"/>
          </a:bodyPr>
          <a:lstStyle/>
          <a:p>
            <a:r>
              <a:rPr lang="en-AU" dirty="0"/>
              <a:t>Sometimes you want to check for multiple statements being true or if one of multiple statements are true.</a:t>
            </a:r>
          </a:p>
          <a:p>
            <a:r>
              <a:rPr lang="en-AU" dirty="0"/>
              <a:t>&amp;&amp; - and. True if all conditions are true.</a:t>
            </a:r>
          </a:p>
          <a:p>
            <a:r>
              <a:rPr lang="en-AU" dirty="0"/>
              <a:t>|| - or (</a:t>
            </a:r>
            <a:r>
              <a:rPr lang="en-AU" dirty="0" err="1"/>
              <a:t>Shift+Backslash</a:t>
            </a:r>
            <a:r>
              <a:rPr lang="en-AU" dirty="0"/>
              <a:t>). True if any condition is true.</a:t>
            </a:r>
          </a:p>
          <a:p>
            <a:r>
              <a:rPr lang="en-AU" dirty="0"/>
              <a:t>Note that you can chain statements together and they follow BODMAS.</a:t>
            </a:r>
          </a:p>
        </p:txBody>
      </p:sp>
      <p:pic>
        <p:nvPicPr>
          <p:cNvPr id="5" name="Picture 4">
            <a:extLst>
              <a:ext uri="{FF2B5EF4-FFF2-40B4-BE49-F238E27FC236}">
                <a16:creationId xmlns:a16="http://schemas.microsoft.com/office/drawing/2014/main" id="{DFBCEB27-9D66-4AA5-B2F6-1E5D90C9A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956" y="1985556"/>
            <a:ext cx="6735081" cy="4010932"/>
          </a:xfrm>
          <a:prstGeom prst="rect">
            <a:avLst/>
          </a:prstGeom>
        </p:spPr>
      </p:pic>
    </p:spTree>
    <p:extLst>
      <p:ext uri="{BB962C8B-B14F-4D97-AF65-F5344CB8AC3E}">
        <p14:creationId xmlns:p14="http://schemas.microsoft.com/office/powerpoint/2010/main" val="225791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274F-5904-4AC8-9D42-60463847DC7F}"/>
              </a:ext>
            </a:extLst>
          </p:cNvPr>
          <p:cNvSpPr>
            <a:spLocks noGrp="1"/>
          </p:cNvSpPr>
          <p:nvPr>
            <p:ph type="title"/>
          </p:nvPr>
        </p:nvSpPr>
        <p:spPr>
          <a:xfrm>
            <a:off x="832448" y="-156030"/>
            <a:ext cx="9030419" cy="1325563"/>
          </a:xfrm>
        </p:spPr>
        <p:txBody>
          <a:bodyPr/>
          <a:lstStyle/>
          <a:p>
            <a:r>
              <a:rPr lang="en-AU" dirty="0"/>
              <a:t>If/Else</a:t>
            </a:r>
          </a:p>
        </p:txBody>
      </p:sp>
      <p:sp>
        <p:nvSpPr>
          <p:cNvPr id="3" name="Content Placeholder 2">
            <a:extLst>
              <a:ext uri="{FF2B5EF4-FFF2-40B4-BE49-F238E27FC236}">
                <a16:creationId xmlns:a16="http://schemas.microsoft.com/office/drawing/2014/main" id="{3E55FCF9-0B79-479B-B329-25ED4DFBA69B}"/>
              </a:ext>
            </a:extLst>
          </p:cNvPr>
          <p:cNvSpPr>
            <a:spLocks noGrp="1"/>
          </p:cNvSpPr>
          <p:nvPr>
            <p:ph idx="1"/>
          </p:nvPr>
        </p:nvSpPr>
        <p:spPr>
          <a:xfrm>
            <a:off x="832448" y="718819"/>
            <a:ext cx="9225952" cy="4351338"/>
          </a:xfrm>
        </p:spPr>
        <p:txBody>
          <a:bodyPr/>
          <a:lstStyle/>
          <a:p>
            <a:r>
              <a:rPr lang="en-AU" dirty="0"/>
              <a:t>Sometimes you want to run code if the if statement is false. Like a fork in the road.</a:t>
            </a:r>
          </a:p>
          <a:p>
            <a:r>
              <a:rPr lang="en-AU" dirty="0"/>
              <a:t>Here we use an else statement. Example:</a:t>
            </a:r>
          </a:p>
        </p:txBody>
      </p:sp>
      <p:pic>
        <p:nvPicPr>
          <p:cNvPr id="7" name="Picture 6">
            <a:extLst>
              <a:ext uri="{FF2B5EF4-FFF2-40B4-BE49-F238E27FC236}">
                <a16:creationId xmlns:a16="http://schemas.microsoft.com/office/drawing/2014/main" id="{5DEE0E26-EF90-4CC1-AE7A-32FB74BE85EF}"/>
              </a:ext>
            </a:extLst>
          </p:cNvPr>
          <p:cNvPicPr>
            <a:picLocks noChangeAspect="1"/>
          </p:cNvPicPr>
          <p:nvPr/>
        </p:nvPicPr>
        <p:blipFill rotWithShape="1">
          <a:blip r:embed="rId2">
            <a:extLst>
              <a:ext uri="{28A0092B-C50C-407E-A947-70E740481C1C}">
                <a14:useLocalDpi xmlns:a14="http://schemas.microsoft.com/office/drawing/2010/main" val="0"/>
              </a:ext>
            </a:extLst>
          </a:blip>
          <a:srcRect b="2709"/>
          <a:stretch/>
        </p:blipFill>
        <p:spPr>
          <a:xfrm>
            <a:off x="923385" y="1985921"/>
            <a:ext cx="6470191" cy="4240708"/>
          </a:xfrm>
          <a:prstGeom prst="rect">
            <a:avLst/>
          </a:prstGeom>
        </p:spPr>
      </p:pic>
    </p:spTree>
    <p:extLst>
      <p:ext uri="{BB962C8B-B14F-4D97-AF65-F5344CB8AC3E}">
        <p14:creationId xmlns:p14="http://schemas.microsoft.com/office/powerpoint/2010/main" val="211571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C7D8-78F3-406A-880B-B149550F0827}"/>
              </a:ext>
            </a:extLst>
          </p:cNvPr>
          <p:cNvSpPr>
            <a:spLocks noGrp="1"/>
          </p:cNvSpPr>
          <p:nvPr>
            <p:ph type="title"/>
          </p:nvPr>
        </p:nvSpPr>
        <p:spPr/>
        <p:txBody>
          <a:bodyPr/>
          <a:lstStyle/>
          <a:p>
            <a:r>
              <a:rPr lang="en-AU" dirty="0"/>
              <a:t>Else if</a:t>
            </a:r>
          </a:p>
        </p:txBody>
      </p:sp>
      <p:sp>
        <p:nvSpPr>
          <p:cNvPr id="3" name="Content Placeholder 2">
            <a:extLst>
              <a:ext uri="{FF2B5EF4-FFF2-40B4-BE49-F238E27FC236}">
                <a16:creationId xmlns:a16="http://schemas.microsoft.com/office/drawing/2014/main" id="{E3123621-39DD-487B-9575-487F34F5743C}"/>
              </a:ext>
            </a:extLst>
          </p:cNvPr>
          <p:cNvSpPr>
            <a:spLocks noGrp="1"/>
          </p:cNvSpPr>
          <p:nvPr>
            <p:ph idx="1"/>
          </p:nvPr>
        </p:nvSpPr>
        <p:spPr>
          <a:xfrm>
            <a:off x="838200" y="1416322"/>
            <a:ext cx="10515600" cy="4801598"/>
          </a:xfrm>
        </p:spPr>
        <p:txBody>
          <a:bodyPr>
            <a:normAutofit fontScale="92500" lnSpcReduction="20000"/>
          </a:bodyPr>
          <a:lstStyle/>
          <a:p>
            <a:r>
              <a:rPr lang="en-US" dirty="0"/>
              <a:t>I can probably show this with an example better than some long explanation. See:</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As you can see it would currently trigger at first. BUT if </a:t>
            </a:r>
            <a:r>
              <a:rPr lang="en-US" dirty="0" err="1"/>
              <a:t>weAre</a:t>
            </a:r>
            <a:r>
              <a:rPr lang="en-US" dirty="0"/>
              <a:t> = 8, then it would trigger at the second, else if, option. BUT if it was like 4613, then it would trigger at the last, else, statement</a:t>
            </a:r>
            <a:endParaRPr lang="en-AU" dirty="0"/>
          </a:p>
        </p:txBody>
      </p:sp>
      <p:pic>
        <p:nvPicPr>
          <p:cNvPr id="5" name="Picture 4">
            <a:extLst>
              <a:ext uri="{FF2B5EF4-FFF2-40B4-BE49-F238E27FC236}">
                <a16:creationId xmlns:a16="http://schemas.microsoft.com/office/drawing/2014/main" id="{BA3B48AD-DDC6-4FD1-A531-F80436B60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24" y="2089211"/>
            <a:ext cx="8977340" cy="2679577"/>
          </a:xfrm>
          <a:prstGeom prst="rect">
            <a:avLst/>
          </a:prstGeom>
        </p:spPr>
      </p:pic>
    </p:spTree>
    <p:extLst>
      <p:ext uri="{BB962C8B-B14F-4D97-AF65-F5344CB8AC3E}">
        <p14:creationId xmlns:p14="http://schemas.microsoft.com/office/powerpoint/2010/main" val="428934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D3CC-2CC7-4BED-BFD5-A9BDC70B5C97}"/>
              </a:ext>
            </a:extLst>
          </p:cNvPr>
          <p:cNvSpPr>
            <a:spLocks noGrp="1"/>
          </p:cNvSpPr>
          <p:nvPr>
            <p:ph type="title"/>
          </p:nvPr>
        </p:nvSpPr>
        <p:spPr/>
        <p:txBody>
          <a:bodyPr/>
          <a:lstStyle/>
          <a:p>
            <a:r>
              <a:rPr lang="en-AU" dirty="0"/>
              <a:t>Switch Statements:</a:t>
            </a:r>
          </a:p>
        </p:txBody>
      </p:sp>
      <p:sp>
        <p:nvSpPr>
          <p:cNvPr id="3" name="Content Placeholder 2">
            <a:extLst>
              <a:ext uri="{FF2B5EF4-FFF2-40B4-BE49-F238E27FC236}">
                <a16:creationId xmlns:a16="http://schemas.microsoft.com/office/drawing/2014/main" id="{5FC4B127-3DFA-4C6C-904B-FE548BB39E8C}"/>
              </a:ext>
            </a:extLst>
          </p:cNvPr>
          <p:cNvSpPr>
            <a:spLocks noGrp="1"/>
          </p:cNvSpPr>
          <p:nvPr>
            <p:ph idx="1"/>
          </p:nvPr>
        </p:nvSpPr>
        <p:spPr>
          <a:xfrm>
            <a:off x="838200" y="1825625"/>
            <a:ext cx="5815149" cy="4351338"/>
          </a:xfrm>
        </p:spPr>
        <p:txBody>
          <a:bodyPr/>
          <a:lstStyle/>
          <a:p>
            <a:r>
              <a:rPr lang="en-AU" dirty="0"/>
              <a:t>Sometimes you want to select from lots of different options. Example:</a:t>
            </a:r>
          </a:p>
        </p:txBody>
      </p:sp>
      <p:pic>
        <p:nvPicPr>
          <p:cNvPr id="5" name="Picture 4">
            <a:extLst>
              <a:ext uri="{FF2B5EF4-FFF2-40B4-BE49-F238E27FC236}">
                <a16:creationId xmlns:a16="http://schemas.microsoft.com/office/drawing/2014/main" id="{746AF41A-7A37-4E40-AB50-3F2F54C67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794" y="904601"/>
            <a:ext cx="3539577" cy="4917399"/>
          </a:xfrm>
          <a:prstGeom prst="rect">
            <a:avLst/>
          </a:prstGeom>
        </p:spPr>
      </p:pic>
    </p:spTree>
    <p:extLst>
      <p:ext uri="{BB962C8B-B14F-4D97-AF65-F5344CB8AC3E}">
        <p14:creationId xmlns:p14="http://schemas.microsoft.com/office/powerpoint/2010/main" val="2447759352"/>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470</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Lesson 5 -Control Flow</vt:lpstr>
      <vt:lpstr>Intro</vt:lpstr>
      <vt:lpstr>If statements</vt:lpstr>
      <vt:lpstr>If statement broken down</vt:lpstr>
      <vt:lpstr>Operator List</vt:lpstr>
      <vt:lpstr>AND/OR operators</vt:lpstr>
      <vt:lpstr>If/Else</vt:lpstr>
      <vt:lpstr>Else if</vt:lpstr>
      <vt:lpstr>Switch Statements:</vt:lpstr>
      <vt:lpstr>You can also use Strings to switch or Enumerations (which are fancy and for later)</vt:lpstr>
      <vt:lpstr>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Schwarz</dc:creator>
  <cp:lastModifiedBy>Ben Schwarz</cp:lastModifiedBy>
  <cp:revision>43</cp:revision>
  <dcterms:created xsi:type="dcterms:W3CDTF">2018-03-29T23:49:11Z</dcterms:created>
  <dcterms:modified xsi:type="dcterms:W3CDTF">2018-04-26T06:42:10Z</dcterms:modified>
</cp:coreProperties>
</file>