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2027"/>
    <a:srgbClr val="E3555C"/>
    <a:srgbClr val="DD333B"/>
    <a:srgbClr val="D9232C"/>
    <a:srgbClr val="E9777C"/>
    <a:srgbClr val="DE323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B1B4-FFE3-4716-A5FF-ED312EDD79E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1354796"/>
            <a:ext cx="6629400" cy="2387600"/>
          </a:xfrm>
        </p:spPr>
        <p:txBody>
          <a:bodyPr anchor="b"/>
          <a:lstStyle>
            <a:lvl1pPr algn="ctr">
              <a:defRPr sz="60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AU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DCE6D-83BF-45F1-8BBA-D7E161616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108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720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502AC83-5A35-459F-B052-18D1AABEC8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370" r="7370"/>
          <a:stretch/>
        </p:blipFill>
        <p:spPr>
          <a:xfrm>
            <a:off x="-1" y="0"/>
            <a:ext cx="12192001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3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EE6166F-4B5A-4751-A9F4-77BA18BD2A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5F0B60-A633-480C-B4ED-CF4AF3FF6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52" y="365125"/>
            <a:ext cx="9030419" cy="1325563"/>
          </a:xfrm>
        </p:spPr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DDF13-524D-4603-9F33-E8635E833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367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591EF3D-C68C-434F-A21E-58013830FB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7461D7-F4C1-4896-83FB-EEF74F3F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51" y="365125"/>
            <a:ext cx="9030419" cy="1325563"/>
          </a:xfrm>
        </p:spPr>
        <p:txBody>
          <a:bodyPr/>
          <a:lstStyle>
            <a:lvl1pPr>
              <a:defRPr>
                <a:solidFill>
                  <a:srgbClr val="C72027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24082-A85A-4474-B946-F7A5B54F8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6F3B4-C416-4F0F-B73A-C7D4E0E16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514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85A1269-70B6-4791-A9A0-3D699EC11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629944-F68D-4BCB-9763-64BC3354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89" y="365125"/>
            <a:ext cx="9028800" cy="1325563"/>
          </a:xfrm>
        </p:spPr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B9034-D526-475E-AE21-A56C312A3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430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E495B-E756-44CF-B520-7FBC01051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2250"/>
            <a:ext cx="5157787" cy="342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B46B6-478C-4AEA-8639-BE79AFD48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430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0E0787-D266-4716-AE88-42566C606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52723"/>
            <a:ext cx="5183188" cy="3420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788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AE1AD52-F6D7-4BAB-A800-67D6EC421E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09A6E5-85EF-4525-8287-0BFA574F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025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71BD1F4-F6B3-48F3-8488-FC11B9183F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6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C213E2D-D9C2-4B7A-BA7D-E1587D8330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DEC0E-799D-41EF-AEF1-E6324136AB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56030" y="2001327"/>
            <a:ext cx="7251940" cy="3960000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dirty="0"/>
              <a:t>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DA6B7-D55D-42C9-9E7B-F943EEEB4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503" y="2001327"/>
            <a:ext cx="3932237" cy="3960000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F5A0B-77A5-4CAB-BB11-306E9FB7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B6E2-F1C5-4260-9690-B820744F5C71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3C65-E68C-475B-A7CE-780B24A6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7FA81-705A-4639-A28E-0AED1E9F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5B26-AAE6-4B84-84FA-4297018850DF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596FCBD-8222-4CCF-970B-1A5536DFA9C6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90304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rgbClr val="C72027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600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B110D22-2D44-4415-A08B-E1AF35CDF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5CF61-1648-470E-B028-B08AE986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18A96-08AC-47FA-9948-366D77638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761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CD2E1E6-449A-4927-BDAD-392FBCD236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394"/>
          <a:stretch/>
        </p:blipFill>
        <p:spPr>
          <a:xfrm>
            <a:off x="0" y="6215824"/>
            <a:ext cx="12192000" cy="646176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3B95C-07CB-4690-AB0C-F0DA79D00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49142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C7202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5ED2A-FEEB-496C-8150-BA7956040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189453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547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587A0-377E-400A-8B6E-4A5C31294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304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EA840-114C-409E-B22C-354157476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7C189-567B-44A1-88FB-10C4D4845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7B6E2-F1C5-4260-9690-B820744F5C71}" type="datetimeFigureOut">
              <a:rPr lang="en-AU" smtClean="0"/>
              <a:t>18/05/2018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C0D90-E8F4-44FF-9CA2-271C8EBDF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51756-3663-466F-AD34-1D96A6D5D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5B26-AAE6-4B84-84FA-4297018850DF}" type="slidenum">
              <a:rPr lang="en-AU" smtClean="0"/>
              <a:t>‹#›</a:t>
            </a:fld>
            <a:endParaRPr lang="en-AU"/>
          </a:p>
        </p:txBody>
      </p:sp>
      <p:pic>
        <p:nvPicPr>
          <p:cNvPr id="10" name="Picture 9" descr="A picture containing book, text&#10;&#10;Description generated with very high confidence">
            <a:extLst>
              <a:ext uri="{FF2B5EF4-FFF2-40B4-BE49-F238E27FC236}">
                <a16:creationId xmlns:a16="http://schemas.microsoft.com/office/drawing/2014/main" id="{FCDF5670-9C7C-41C6-809C-C624139417A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69" y="313949"/>
            <a:ext cx="218277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9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2" r:id="rId8"/>
    <p:sldLayoutId id="214748368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euler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5A9F7-2741-4083-9727-9EA3927E0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Lesson-6: Iteration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F386A-052D-4E07-AD83-5CB8FA5F8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This lesson is an iteration of our coding workshops</a:t>
            </a:r>
          </a:p>
          <a:p>
            <a:r>
              <a:rPr lang="en-AU" dirty="0"/>
              <a:t>Ben Schwarz</a:t>
            </a:r>
          </a:p>
        </p:txBody>
      </p:sp>
    </p:spTree>
    <p:extLst>
      <p:ext uri="{BB962C8B-B14F-4D97-AF65-F5344CB8AC3E}">
        <p14:creationId xmlns:p14="http://schemas.microsoft.com/office/powerpoint/2010/main" val="265964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CF0F-0B60-4FB8-8CE8-194C0DD7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Often we want to repeat things.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31A9E-7973-445F-B4DC-A991CFE7F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For example let’s say we had instructions for eating cereal.   It would look something like:</a:t>
            </a:r>
          </a:p>
          <a:p>
            <a:pPr marL="514350" indent="-514350">
              <a:buAutoNum type="arabicPeriod"/>
            </a:pPr>
            <a:r>
              <a:rPr lang="en-US" altLang="en-US" dirty="0">
                <a:solidFill>
                  <a:srgbClr val="24292E"/>
                </a:solidFill>
                <a:ea typeface="SFMono-Regular"/>
              </a:rPr>
              <a:t>Put cereal in bowl</a:t>
            </a:r>
          </a:p>
          <a:p>
            <a:pPr marL="514350" indent="-514350">
              <a:buAutoNum type="arabicPeriod"/>
            </a:pPr>
            <a:r>
              <a:rPr lang="en-US" altLang="en-US" dirty="0">
                <a:solidFill>
                  <a:srgbClr val="24292E"/>
                </a:solidFill>
                <a:ea typeface="SFMono-Regular"/>
              </a:rPr>
              <a:t> Add milk to cereal </a:t>
            </a:r>
          </a:p>
          <a:p>
            <a:pPr marL="514350" indent="-514350">
              <a:buAutoNum type="arabicPeriod"/>
            </a:pPr>
            <a:r>
              <a:rPr lang="en-US" altLang="en-US" dirty="0">
                <a:solidFill>
                  <a:srgbClr val="24292E"/>
                </a:solidFill>
                <a:ea typeface="SFMono-Regular"/>
              </a:rPr>
              <a:t>Dip spoon into cereal and milk and then place spoon in mouth.</a:t>
            </a:r>
          </a:p>
          <a:p>
            <a:pPr marL="514350" indent="-514350">
              <a:buAutoNum type="arabicPeriod"/>
            </a:pPr>
            <a:r>
              <a:rPr lang="en-US" altLang="en-US" dirty="0">
                <a:solidFill>
                  <a:srgbClr val="24292E"/>
                </a:solidFill>
                <a:ea typeface="SFMono-Regular"/>
              </a:rPr>
              <a:t> Repeat step 4 until all cereal and milk is eaten</a:t>
            </a:r>
          </a:p>
          <a:p>
            <a:pPr marL="514350" indent="-514350">
              <a:buAutoNum type="arabicPeriod"/>
            </a:pPr>
            <a:r>
              <a:rPr lang="en-US" altLang="en-US" dirty="0">
                <a:solidFill>
                  <a:srgbClr val="24292E"/>
                </a:solidFill>
                <a:ea typeface="SFMono-Regular"/>
              </a:rPr>
              <a:t> Rinse bowl and spoon</a:t>
            </a:r>
            <a:r>
              <a:rPr lang="en-US" altLang="en-US" sz="2400" dirty="0"/>
              <a:t> </a:t>
            </a:r>
            <a:endParaRPr lang="en-US" altLang="en-US" sz="6000" dirty="0"/>
          </a:p>
          <a:p>
            <a:r>
              <a:rPr lang="en-AU" dirty="0"/>
              <a:t>Using iteration makes this algorithm possible. </a:t>
            </a:r>
          </a:p>
          <a:p>
            <a:r>
              <a:rPr lang="en-AU" dirty="0"/>
              <a:t>There are two main types of loops in java: While loops – which loop while something is true and for loops – which loop for a certain set number of iterations.</a:t>
            </a:r>
          </a:p>
        </p:txBody>
      </p:sp>
    </p:spTree>
    <p:extLst>
      <p:ext uri="{BB962C8B-B14F-4D97-AF65-F5344CB8AC3E}">
        <p14:creationId xmlns:p14="http://schemas.microsoft.com/office/powerpoint/2010/main" val="380752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5129-A621-4BDF-9648-DF85C3CA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0"/>
            <a:ext cx="9030419" cy="1325563"/>
          </a:xfrm>
        </p:spPr>
        <p:txBody>
          <a:bodyPr/>
          <a:lstStyle/>
          <a:p>
            <a:r>
              <a:rPr lang="en-AU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7E330-8F73-4C78-8791-3804A9D71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4249783" cy="5303520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A while loop runs a block of code if a condition inside a parenthesis is true (like an if statement). Here is a example:</a:t>
            </a:r>
          </a:p>
          <a:p>
            <a:endParaRPr lang="en-AU" dirty="0"/>
          </a:p>
          <a:p>
            <a:r>
              <a:rPr lang="en-AU" dirty="0"/>
              <a:t>Note: the static import you won’t understand for now but the explanation is that out isn’t a class but a static field in the System class. This will make sense later. This saves space as I don’t have to write </a:t>
            </a:r>
            <a:r>
              <a:rPr lang="en-AU" dirty="0" err="1"/>
              <a:t>System.out</a:t>
            </a:r>
            <a:r>
              <a:rPr lang="en-AU" dirty="0"/>
              <a:t>.</a:t>
            </a:r>
          </a:p>
          <a:p>
            <a:r>
              <a:rPr lang="en-AU" dirty="0"/>
              <a:t>It is possible to make a while loop run forever. But you should avoid it.</a:t>
            </a:r>
          </a:p>
          <a:p>
            <a:r>
              <a:rPr lang="en-AU" dirty="0"/>
              <a:t>Activity: Make a while loop that counts to 4613 and outputs it’s progress.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E1C43-4FC7-41A9-9D4F-0AC2CB591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56" y="369161"/>
            <a:ext cx="5792658" cy="57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3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890D6-93C0-4DD7-891B-0629410D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4A23-61BB-4995-B01A-BEADE19A0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1433739"/>
            <a:ext cx="9498875" cy="4351338"/>
          </a:xfrm>
        </p:spPr>
        <p:txBody>
          <a:bodyPr/>
          <a:lstStyle/>
          <a:p>
            <a:r>
              <a:rPr lang="en-US" dirty="0"/>
              <a:t>Now loops are also useful for counting things. You can use while loops to count up things, as you did with Activity 1. But there is in fact a better way. That better way is called a for loop!</a:t>
            </a:r>
          </a:p>
          <a:p>
            <a:r>
              <a:rPr lang="en-US" dirty="0"/>
              <a:t>They're quite a bit more complicated than while loops syntax wise. Look at the example, try to figure out what's happening, and then I'll deconstruct it.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64684-9ADC-4A2B-A0AB-7A0D4EE36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52" y="4066338"/>
            <a:ext cx="9429926" cy="112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2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648A-4D1C-493D-98C7-17DF13CB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Deconstruction of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F25EF-E3E9-4043-B680-938C7F635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979"/>
            <a:ext cx="10515600" cy="3886901"/>
          </a:xfrm>
        </p:spPr>
        <p:txBody>
          <a:bodyPr>
            <a:normAutofit lnSpcReduction="10000"/>
          </a:bodyPr>
          <a:lstStyle/>
          <a:p>
            <a:r>
              <a:rPr lang="en-AU" dirty="0"/>
              <a:t>This  code does what we did in activity one.</a:t>
            </a:r>
          </a:p>
          <a:p>
            <a:r>
              <a:rPr lang="en-AU" dirty="0"/>
              <a:t>for – Java Keyword for a for loop. Obviously</a:t>
            </a:r>
          </a:p>
          <a:p>
            <a:r>
              <a:rPr lang="en-AU" dirty="0" err="1"/>
              <a:t>int</a:t>
            </a:r>
            <a:r>
              <a:rPr lang="en-AU" dirty="0"/>
              <a:t> counter=1; – creates a new variable. It usually starts at 0 but I chose 1 to illustrate a purpose. This always comes first.</a:t>
            </a:r>
          </a:p>
          <a:p>
            <a:r>
              <a:rPr lang="en-AU" dirty="0"/>
              <a:t>count&lt;=4613; - this says when the loop should run. This comes second</a:t>
            </a:r>
          </a:p>
          <a:p>
            <a:r>
              <a:rPr lang="en-AU" dirty="0"/>
              <a:t>counter++) {- this dictates what happens at the end of each loop. This comes third. It ends the for and opens the loop block.</a:t>
            </a:r>
          </a:p>
          <a:p>
            <a:r>
              <a:rPr lang="en-AU" dirty="0"/>
              <a:t>Activity: Make a for loop which starts at 4613 and counts backwards to -4613. Why one would want to do this. Who knows?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E829A9-770E-4CF8-AA67-9051EBBFE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9" y="1235266"/>
            <a:ext cx="8851995" cy="105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3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1068-6030-4624-B6DD-A89733B9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Do-while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7C767-AB60-4048-8CF9-FE698960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While loops only run when their condition is true. However, what if you want to run some code once, check the condition and then loop. For e.g. a password. </a:t>
            </a:r>
          </a:p>
          <a:p>
            <a:r>
              <a:rPr lang="en-AU" dirty="0"/>
              <a:t>This requires the help of a do-while:</a:t>
            </a:r>
          </a:p>
          <a:p>
            <a:endParaRPr lang="en-AU" dirty="0"/>
          </a:p>
          <a:p>
            <a:r>
              <a:rPr lang="en-AU" dirty="0"/>
              <a:t>Activity: You have the answer to the world’s </a:t>
            </a:r>
            <a:r>
              <a:rPr lang="en-AU" dirty="0" err="1"/>
              <a:t>bestest</a:t>
            </a:r>
            <a:r>
              <a:rPr lang="en-AU" dirty="0"/>
              <a:t> number locked in a safe which only you have the password to. Write a program to ask for a password. Print it out if the password is correct. Loop asking for a password with a do-while loop.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A0650-C5F1-4748-999D-0E29CC193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971" y="2633771"/>
            <a:ext cx="3726806" cy="124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04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AD91-42D8-486E-8ABF-9DC82BC3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Goto</a:t>
            </a:r>
            <a:r>
              <a:rPr lang="en-AU" dirty="0"/>
              <a:t>/ break/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D189F-9BD8-446F-B8CC-3823C94E4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77" y="1194022"/>
            <a:ext cx="10515600" cy="3752438"/>
          </a:xfrm>
        </p:spPr>
        <p:txBody>
          <a:bodyPr>
            <a:normAutofit lnSpcReduction="10000"/>
          </a:bodyPr>
          <a:lstStyle/>
          <a:p>
            <a:r>
              <a:rPr lang="en-AU" dirty="0"/>
              <a:t>There are some…  </a:t>
            </a:r>
            <a:r>
              <a:rPr lang="en-AU" i="1" dirty="0"/>
              <a:t>alternative</a:t>
            </a:r>
            <a:r>
              <a:rPr lang="en-AU" dirty="0"/>
              <a:t> </a:t>
            </a:r>
            <a:r>
              <a:rPr lang="en-AU" strike="sngStrike" dirty="0"/>
              <a:t>facts</a:t>
            </a:r>
            <a:r>
              <a:rPr lang="en-AU" dirty="0"/>
              <a:t> ways to jump around in code. </a:t>
            </a:r>
          </a:p>
          <a:p>
            <a:r>
              <a:rPr lang="en-US" dirty="0"/>
              <a:t>These are </a:t>
            </a:r>
            <a:r>
              <a:rPr lang="en-US" dirty="0" err="1"/>
              <a:t>goto</a:t>
            </a:r>
            <a:r>
              <a:rPr lang="en-US" dirty="0"/>
              <a:t>, break and continue. However, they have the tendency to make code messy, unreadable and make spaghetti code (convoluted code with a broken and impossible to understand structure).</a:t>
            </a:r>
          </a:p>
          <a:p>
            <a:r>
              <a:rPr lang="en-US" dirty="0" err="1"/>
              <a:t>Goto</a:t>
            </a:r>
            <a:r>
              <a:rPr lang="en-US" dirty="0"/>
              <a:t> actually used to be in Java, but got removed because it's so bad. </a:t>
            </a:r>
            <a:r>
              <a:rPr lang="en-US" dirty="0" err="1"/>
              <a:t>Goto</a:t>
            </a:r>
            <a:r>
              <a:rPr lang="en-US" dirty="0"/>
              <a:t> lets you jump to specific lines of code. Break will exit a loop. Continue will begin the current loop again.</a:t>
            </a:r>
          </a:p>
          <a:p>
            <a:r>
              <a:rPr lang="en-US" sz="2200" dirty="0"/>
              <a:t>Not only are </a:t>
            </a:r>
            <a:r>
              <a:rPr lang="en-US" sz="2200" dirty="0" err="1"/>
              <a:t>goto’s</a:t>
            </a:r>
            <a:r>
              <a:rPr lang="en-US" sz="2200" dirty="0"/>
              <a:t> and other horrors bad, but we are legally obligated to warn you that it is a major OSHA </a:t>
            </a:r>
            <a:r>
              <a:rPr lang="en-US" sz="2200" dirty="0" err="1"/>
              <a:t>healthplace</a:t>
            </a:r>
            <a:r>
              <a:rPr lang="en-US" sz="2200" dirty="0"/>
              <a:t> work and safety hazard: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31785-196D-41C8-A2A1-1C36172B0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70" y="4876801"/>
            <a:ext cx="5449295" cy="148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0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5E80-F79D-4D24-80E8-03522CD4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Activities: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4E7FE-0D7E-4031-BF94-B2CC809D6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we list all the (positive integer) numbers below 10 that are multiples of 3 or 5, we get 3, 5, 6 and 9. The sum of these multiples is 23. Find the sum of all the multiples of 3 or 5 below 1000.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>
                <a:solidFill>
                  <a:srgbClr val="24292E"/>
                </a:solidFill>
                <a:ea typeface="-apple-system"/>
              </a:rPr>
              <a:t>The Fibonacci sequence is generated by adding the previous two terms to create the next term. Starting with 1, it goes </a:t>
            </a:r>
            <a:r>
              <a:rPr lang="en-US" altLang="en-US" dirty="0">
                <a:solidFill>
                  <a:srgbClr val="24292E"/>
                </a:solidFill>
                <a:ea typeface="SFMono-Regular"/>
              </a:rPr>
              <a:t>1, 1, 2, 3, 5, 8, 13, 21, 34, 55, 89</a:t>
            </a:r>
            <a:r>
              <a:rPr lang="en-US" altLang="en-US" dirty="0">
                <a:solidFill>
                  <a:srgbClr val="24292E"/>
                </a:solidFill>
                <a:ea typeface="-apple-system"/>
              </a:rPr>
              <a:t>. Find the sum of numbers in the Fibonacci Sequence, that are less than four million, and are divisible by 8.</a:t>
            </a: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/>
              <a:t>Find the 4613th prime number.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4292E"/>
                </a:solidFill>
                <a:ea typeface="-apple-system"/>
              </a:rPr>
              <a:t>This are all a step up from the previous activities. However, I think you can do them all. If doing this at home don’t spend more </a:t>
            </a:r>
            <a:r>
              <a:rPr lang="en-US" altLang="en-US">
                <a:solidFill>
                  <a:srgbClr val="24292E"/>
                </a:solidFill>
                <a:ea typeface="-apple-system"/>
              </a:rPr>
              <a:t>than 15min </a:t>
            </a:r>
            <a:r>
              <a:rPr lang="en-US" altLang="en-US" dirty="0">
                <a:solidFill>
                  <a:srgbClr val="24292E"/>
                </a:solidFill>
                <a:ea typeface="-apple-system"/>
              </a:rPr>
              <a:t>on each.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i="1" dirty="0">
              <a:solidFill>
                <a:srgbClr val="24292E"/>
              </a:solidFill>
              <a:ea typeface="-apple-system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i="1" dirty="0">
                <a:solidFill>
                  <a:srgbClr val="24292E"/>
                </a:solidFill>
                <a:ea typeface="-apple-system"/>
              </a:rPr>
              <a:t>Source: I </a:t>
            </a:r>
            <a:r>
              <a:rPr lang="en-US" altLang="en-US" sz="2200" i="1" strike="sngStrike" dirty="0">
                <a:solidFill>
                  <a:srgbClr val="24292E"/>
                </a:solidFill>
                <a:ea typeface="-apple-system"/>
              </a:rPr>
              <a:t>stole</a:t>
            </a:r>
            <a:r>
              <a:rPr lang="en-US" altLang="en-US" sz="2200" i="1" dirty="0">
                <a:solidFill>
                  <a:srgbClr val="24292E"/>
                </a:solidFill>
                <a:ea typeface="-apple-system"/>
              </a:rPr>
              <a:t> took inspiration from many of the problems on </a:t>
            </a:r>
            <a:r>
              <a:rPr lang="en-US" altLang="en-US" sz="2200" i="1" dirty="0">
                <a:solidFill>
                  <a:srgbClr val="0366D6"/>
                </a:solidFill>
                <a:ea typeface="-apple-system"/>
                <a:hlinkClick r:id="rId2"/>
              </a:rPr>
              <a:t>projecteuler.net</a:t>
            </a:r>
            <a:r>
              <a:rPr lang="en-US" altLang="en-US" sz="2200" i="1" dirty="0">
                <a:solidFill>
                  <a:srgbClr val="24292E"/>
                </a:solidFill>
                <a:ea typeface="-apple-system"/>
              </a:rPr>
              <a:t> . Activity 1 is problem 1, activity 2 is problem 2.</a:t>
            </a:r>
            <a:r>
              <a:rPr lang="en-US" altLang="en-US" sz="1200" dirty="0"/>
              <a:t>  *Actually Tom took from there. I “borrowed” them from him.</a:t>
            </a:r>
            <a:endParaRPr lang="en-US" altLang="en-US" sz="35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24292E"/>
              </a:solidFill>
              <a:ea typeface="-apple-system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24292E"/>
              </a:solidFill>
              <a:ea typeface="-apple-system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9559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backs">
      <a:dk1>
        <a:sysClr val="windowText" lastClr="000000"/>
      </a:dk1>
      <a:lt1>
        <a:srgbClr val="FFFFFF"/>
      </a:lt1>
      <a:dk2>
        <a:srgbClr val="323232"/>
      </a:dk2>
      <a:lt2>
        <a:srgbClr val="FFFFFF"/>
      </a:lt2>
      <a:accent1>
        <a:srgbClr val="A51B22"/>
      </a:accent1>
      <a:accent2>
        <a:srgbClr val="B61E25"/>
      </a:accent2>
      <a:accent3>
        <a:srgbClr val="C72027"/>
      </a:accent3>
      <a:accent4>
        <a:srgbClr val="D9232C"/>
      </a:accent4>
      <a:accent5>
        <a:srgbClr val="DE323A"/>
      </a:accent5>
      <a:accent6>
        <a:srgbClr val="E1434B"/>
      </a:accent6>
      <a:hlink>
        <a:srgbClr val="FF0000"/>
      </a:hlink>
      <a:folHlink>
        <a:srgbClr val="FF50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723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SFMono-Regular</vt:lpstr>
      <vt:lpstr>Arial</vt:lpstr>
      <vt:lpstr>Calibri</vt:lpstr>
      <vt:lpstr>Calibri Light</vt:lpstr>
      <vt:lpstr>Office Theme</vt:lpstr>
      <vt:lpstr>Lesson-6: Iteration</vt:lpstr>
      <vt:lpstr>Often we want to repeat things.</vt:lpstr>
      <vt:lpstr>While loop</vt:lpstr>
      <vt:lpstr>For loop</vt:lpstr>
      <vt:lpstr>Deconstruction of for loop</vt:lpstr>
      <vt:lpstr>Do-while</vt:lpstr>
      <vt:lpstr>Goto/ break/ continue</vt:lpstr>
      <vt:lpstr>Activities: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Schwarz</dc:creator>
  <cp:lastModifiedBy>Ben Schwarz</cp:lastModifiedBy>
  <cp:revision>42</cp:revision>
  <dcterms:created xsi:type="dcterms:W3CDTF">2018-03-29T23:49:11Z</dcterms:created>
  <dcterms:modified xsi:type="dcterms:W3CDTF">2018-05-18T06:25:28Z</dcterms:modified>
</cp:coreProperties>
</file>