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18/05/2018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18/05/2018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lstStyle/>
          <a:p>
            <a:r>
              <a:rPr lang="en-AU" dirty="0"/>
              <a:t>Lesson 8-Functions/Methods</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US" dirty="0"/>
              <a:t> Functions really increase the </a:t>
            </a:r>
            <a:r>
              <a:rPr lang="en-US" i="1" dirty="0"/>
              <a:t>functionality</a:t>
            </a:r>
            <a:r>
              <a:rPr lang="en-US" dirty="0"/>
              <a:t> of your program</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895F-F09E-4CE5-94AD-37BE008DB710}"/>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2398A4AD-08C0-4C4B-B944-3A5996E76605}"/>
              </a:ext>
            </a:extLst>
          </p:cNvPr>
          <p:cNvSpPr>
            <a:spLocks noGrp="1"/>
          </p:cNvSpPr>
          <p:nvPr>
            <p:ph idx="1"/>
          </p:nvPr>
        </p:nvSpPr>
        <p:spPr/>
        <p:txBody>
          <a:bodyPr/>
          <a:lstStyle/>
          <a:p>
            <a:r>
              <a:rPr lang="en-AU" dirty="0"/>
              <a:t>Functions let you group code together, so that it forms one single function.</a:t>
            </a:r>
          </a:p>
          <a:p>
            <a:r>
              <a:rPr lang="en-US" dirty="0"/>
              <a:t>Functions mean that you don't have to repeat the same block of code multiple times.</a:t>
            </a:r>
          </a:p>
          <a:p>
            <a:r>
              <a:rPr lang="en-US" dirty="0"/>
              <a:t>Let you increase the complexity of your program</a:t>
            </a:r>
          </a:p>
          <a:p>
            <a:r>
              <a:rPr lang="en-US" dirty="0"/>
              <a:t>In java they are also known as methods and you can use either terminology though for terminology in this lesson we will use method.</a:t>
            </a:r>
          </a:p>
        </p:txBody>
      </p:sp>
    </p:spTree>
    <p:extLst>
      <p:ext uri="{BB962C8B-B14F-4D97-AF65-F5344CB8AC3E}">
        <p14:creationId xmlns:p14="http://schemas.microsoft.com/office/powerpoint/2010/main" val="200758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91F3-F1BF-4535-966F-F48A5F42DFB5}"/>
              </a:ext>
            </a:extLst>
          </p:cNvPr>
          <p:cNvSpPr>
            <a:spLocks noGrp="1"/>
          </p:cNvSpPr>
          <p:nvPr>
            <p:ph type="title"/>
          </p:nvPr>
        </p:nvSpPr>
        <p:spPr>
          <a:xfrm>
            <a:off x="843952" y="295454"/>
            <a:ext cx="9030419" cy="1325563"/>
          </a:xfrm>
        </p:spPr>
        <p:txBody>
          <a:bodyPr/>
          <a:lstStyle/>
          <a:p>
            <a:r>
              <a:rPr lang="en-AU" dirty="0"/>
              <a:t>Method Declaration</a:t>
            </a:r>
          </a:p>
        </p:txBody>
      </p:sp>
      <p:sp>
        <p:nvSpPr>
          <p:cNvPr id="3" name="Content Placeholder 2">
            <a:extLst>
              <a:ext uri="{FF2B5EF4-FFF2-40B4-BE49-F238E27FC236}">
                <a16:creationId xmlns:a16="http://schemas.microsoft.com/office/drawing/2014/main" id="{CA0EA00B-DB1A-4484-88B5-7A20048959ED}"/>
              </a:ext>
            </a:extLst>
          </p:cNvPr>
          <p:cNvSpPr>
            <a:spLocks noGrp="1"/>
          </p:cNvSpPr>
          <p:nvPr>
            <p:ph idx="1"/>
          </p:nvPr>
        </p:nvSpPr>
        <p:spPr>
          <a:xfrm>
            <a:off x="896982" y="2524079"/>
            <a:ext cx="10515600" cy="3824470"/>
          </a:xfrm>
        </p:spPr>
        <p:txBody>
          <a:bodyPr>
            <a:normAutofit fontScale="85000" lnSpcReduction="20000"/>
          </a:bodyPr>
          <a:lstStyle/>
          <a:p>
            <a:r>
              <a:rPr lang="en-AU" dirty="0"/>
              <a:t>A method declaration is the code that creates a method. And provides the instructions for what a method would do if it was called. It has two parts, the method header and the method body.</a:t>
            </a:r>
          </a:p>
          <a:p>
            <a:r>
              <a:rPr lang="en-AU" dirty="0"/>
              <a:t>Lets break down the method header first.</a:t>
            </a:r>
          </a:p>
          <a:p>
            <a:r>
              <a:rPr lang="en-AU" dirty="0"/>
              <a:t>Public – this is a access modifier. We will explain these later but public simply means any code in your program can access it.</a:t>
            </a:r>
          </a:p>
          <a:p>
            <a:r>
              <a:rPr lang="en-AU" dirty="0"/>
              <a:t>Static -</a:t>
            </a:r>
            <a:r>
              <a:rPr lang="en-US" dirty="0"/>
              <a:t>this won't make sense until you learn OOP, but it means that the function belongs to the class and not an instance of the class. It'll be re-covered in OOP.</a:t>
            </a:r>
          </a:p>
          <a:p>
            <a:r>
              <a:rPr lang="en-US" dirty="0"/>
              <a:t>``void`` means this function doesn't return a value. This will be covered after the method body.</a:t>
            </a:r>
          </a:p>
          <a:p>
            <a:r>
              <a:rPr lang="en-US" dirty="0"/>
              <a:t>In the brackets is where variables go. (Explained in a couple slides)</a:t>
            </a:r>
            <a:endParaRPr lang="en-AU" dirty="0"/>
          </a:p>
        </p:txBody>
      </p:sp>
      <p:pic>
        <p:nvPicPr>
          <p:cNvPr id="7" name="Picture 6">
            <a:extLst>
              <a:ext uri="{FF2B5EF4-FFF2-40B4-BE49-F238E27FC236}">
                <a16:creationId xmlns:a16="http://schemas.microsoft.com/office/drawing/2014/main" id="{EEF552E2-B34A-4B6D-BD14-68237A60B682}"/>
              </a:ext>
            </a:extLst>
          </p:cNvPr>
          <p:cNvPicPr>
            <a:picLocks noChangeAspect="1"/>
          </p:cNvPicPr>
          <p:nvPr/>
        </p:nvPicPr>
        <p:blipFill rotWithShape="1">
          <a:blip r:embed="rId2">
            <a:extLst>
              <a:ext uri="{28A0092B-C50C-407E-A947-70E740481C1C}">
                <a14:useLocalDpi xmlns:a14="http://schemas.microsoft.com/office/drawing/2010/main" val="0"/>
              </a:ext>
            </a:extLst>
          </a:blip>
          <a:srcRect l="11266" t="32370" r="-214" b="36800"/>
          <a:stretch/>
        </p:blipFill>
        <p:spPr>
          <a:xfrm>
            <a:off x="905691" y="1239995"/>
            <a:ext cx="7123611" cy="1285401"/>
          </a:xfrm>
          <a:prstGeom prst="rect">
            <a:avLst/>
          </a:prstGeom>
        </p:spPr>
      </p:pic>
    </p:spTree>
    <p:extLst>
      <p:ext uri="{BB962C8B-B14F-4D97-AF65-F5344CB8AC3E}">
        <p14:creationId xmlns:p14="http://schemas.microsoft.com/office/powerpoint/2010/main" val="189222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69B5-34F0-4EC0-865C-E626EFD4A104}"/>
              </a:ext>
            </a:extLst>
          </p:cNvPr>
          <p:cNvSpPr>
            <a:spLocks noGrp="1"/>
          </p:cNvSpPr>
          <p:nvPr>
            <p:ph type="title"/>
          </p:nvPr>
        </p:nvSpPr>
        <p:spPr/>
        <p:txBody>
          <a:bodyPr/>
          <a:lstStyle/>
          <a:p>
            <a:r>
              <a:rPr lang="en-AU" dirty="0"/>
              <a:t>Method Body</a:t>
            </a:r>
          </a:p>
        </p:txBody>
      </p:sp>
      <p:sp>
        <p:nvSpPr>
          <p:cNvPr id="3" name="Content Placeholder 2">
            <a:extLst>
              <a:ext uri="{FF2B5EF4-FFF2-40B4-BE49-F238E27FC236}">
                <a16:creationId xmlns:a16="http://schemas.microsoft.com/office/drawing/2014/main" id="{010B7A51-41AA-4D07-950A-5A39924FCBA4}"/>
              </a:ext>
            </a:extLst>
          </p:cNvPr>
          <p:cNvSpPr>
            <a:spLocks noGrp="1"/>
          </p:cNvSpPr>
          <p:nvPr>
            <p:ph idx="1"/>
          </p:nvPr>
        </p:nvSpPr>
        <p:spPr/>
        <p:txBody>
          <a:bodyPr/>
          <a:lstStyle/>
          <a:p>
            <a:r>
              <a:rPr lang="en-AU" dirty="0"/>
              <a:t>This is the part surrounded by curly braces. This is where the code for what a method or function does.</a:t>
            </a:r>
          </a:p>
        </p:txBody>
      </p:sp>
      <p:pic>
        <p:nvPicPr>
          <p:cNvPr id="4" name="Picture 3">
            <a:extLst>
              <a:ext uri="{FF2B5EF4-FFF2-40B4-BE49-F238E27FC236}">
                <a16:creationId xmlns:a16="http://schemas.microsoft.com/office/drawing/2014/main" id="{DA67476C-2EEF-4303-B1B8-7EDE86070022}"/>
              </a:ext>
            </a:extLst>
          </p:cNvPr>
          <p:cNvPicPr>
            <a:picLocks noChangeAspect="1"/>
          </p:cNvPicPr>
          <p:nvPr/>
        </p:nvPicPr>
        <p:blipFill rotWithShape="1">
          <a:blip r:embed="rId2">
            <a:extLst>
              <a:ext uri="{28A0092B-C50C-407E-A947-70E740481C1C}">
                <a14:useLocalDpi xmlns:a14="http://schemas.microsoft.com/office/drawing/2010/main" val="0"/>
              </a:ext>
            </a:extLst>
          </a:blip>
          <a:srcRect l="11266" t="32370" r="-214" b="36800"/>
          <a:stretch/>
        </p:blipFill>
        <p:spPr>
          <a:xfrm>
            <a:off x="966651" y="2786299"/>
            <a:ext cx="7123611" cy="1285401"/>
          </a:xfrm>
          <a:prstGeom prst="rect">
            <a:avLst/>
          </a:prstGeom>
        </p:spPr>
      </p:pic>
    </p:spTree>
    <p:extLst>
      <p:ext uri="{BB962C8B-B14F-4D97-AF65-F5344CB8AC3E}">
        <p14:creationId xmlns:p14="http://schemas.microsoft.com/office/powerpoint/2010/main" val="58341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228E-B16D-40BD-A2A5-6D082D88368B}"/>
              </a:ext>
            </a:extLst>
          </p:cNvPr>
          <p:cNvSpPr>
            <a:spLocks noGrp="1"/>
          </p:cNvSpPr>
          <p:nvPr>
            <p:ph type="title"/>
          </p:nvPr>
        </p:nvSpPr>
        <p:spPr>
          <a:xfrm>
            <a:off x="832448" y="29550"/>
            <a:ext cx="9030419" cy="1325563"/>
          </a:xfrm>
        </p:spPr>
        <p:txBody>
          <a:bodyPr/>
          <a:lstStyle/>
          <a:p>
            <a:r>
              <a:rPr lang="en-AU" dirty="0"/>
              <a:t>Method Call</a:t>
            </a:r>
          </a:p>
        </p:txBody>
      </p:sp>
      <p:sp>
        <p:nvSpPr>
          <p:cNvPr id="3" name="Content Placeholder 2">
            <a:extLst>
              <a:ext uri="{FF2B5EF4-FFF2-40B4-BE49-F238E27FC236}">
                <a16:creationId xmlns:a16="http://schemas.microsoft.com/office/drawing/2014/main" id="{55DB77DB-39DD-4F64-B374-3F985FE010C3}"/>
              </a:ext>
            </a:extLst>
          </p:cNvPr>
          <p:cNvSpPr>
            <a:spLocks noGrp="1"/>
          </p:cNvSpPr>
          <p:nvPr>
            <p:ph idx="1"/>
          </p:nvPr>
        </p:nvSpPr>
        <p:spPr>
          <a:xfrm>
            <a:off x="832448" y="905691"/>
            <a:ext cx="5463849" cy="5259977"/>
          </a:xfrm>
        </p:spPr>
        <p:txBody>
          <a:bodyPr>
            <a:normAutofit fontScale="92500" lnSpcReduction="20000"/>
          </a:bodyPr>
          <a:lstStyle/>
          <a:p>
            <a:r>
              <a:rPr lang="en-AU" dirty="0"/>
              <a:t>This is where you call the method.</a:t>
            </a:r>
          </a:p>
          <a:p>
            <a:r>
              <a:rPr lang="en-AU" dirty="0"/>
              <a:t>Any required variables are inserted into the brackets.</a:t>
            </a:r>
          </a:p>
          <a:p>
            <a:endParaRPr lang="en-AU" dirty="0"/>
          </a:p>
          <a:p>
            <a:r>
              <a:rPr lang="en-AU" dirty="0"/>
              <a:t>Back to the method header – you don’t need all those keywords. You only really need the void. However…</a:t>
            </a:r>
          </a:p>
          <a:p>
            <a:r>
              <a:rPr lang="en-US" dirty="0"/>
              <a:t>The main function (which is a special function that gets run when the program starts) is static, it only likes to directly call other static functions. If there wasn't the "static", it would only be happy calling that function if it was calling it from an object... which will be covered more in Object Oriented Programming (OOP).</a:t>
            </a:r>
            <a:endParaRPr lang="en-AU" dirty="0"/>
          </a:p>
        </p:txBody>
      </p:sp>
      <p:pic>
        <p:nvPicPr>
          <p:cNvPr id="5" name="Picture 4">
            <a:extLst>
              <a:ext uri="{FF2B5EF4-FFF2-40B4-BE49-F238E27FC236}">
                <a16:creationId xmlns:a16="http://schemas.microsoft.com/office/drawing/2014/main" id="{C71A904C-A398-44C1-815C-2585153DD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91" y="2580618"/>
            <a:ext cx="5328424" cy="2773974"/>
          </a:xfrm>
          <a:prstGeom prst="rect">
            <a:avLst/>
          </a:prstGeom>
        </p:spPr>
      </p:pic>
    </p:spTree>
    <p:extLst>
      <p:ext uri="{BB962C8B-B14F-4D97-AF65-F5344CB8AC3E}">
        <p14:creationId xmlns:p14="http://schemas.microsoft.com/office/powerpoint/2010/main" val="217786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BC4B-578D-4638-8A86-C9E93282EE57}"/>
              </a:ext>
            </a:extLst>
          </p:cNvPr>
          <p:cNvSpPr>
            <a:spLocks noGrp="1"/>
          </p:cNvSpPr>
          <p:nvPr>
            <p:ph type="title"/>
          </p:nvPr>
        </p:nvSpPr>
        <p:spPr/>
        <p:txBody>
          <a:bodyPr/>
          <a:lstStyle/>
          <a:p>
            <a:r>
              <a:rPr lang="en-AU" dirty="0"/>
              <a:t>Variables</a:t>
            </a:r>
          </a:p>
        </p:txBody>
      </p:sp>
      <p:sp>
        <p:nvSpPr>
          <p:cNvPr id="3" name="Content Placeholder 2">
            <a:extLst>
              <a:ext uri="{FF2B5EF4-FFF2-40B4-BE49-F238E27FC236}">
                <a16:creationId xmlns:a16="http://schemas.microsoft.com/office/drawing/2014/main" id="{0F615FA1-984A-42EB-8705-6FB7E6F9C5FB}"/>
              </a:ext>
            </a:extLst>
          </p:cNvPr>
          <p:cNvSpPr>
            <a:spLocks noGrp="1"/>
          </p:cNvSpPr>
          <p:nvPr>
            <p:ph idx="1"/>
          </p:nvPr>
        </p:nvSpPr>
        <p:spPr>
          <a:xfrm>
            <a:off x="704217" y="1914356"/>
            <a:ext cx="10515600" cy="4351338"/>
          </a:xfrm>
        </p:spPr>
        <p:txBody>
          <a:bodyPr/>
          <a:lstStyle/>
          <a:p>
            <a:r>
              <a:rPr lang="en-US" dirty="0"/>
              <a:t>One very useful feature of functions is that they can receive and return variables. So your function can take some variables, do something with it, and then give it back to the code that called it.</a:t>
            </a:r>
          </a:p>
          <a:p>
            <a:r>
              <a:rPr lang="en-US" dirty="0"/>
              <a:t>The following example is something I wrote for </a:t>
            </a:r>
            <a:r>
              <a:rPr lang="en-US" dirty="0" err="1"/>
              <a:t>ftc</a:t>
            </a:r>
            <a:r>
              <a:rPr lang="en-US" dirty="0"/>
              <a:t> (which is why the </a:t>
            </a:r>
            <a:r>
              <a:rPr lang="en-AU" dirty="0"/>
              <a:t>colours</a:t>
            </a:r>
            <a:r>
              <a:rPr lang="en-US" dirty="0"/>
              <a:t> may appear different as it uses Android Studio (</a:t>
            </a:r>
            <a:r>
              <a:rPr lang="en-US" dirty="0" err="1"/>
              <a:t>intellij</a:t>
            </a:r>
            <a:r>
              <a:rPr lang="en-US" dirty="0"/>
              <a:t>):</a:t>
            </a:r>
          </a:p>
        </p:txBody>
      </p:sp>
      <p:pic>
        <p:nvPicPr>
          <p:cNvPr id="5" name="Picture 4">
            <a:extLst>
              <a:ext uri="{FF2B5EF4-FFF2-40B4-BE49-F238E27FC236}">
                <a16:creationId xmlns:a16="http://schemas.microsoft.com/office/drawing/2014/main" id="{C3967E09-CB93-4C25-801A-2BB876B31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183" y="4446080"/>
            <a:ext cx="6896663" cy="265257"/>
          </a:xfrm>
          <a:prstGeom prst="rect">
            <a:avLst/>
          </a:prstGeom>
        </p:spPr>
      </p:pic>
      <p:pic>
        <p:nvPicPr>
          <p:cNvPr id="7" name="Picture 6">
            <a:extLst>
              <a:ext uri="{FF2B5EF4-FFF2-40B4-BE49-F238E27FC236}">
                <a16:creationId xmlns:a16="http://schemas.microsoft.com/office/drawing/2014/main" id="{89A83008-9C79-4F43-9DC6-7EFA5F812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52" y="4711337"/>
            <a:ext cx="7153124" cy="843641"/>
          </a:xfrm>
          <a:prstGeom prst="rect">
            <a:avLst/>
          </a:prstGeom>
        </p:spPr>
      </p:pic>
      <p:sp>
        <p:nvSpPr>
          <p:cNvPr id="8" name="TextBox 7">
            <a:extLst>
              <a:ext uri="{FF2B5EF4-FFF2-40B4-BE49-F238E27FC236}">
                <a16:creationId xmlns:a16="http://schemas.microsoft.com/office/drawing/2014/main" id="{C2779C44-41FF-43E5-A731-488C4DB6F12C}"/>
              </a:ext>
            </a:extLst>
          </p:cNvPr>
          <p:cNvSpPr txBox="1"/>
          <p:nvPr/>
        </p:nvSpPr>
        <p:spPr>
          <a:xfrm>
            <a:off x="8961693" y="4592125"/>
            <a:ext cx="1331198" cy="369332"/>
          </a:xfrm>
          <a:prstGeom prst="rect">
            <a:avLst/>
          </a:prstGeom>
          <a:noFill/>
        </p:spPr>
        <p:txBody>
          <a:bodyPr wrap="none" rtlCol="0">
            <a:spAutoFit/>
          </a:bodyPr>
          <a:lstStyle/>
          <a:p>
            <a:r>
              <a:rPr lang="en-AU" dirty="0"/>
              <a:t>Method Call</a:t>
            </a:r>
          </a:p>
        </p:txBody>
      </p:sp>
      <p:sp>
        <p:nvSpPr>
          <p:cNvPr id="10" name="TextBox 9">
            <a:extLst>
              <a:ext uri="{FF2B5EF4-FFF2-40B4-BE49-F238E27FC236}">
                <a16:creationId xmlns:a16="http://schemas.microsoft.com/office/drawing/2014/main" id="{1558528A-E232-403B-AFF8-4682A2665F23}"/>
              </a:ext>
            </a:extLst>
          </p:cNvPr>
          <p:cNvSpPr txBox="1"/>
          <p:nvPr/>
        </p:nvSpPr>
        <p:spPr>
          <a:xfrm>
            <a:off x="8862619" y="4943644"/>
            <a:ext cx="2496934" cy="923330"/>
          </a:xfrm>
          <a:prstGeom prst="rect">
            <a:avLst/>
          </a:prstGeom>
          <a:noFill/>
        </p:spPr>
        <p:txBody>
          <a:bodyPr wrap="square" rtlCol="0">
            <a:spAutoFit/>
          </a:bodyPr>
          <a:lstStyle/>
          <a:p>
            <a:r>
              <a:rPr lang="en-AU" dirty="0"/>
              <a:t>Method Declaration (different part of the code.)</a:t>
            </a:r>
          </a:p>
        </p:txBody>
      </p:sp>
      <p:cxnSp>
        <p:nvCxnSpPr>
          <p:cNvPr id="12" name="Straight Arrow Connector 11">
            <a:extLst>
              <a:ext uri="{FF2B5EF4-FFF2-40B4-BE49-F238E27FC236}">
                <a16:creationId xmlns:a16="http://schemas.microsoft.com/office/drawing/2014/main" id="{428C0C58-E9A4-4F07-92FB-6E9791F07D54}"/>
              </a:ext>
            </a:extLst>
          </p:cNvPr>
          <p:cNvCxnSpPr>
            <a:stCxn id="8" idx="1"/>
            <a:endCxn id="5" idx="3"/>
          </p:cNvCxnSpPr>
          <p:nvPr/>
        </p:nvCxnSpPr>
        <p:spPr>
          <a:xfrm flipH="1" flipV="1">
            <a:off x="7868846" y="4578709"/>
            <a:ext cx="1092847" cy="19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30FB54-9378-47B1-B6E4-7EACCDBBBB39}"/>
              </a:ext>
            </a:extLst>
          </p:cNvPr>
          <p:cNvCxnSpPr>
            <a:cxnSpLocks/>
            <a:stCxn id="10" idx="1"/>
            <a:endCxn id="7" idx="3"/>
          </p:cNvCxnSpPr>
          <p:nvPr/>
        </p:nvCxnSpPr>
        <p:spPr>
          <a:xfrm flipH="1" flipV="1">
            <a:off x="7997076" y="5133158"/>
            <a:ext cx="865543" cy="27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78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999C-CE4F-4290-A07A-09203B331EE0}"/>
              </a:ext>
            </a:extLst>
          </p:cNvPr>
          <p:cNvSpPr>
            <a:spLocks noGrp="1"/>
          </p:cNvSpPr>
          <p:nvPr>
            <p:ph type="title"/>
          </p:nvPr>
        </p:nvSpPr>
        <p:spPr/>
        <p:txBody>
          <a:bodyPr/>
          <a:lstStyle/>
          <a:p>
            <a:r>
              <a:rPr lang="en-AU" dirty="0"/>
              <a:t>Returning and More Explanation</a:t>
            </a:r>
          </a:p>
        </p:txBody>
      </p:sp>
      <p:sp>
        <p:nvSpPr>
          <p:cNvPr id="3" name="Content Placeholder 2">
            <a:extLst>
              <a:ext uri="{FF2B5EF4-FFF2-40B4-BE49-F238E27FC236}">
                <a16:creationId xmlns:a16="http://schemas.microsoft.com/office/drawing/2014/main" id="{60A936E5-36BC-421D-8528-C823C6EAA90E}"/>
              </a:ext>
            </a:extLst>
          </p:cNvPr>
          <p:cNvSpPr>
            <a:spLocks noGrp="1"/>
          </p:cNvSpPr>
          <p:nvPr>
            <p:ph idx="1"/>
          </p:nvPr>
        </p:nvSpPr>
        <p:spPr/>
        <p:txBody>
          <a:bodyPr>
            <a:normAutofit/>
          </a:bodyPr>
          <a:lstStyle/>
          <a:p>
            <a:r>
              <a:rPr lang="en-US" sz="2000" dirty="0"/>
              <a:t>So, an explanation! When defining a variable, inside the brackets you can define variables to </a:t>
            </a:r>
            <a:r>
              <a:rPr lang="en-AU" sz="2000" dirty="0"/>
              <a:t>receive</a:t>
            </a:r>
            <a:r>
              <a:rPr lang="en-US" sz="2000" dirty="0"/>
              <a:t> information when that function is called.  </a:t>
            </a:r>
          </a:p>
          <a:p>
            <a:pPr eaLnBrk="0" fontAlgn="base" hangingPunct="0">
              <a:lnSpc>
                <a:spcPct val="100000"/>
              </a:lnSpc>
              <a:spcBef>
                <a:spcPct val="0"/>
              </a:spcBef>
              <a:spcAft>
                <a:spcPct val="0"/>
              </a:spcAft>
            </a:pPr>
            <a:r>
              <a:rPr lang="en-US" altLang="en-US" sz="2000" dirty="0">
                <a:solidFill>
                  <a:srgbClr val="24292E"/>
                </a:solidFill>
                <a:ea typeface="-apple-system"/>
              </a:rPr>
              <a:t>Every </a:t>
            </a:r>
            <a:r>
              <a:rPr lang="en-US" altLang="en-US" sz="2000" dirty="0" err="1">
                <a:solidFill>
                  <a:srgbClr val="24292E"/>
                </a:solidFill>
                <a:ea typeface="SFMono-Regular"/>
              </a:rPr>
              <a:t>VariableType</a:t>
            </a:r>
            <a:r>
              <a:rPr lang="en-US" altLang="en-US" sz="2000" dirty="0">
                <a:solidFill>
                  <a:srgbClr val="24292E"/>
                </a:solidFill>
                <a:ea typeface="SFMono-Regular"/>
              </a:rPr>
              <a:t> </a:t>
            </a:r>
            <a:r>
              <a:rPr lang="en-US" altLang="en-US" sz="2000" dirty="0" err="1">
                <a:solidFill>
                  <a:srgbClr val="24292E"/>
                </a:solidFill>
                <a:ea typeface="SFMono-Regular"/>
              </a:rPr>
              <a:t>variableName</a:t>
            </a:r>
            <a:r>
              <a:rPr lang="en-US" altLang="en-US" sz="2000" dirty="0">
                <a:solidFill>
                  <a:srgbClr val="24292E"/>
                </a:solidFill>
                <a:ea typeface="-apple-system"/>
              </a:rPr>
              <a:t> pair is separated by a coma, and when the function is run, that variable is set to value of whatever was passed into it.</a:t>
            </a:r>
            <a:endParaRPr lang="en-US" altLang="en-US" sz="2000" dirty="0"/>
          </a:p>
          <a:p>
            <a:pPr eaLnBrk="0" fontAlgn="base" hangingPunct="0">
              <a:lnSpc>
                <a:spcPct val="100000"/>
              </a:lnSpc>
              <a:spcBef>
                <a:spcPct val="0"/>
              </a:spcBef>
              <a:spcAft>
                <a:spcPct val="0"/>
              </a:spcAft>
            </a:pPr>
            <a:r>
              <a:rPr lang="en-US" altLang="en-US" sz="2000" dirty="0">
                <a:solidFill>
                  <a:srgbClr val="24292E"/>
                </a:solidFill>
                <a:ea typeface="-apple-system"/>
              </a:rPr>
              <a:t>The </a:t>
            </a:r>
            <a:r>
              <a:rPr lang="en-US" altLang="en-US" sz="2000" dirty="0">
                <a:solidFill>
                  <a:srgbClr val="24292E"/>
                </a:solidFill>
                <a:ea typeface="SFMono-Regular"/>
              </a:rPr>
              <a:t>void</a:t>
            </a:r>
            <a:r>
              <a:rPr lang="en-US" altLang="en-US" sz="2000" dirty="0">
                <a:solidFill>
                  <a:srgbClr val="24292E"/>
                </a:solidFill>
                <a:ea typeface="-apple-system"/>
              </a:rPr>
              <a:t> bit doesn't actually have to be void. It defines what the function will return. If it is void, it says the function won't return anything. BUT it could be any type of variable.</a:t>
            </a:r>
            <a:endParaRPr lang="en-US" altLang="en-US" sz="2000" dirty="0"/>
          </a:p>
          <a:p>
            <a:pPr eaLnBrk="0" fontAlgn="base" hangingPunct="0">
              <a:lnSpc>
                <a:spcPct val="100000"/>
              </a:lnSpc>
              <a:spcBef>
                <a:spcPct val="0"/>
              </a:spcBef>
              <a:spcAft>
                <a:spcPct val="0"/>
              </a:spcAft>
            </a:pPr>
            <a:r>
              <a:rPr lang="en-US" altLang="en-US" sz="2000" dirty="0">
                <a:solidFill>
                  <a:srgbClr val="24292E"/>
                </a:solidFill>
                <a:ea typeface="-apple-system"/>
              </a:rPr>
              <a:t>The </a:t>
            </a:r>
            <a:r>
              <a:rPr lang="en-US" altLang="en-US" sz="2000" dirty="0">
                <a:solidFill>
                  <a:srgbClr val="24292E"/>
                </a:solidFill>
                <a:ea typeface="SFMono-Regular"/>
              </a:rPr>
              <a:t>return</a:t>
            </a:r>
            <a:r>
              <a:rPr lang="en-US" altLang="en-US" sz="2000" dirty="0">
                <a:solidFill>
                  <a:srgbClr val="24292E"/>
                </a:solidFill>
                <a:ea typeface="-apple-system"/>
              </a:rPr>
              <a:t> keyword ends the running of the function and returns the value that comes after it back to whatever called the function.</a:t>
            </a:r>
            <a:endParaRPr lang="en-US" altLang="en-US" sz="2000" dirty="0"/>
          </a:p>
          <a:p>
            <a:r>
              <a:rPr lang="en-US" sz="2000" dirty="0"/>
              <a:t>Look at the following method and identify the problem (if viewing from home click the PowerPoint when you want to see the answer):</a:t>
            </a:r>
          </a:p>
          <a:p>
            <a:endParaRPr lang="en-AU" sz="2000" dirty="0"/>
          </a:p>
        </p:txBody>
      </p:sp>
      <p:pic>
        <p:nvPicPr>
          <p:cNvPr id="6" name="Picture 5">
            <a:extLst>
              <a:ext uri="{FF2B5EF4-FFF2-40B4-BE49-F238E27FC236}">
                <a16:creationId xmlns:a16="http://schemas.microsoft.com/office/drawing/2014/main" id="{B3307A94-A2D9-4E09-8982-6B41CC734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678" y="1311123"/>
            <a:ext cx="8197724" cy="514502"/>
          </a:xfrm>
          <a:prstGeom prst="rect">
            <a:avLst/>
          </a:prstGeom>
        </p:spPr>
      </p:pic>
      <p:pic>
        <p:nvPicPr>
          <p:cNvPr id="8" name="Picture 7">
            <a:extLst>
              <a:ext uri="{FF2B5EF4-FFF2-40B4-BE49-F238E27FC236}">
                <a16:creationId xmlns:a16="http://schemas.microsoft.com/office/drawing/2014/main" id="{9CEDD26E-5F68-4326-A64B-BBD892332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78" y="4919097"/>
            <a:ext cx="5506370" cy="1072402"/>
          </a:xfrm>
          <a:prstGeom prst="rect">
            <a:avLst/>
          </a:prstGeom>
        </p:spPr>
      </p:pic>
      <p:sp>
        <p:nvSpPr>
          <p:cNvPr id="9" name="TextBox 8">
            <a:extLst>
              <a:ext uri="{FF2B5EF4-FFF2-40B4-BE49-F238E27FC236}">
                <a16:creationId xmlns:a16="http://schemas.microsoft.com/office/drawing/2014/main" id="{3FC5227D-8FEA-432A-8750-99E22EFE7961}"/>
              </a:ext>
            </a:extLst>
          </p:cNvPr>
          <p:cNvSpPr txBox="1"/>
          <p:nvPr/>
        </p:nvSpPr>
        <p:spPr>
          <a:xfrm>
            <a:off x="6693526" y="4919097"/>
            <a:ext cx="5068695" cy="923330"/>
          </a:xfrm>
          <a:prstGeom prst="rect">
            <a:avLst/>
          </a:prstGeom>
          <a:noFill/>
        </p:spPr>
        <p:txBody>
          <a:bodyPr wrap="none" rtlCol="0">
            <a:spAutoFit/>
          </a:bodyPr>
          <a:lstStyle/>
          <a:p>
            <a:r>
              <a:rPr lang="en-AU" dirty="0">
                <a:latin typeface="+mj-lt"/>
              </a:rPr>
              <a:t>Answer: The last two lines are never reached since</a:t>
            </a:r>
          </a:p>
          <a:p>
            <a:r>
              <a:rPr lang="en-AU" dirty="0">
                <a:latin typeface="+mj-lt"/>
              </a:rPr>
              <a:t>The function stops running after the first line as it is </a:t>
            </a:r>
          </a:p>
          <a:p>
            <a:r>
              <a:rPr lang="en-AU" dirty="0">
                <a:latin typeface="+mj-lt"/>
              </a:rPr>
              <a:t>A return statement.</a:t>
            </a:r>
          </a:p>
        </p:txBody>
      </p:sp>
    </p:spTree>
    <p:extLst>
      <p:ext uri="{BB962C8B-B14F-4D97-AF65-F5344CB8AC3E}">
        <p14:creationId xmlns:p14="http://schemas.microsoft.com/office/powerpoint/2010/main" val="150657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2E20-4C33-4348-B4B6-63FA26BC43E4}"/>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5DBB752A-5E42-42AC-A856-7723C8CE9CD1}"/>
              </a:ext>
            </a:extLst>
          </p:cNvPr>
          <p:cNvSpPr>
            <a:spLocks noGrp="1"/>
          </p:cNvSpPr>
          <p:nvPr>
            <p:ph idx="1"/>
          </p:nvPr>
        </p:nvSpPr>
        <p:spPr/>
        <p:txBody>
          <a:bodyPr>
            <a:normAutofit fontScale="92500" lnSpcReduction="10000"/>
          </a:bodyPr>
          <a:lstStyle/>
          <a:p>
            <a:pPr marL="514350" indent="-514350">
              <a:buFont typeface="+mj-lt"/>
              <a:buAutoNum type="arabicPeriod"/>
            </a:pPr>
            <a:r>
              <a:rPr lang="en-AU" dirty="0"/>
              <a:t>For all you python lovers, write a function which prints to the console. To call the method I would type: print(thing I want to print);</a:t>
            </a:r>
          </a:p>
          <a:p>
            <a:pPr marL="514350" indent="-514350">
              <a:buFont typeface="+mj-lt"/>
              <a:buAutoNum type="arabicPeriod"/>
            </a:pPr>
            <a:r>
              <a:rPr lang="en-US" dirty="0"/>
              <a:t>Write a function that finds the average of 4 numbers. Use the function to print out the results (NOTE: The function should NOT print out the result.)</a:t>
            </a:r>
          </a:p>
          <a:p>
            <a:pPr marL="514350" indent="-514350">
              <a:buFont typeface="+mj-lt"/>
              <a:buAutoNum type="arabicPeriod"/>
            </a:pPr>
            <a:r>
              <a:rPr lang="en-US" dirty="0"/>
              <a:t>Write a function that returns a </a:t>
            </a:r>
            <a:r>
              <a:rPr lang="en-US" dirty="0" err="1"/>
              <a:t>boolean</a:t>
            </a:r>
            <a:r>
              <a:rPr lang="en-US" dirty="0"/>
              <a:t>, checking if the given number is prime.</a:t>
            </a:r>
          </a:p>
          <a:p>
            <a:pPr marL="514350" indent="-514350">
              <a:buFont typeface="+mj-lt"/>
              <a:buAutoNum type="arabicPeriod"/>
            </a:pPr>
            <a:r>
              <a:rPr lang="en-US" dirty="0"/>
              <a:t>Extension: Write a function that flips a coin and returns if it lands heads as a Boolean. You should use </a:t>
            </a:r>
            <a:r>
              <a:rPr lang="en-US" dirty="0" err="1"/>
              <a:t>java.util.Random</a:t>
            </a:r>
            <a:r>
              <a:rPr lang="en-US" dirty="0"/>
              <a:t> to generate result. (You may need to read documentation or google it to find out how. The function should not print it but return the Boolean which you can then use to print)</a:t>
            </a:r>
          </a:p>
          <a:p>
            <a:pPr marL="0" indent="0">
              <a:buNone/>
            </a:pPr>
            <a:endParaRPr lang="en-AU" dirty="0"/>
          </a:p>
        </p:txBody>
      </p:sp>
    </p:spTree>
    <p:extLst>
      <p:ext uri="{BB962C8B-B14F-4D97-AF65-F5344CB8AC3E}">
        <p14:creationId xmlns:p14="http://schemas.microsoft.com/office/powerpoint/2010/main" val="3799054447"/>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622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SFMono-Regular</vt:lpstr>
      <vt:lpstr>Arial</vt:lpstr>
      <vt:lpstr>Calibri</vt:lpstr>
      <vt:lpstr>Calibri Light</vt:lpstr>
      <vt:lpstr>Office Theme</vt:lpstr>
      <vt:lpstr>Lesson 8-Functions/Methods</vt:lpstr>
      <vt:lpstr>Introduction</vt:lpstr>
      <vt:lpstr>Method Declaration</vt:lpstr>
      <vt:lpstr>Method Body</vt:lpstr>
      <vt:lpstr>Method Call</vt:lpstr>
      <vt:lpstr>Variables</vt:lpstr>
      <vt:lpstr>Returning and More Explanation</vt:lpstr>
      <vt:lpstr>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40</cp:revision>
  <dcterms:created xsi:type="dcterms:W3CDTF">2018-03-29T23:49:11Z</dcterms:created>
  <dcterms:modified xsi:type="dcterms:W3CDTF">2018-05-18T06:32:31Z</dcterms:modified>
</cp:coreProperties>
</file>