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2027"/>
    <a:srgbClr val="E3555C"/>
    <a:srgbClr val="DD333B"/>
    <a:srgbClr val="D9232C"/>
    <a:srgbClr val="E9777C"/>
    <a:srgbClr val="DE323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2" autoAdjust="0"/>
    <p:restoredTop sz="94660"/>
  </p:normalViewPr>
  <p:slideViewPr>
    <p:cSldViewPr snapToGrid="0">
      <p:cViewPr varScale="1">
        <p:scale>
          <a:sx n="88" d="100"/>
          <a:sy n="88" d="100"/>
        </p:scale>
        <p:origin x="26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B1B4-FFE3-4716-A5FF-ED312EDD79E3}"/>
              </a:ext>
            </a:extLst>
          </p:cNvPr>
          <p:cNvSpPr>
            <a:spLocks noGrp="1"/>
          </p:cNvSpPr>
          <p:nvPr>
            <p:ph type="ctrTitle" hasCustomPrompt="1"/>
          </p:nvPr>
        </p:nvSpPr>
        <p:spPr>
          <a:xfrm>
            <a:off x="2781300" y="1354796"/>
            <a:ext cx="6629400" cy="2387600"/>
          </a:xfrm>
        </p:spPr>
        <p:txBody>
          <a:bodyPr anchor="b"/>
          <a:lstStyle>
            <a:lvl1pPr algn="ctr">
              <a:defRPr sz="6000" b="0">
                <a:latin typeface="Calibri" panose="020F0502020204030204" pitchFamily="34" charset="0"/>
                <a:cs typeface="Calibri" panose="020F0502020204030204" pitchFamily="34" charset="0"/>
              </a:defRPr>
            </a:lvl1pPr>
          </a:lstStyle>
          <a:p>
            <a:r>
              <a:rPr lang="en-AU" dirty="0"/>
              <a:t>Click to edit title</a:t>
            </a:r>
          </a:p>
        </p:txBody>
      </p:sp>
      <p:sp>
        <p:nvSpPr>
          <p:cNvPr id="3" name="Subtitle 2">
            <a:extLst>
              <a:ext uri="{FF2B5EF4-FFF2-40B4-BE49-F238E27FC236}">
                <a16:creationId xmlns:a16="http://schemas.microsoft.com/office/drawing/2014/main" id="{244DCE6D-83BF-45F1-8BBA-D7E161616324}"/>
              </a:ext>
            </a:extLst>
          </p:cNvPr>
          <p:cNvSpPr>
            <a:spLocks noGrp="1"/>
          </p:cNvSpPr>
          <p:nvPr>
            <p:ph type="subTitle" idx="1"/>
          </p:nvPr>
        </p:nvSpPr>
        <p:spPr>
          <a:xfrm>
            <a:off x="1524000" y="3901087"/>
            <a:ext cx="9144000" cy="1655762"/>
          </a:xfrm>
        </p:spPr>
        <p:txBody>
          <a:bodyPr/>
          <a:lstStyle>
            <a:lvl1pPr marL="0" indent="0" algn="ctr">
              <a:buNone/>
              <a:defRPr sz="2400">
                <a:solidFill>
                  <a:srgbClr val="C7202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AU" dirty="0"/>
          </a:p>
        </p:txBody>
      </p:sp>
      <p:pic>
        <p:nvPicPr>
          <p:cNvPr id="18" name="Picture 17">
            <a:extLst>
              <a:ext uri="{FF2B5EF4-FFF2-40B4-BE49-F238E27FC236}">
                <a16:creationId xmlns:a16="http://schemas.microsoft.com/office/drawing/2014/main" id="{4502AC83-5A35-459F-B052-18D1AABEC84E}"/>
              </a:ext>
            </a:extLst>
          </p:cNvPr>
          <p:cNvPicPr>
            <a:picLocks noChangeAspect="1"/>
          </p:cNvPicPr>
          <p:nvPr userDrawn="1"/>
        </p:nvPicPr>
        <p:blipFill rotWithShape="1">
          <a:blip r:embed="rId2"/>
          <a:srcRect l="7370" r="7370"/>
          <a:stretch/>
        </p:blipFill>
        <p:spPr>
          <a:xfrm>
            <a:off x="-1" y="0"/>
            <a:ext cx="12192001" cy="1620000"/>
          </a:xfrm>
          <a:prstGeom prst="rect">
            <a:avLst/>
          </a:prstGeom>
        </p:spPr>
      </p:pic>
    </p:spTree>
    <p:extLst>
      <p:ext uri="{BB962C8B-B14F-4D97-AF65-F5344CB8AC3E}">
        <p14:creationId xmlns:p14="http://schemas.microsoft.com/office/powerpoint/2010/main" val="1051637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EE6166F-4B5A-4751-A9F4-77BA18BD2A8E}"/>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095F0B60-A633-480C-B4ED-CF4AF3FF6B0D}"/>
              </a:ext>
            </a:extLst>
          </p:cNvPr>
          <p:cNvSpPr>
            <a:spLocks noGrp="1"/>
          </p:cNvSpPr>
          <p:nvPr>
            <p:ph type="title"/>
          </p:nvPr>
        </p:nvSpPr>
        <p:spPr>
          <a:xfrm>
            <a:off x="843952" y="365125"/>
            <a:ext cx="9030419" cy="1325563"/>
          </a:xfrm>
        </p:spPr>
        <p:txBody>
          <a:bodyPr/>
          <a:lstStyle>
            <a:lvl1pPr>
              <a:defRPr>
                <a:solidFill>
                  <a:srgbClr val="C72027"/>
                </a:solidFill>
              </a:defRPr>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ABFDDF13-524D-4603-9F33-E8635E8339C8}"/>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168367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591EF3D-C68C-434F-A21E-58013830FB29}"/>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7461D7-F4C1-4896-83FB-EEF74F3F8566}"/>
              </a:ext>
            </a:extLst>
          </p:cNvPr>
          <p:cNvSpPr>
            <a:spLocks noGrp="1"/>
          </p:cNvSpPr>
          <p:nvPr>
            <p:ph type="title"/>
          </p:nvPr>
        </p:nvSpPr>
        <p:spPr>
          <a:xfrm>
            <a:off x="843951" y="365125"/>
            <a:ext cx="9030419" cy="1325563"/>
          </a:xfrm>
        </p:spPr>
        <p:txBody>
          <a:bodyPr/>
          <a:lstStyle>
            <a:lvl1pPr>
              <a:defRPr>
                <a:solidFill>
                  <a:srgbClr val="C72027"/>
                </a:solidFill>
                <a:latin typeface="+mj-lt"/>
              </a:defRPr>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30E24082-A85A-4474-B946-F7A5B54F8C61}"/>
              </a:ext>
            </a:extLst>
          </p:cNvPr>
          <p:cNvSpPr>
            <a:spLocks noGrp="1"/>
          </p:cNvSpPr>
          <p:nvPr>
            <p:ph sz="half" idx="1"/>
          </p:nvPr>
        </p:nvSpPr>
        <p:spPr>
          <a:xfrm>
            <a:off x="838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a:extLst>
              <a:ext uri="{FF2B5EF4-FFF2-40B4-BE49-F238E27FC236}">
                <a16:creationId xmlns:a16="http://schemas.microsoft.com/office/drawing/2014/main" id="{8816F3B4-C416-4F0F-B73A-C7D4E0E16EED}"/>
              </a:ext>
            </a:extLst>
          </p:cNvPr>
          <p:cNvSpPr>
            <a:spLocks noGrp="1"/>
          </p:cNvSpPr>
          <p:nvPr>
            <p:ph sz="half" idx="2"/>
          </p:nvPr>
        </p:nvSpPr>
        <p:spPr>
          <a:xfrm>
            <a:off x="6172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14514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85A1269-70B6-4791-A9A0-3D699EC1109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BB629944-F68D-4BCB-9763-64BC3354CD30}"/>
              </a:ext>
            </a:extLst>
          </p:cNvPr>
          <p:cNvSpPr>
            <a:spLocks noGrp="1"/>
          </p:cNvSpPr>
          <p:nvPr>
            <p:ph type="title"/>
          </p:nvPr>
        </p:nvSpPr>
        <p:spPr>
          <a:xfrm>
            <a:off x="851289" y="365125"/>
            <a:ext cx="9028800" cy="1325563"/>
          </a:xfrm>
        </p:spPr>
        <p:txBody>
          <a:bodyPr/>
          <a:lstStyle>
            <a:lvl1pPr>
              <a:defRPr>
                <a:solidFill>
                  <a:srgbClr val="C72027"/>
                </a:solidFill>
              </a:defRPr>
            </a:lvl1p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974B9034-D526-475E-AE21-A56C312A3A9D}"/>
              </a:ext>
            </a:extLst>
          </p:cNvPr>
          <p:cNvSpPr>
            <a:spLocks noGrp="1"/>
          </p:cNvSpPr>
          <p:nvPr>
            <p:ph type="body" idx="1"/>
          </p:nvPr>
        </p:nvSpPr>
        <p:spPr>
          <a:xfrm>
            <a:off x="839788" y="18430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34E495B-E756-44CF-B520-7FBC010510DE}"/>
              </a:ext>
            </a:extLst>
          </p:cNvPr>
          <p:cNvSpPr>
            <a:spLocks noGrp="1"/>
          </p:cNvSpPr>
          <p:nvPr>
            <p:ph sz="half" idx="2"/>
          </p:nvPr>
        </p:nvSpPr>
        <p:spPr>
          <a:xfrm>
            <a:off x="839788" y="2762250"/>
            <a:ext cx="5157787" cy="342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7BB46B6-478C-4AEA-8639-BE79AFD48520}"/>
              </a:ext>
            </a:extLst>
          </p:cNvPr>
          <p:cNvSpPr>
            <a:spLocks noGrp="1"/>
          </p:cNvSpPr>
          <p:nvPr>
            <p:ph type="body" sz="quarter" idx="3"/>
          </p:nvPr>
        </p:nvSpPr>
        <p:spPr>
          <a:xfrm>
            <a:off x="6172200" y="18430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0D0E0787-D266-4716-AE88-42566C606ADC}"/>
              </a:ext>
            </a:extLst>
          </p:cNvPr>
          <p:cNvSpPr>
            <a:spLocks noGrp="1"/>
          </p:cNvSpPr>
          <p:nvPr>
            <p:ph sz="quarter" idx="4"/>
          </p:nvPr>
        </p:nvSpPr>
        <p:spPr>
          <a:xfrm>
            <a:off x="6172200" y="2752723"/>
            <a:ext cx="5183188" cy="34200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389788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E1AD52-F6D7-4BAB-A800-67D6EC421E27}"/>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09A6E5-85EF-4525-8287-0BFA574FCA08}"/>
              </a:ext>
            </a:extLst>
          </p:cNvPr>
          <p:cNvSpPr>
            <a:spLocks noGrp="1"/>
          </p:cNvSpPr>
          <p:nvPr>
            <p:ph type="title"/>
          </p:nvPr>
        </p:nvSpPr>
        <p:spPr/>
        <p:txBody>
          <a:bodyPr/>
          <a:lstStyle>
            <a:lvl1pPr>
              <a:defRPr>
                <a:solidFill>
                  <a:srgbClr val="C72027"/>
                </a:solidFill>
              </a:defRPr>
            </a:lvl1pPr>
          </a:lstStyle>
          <a:p>
            <a:r>
              <a:rPr lang="en-US" dirty="0"/>
              <a:t>Click to edit Master title style</a:t>
            </a:r>
            <a:endParaRPr lang="en-AU" dirty="0"/>
          </a:p>
        </p:txBody>
      </p:sp>
    </p:spTree>
    <p:extLst>
      <p:ext uri="{BB962C8B-B14F-4D97-AF65-F5344CB8AC3E}">
        <p14:creationId xmlns:p14="http://schemas.microsoft.com/office/powerpoint/2010/main" val="277025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71BD1F4-F6B3-48F3-8488-FC11B9183F00}"/>
              </a:ext>
            </a:extLst>
          </p:cNvPr>
          <p:cNvPicPr>
            <a:picLocks noChangeAspect="1"/>
          </p:cNvPicPr>
          <p:nvPr userDrawn="1"/>
        </p:nvPicPr>
        <p:blipFill rotWithShape="1">
          <a:blip r:embed="rId2"/>
          <a:srcRect r="39394"/>
          <a:stretch/>
        </p:blipFill>
        <p:spPr>
          <a:xfrm>
            <a:off x="0" y="6215824"/>
            <a:ext cx="12192000" cy="646176"/>
          </a:xfrm>
          <a:prstGeom prst="rect">
            <a:avLst/>
          </a:prstGeom>
        </p:spPr>
      </p:pic>
    </p:spTree>
    <p:extLst>
      <p:ext uri="{BB962C8B-B14F-4D97-AF65-F5344CB8AC3E}">
        <p14:creationId xmlns:p14="http://schemas.microsoft.com/office/powerpoint/2010/main" val="3694966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C213E2D-D9C2-4B7A-BA7D-E1587D83300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3" name="Content Placeholder 2">
            <a:extLst>
              <a:ext uri="{FF2B5EF4-FFF2-40B4-BE49-F238E27FC236}">
                <a16:creationId xmlns:a16="http://schemas.microsoft.com/office/drawing/2014/main" id="{525DEC0E-799D-41EF-AEF1-E6324136AB1A}"/>
              </a:ext>
            </a:extLst>
          </p:cNvPr>
          <p:cNvSpPr>
            <a:spLocks noGrp="1"/>
          </p:cNvSpPr>
          <p:nvPr>
            <p:ph idx="1" hasCustomPrompt="1"/>
          </p:nvPr>
        </p:nvSpPr>
        <p:spPr>
          <a:xfrm>
            <a:off x="4756030" y="2001327"/>
            <a:ext cx="7251940" cy="3960000"/>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dirty="0"/>
              <a:t>Picture</a:t>
            </a:r>
          </a:p>
        </p:txBody>
      </p:sp>
      <p:sp>
        <p:nvSpPr>
          <p:cNvPr id="4" name="Text Placeholder 3">
            <a:extLst>
              <a:ext uri="{FF2B5EF4-FFF2-40B4-BE49-F238E27FC236}">
                <a16:creationId xmlns:a16="http://schemas.microsoft.com/office/drawing/2014/main" id="{3C8DA6B7-D55D-42C9-9E7B-F943EEEB4581}"/>
              </a:ext>
            </a:extLst>
          </p:cNvPr>
          <p:cNvSpPr>
            <a:spLocks noGrp="1"/>
          </p:cNvSpPr>
          <p:nvPr>
            <p:ph type="body" sz="half" idx="2"/>
          </p:nvPr>
        </p:nvSpPr>
        <p:spPr>
          <a:xfrm>
            <a:off x="305503" y="2001327"/>
            <a:ext cx="3932237" cy="3960000"/>
          </a:xfrm>
        </p:spPr>
        <p:txBody>
          <a:bodyPr>
            <a:normAutofit/>
          </a:bodyPr>
          <a:lstStyle>
            <a:lvl1pPr marL="0" indent="0">
              <a:buNone/>
              <a:defRPr sz="2800" b="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80CF5A0B-77A5-4CAB-BB11-306E9FB78C93}"/>
              </a:ext>
            </a:extLst>
          </p:cNvPr>
          <p:cNvSpPr>
            <a:spLocks noGrp="1"/>
          </p:cNvSpPr>
          <p:nvPr>
            <p:ph type="dt" sz="half" idx="10"/>
          </p:nvPr>
        </p:nvSpPr>
        <p:spPr/>
        <p:txBody>
          <a:bodyPr/>
          <a:lstStyle/>
          <a:p>
            <a:fld id="{6307B6E2-F1C5-4260-9690-B820744F5C71}" type="datetimeFigureOut">
              <a:rPr lang="en-AU" smtClean="0"/>
              <a:t>19/05/2018</a:t>
            </a:fld>
            <a:endParaRPr lang="en-AU"/>
          </a:p>
        </p:txBody>
      </p:sp>
      <p:sp>
        <p:nvSpPr>
          <p:cNvPr id="6" name="Footer Placeholder 5">
            <a:extLst>
              <a:ext uri="{FF2B5EF4-FFF2-40B4-BE49-F238E27FC236}">
                <a16:creationId xmlns:a16="http://schemas.microsoft.com/office/drawing/2014/main" id="{644B3C65-E68C-475B-A7CE-780B24A6197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117FA81-705A-4639-A28E-0AED1E9FC4B8}"/>
              </a:ext>
            </a:extLst>
          </p:cNvPr>
          <p:cNvSpPr>
            <a:spLocks noGrp="1"/>
          </p:cNvSpPr>
          <p:nvPr>
            <p:ph type="sldNum" sz="quarter" idx="12"/>
          </p:nvPr>
        </p:nvSpPr>
        <p:spPr/>
        <p:txBody>
          <a:bodyPr/>
          <a:lstStyle/>
          <a:p>
            <a:fld id="{C8CF5B26-AAE6-4B84-84FA-4297018850DF}" type="slidenum">
              <a:rPr lang="en-AU" smtClean="0"/>
              <a:t>‹#›</a:t>
            </a:fld>
            <a:endParaRPr lang="en-AU"/>
          </a:p>
        </p:txBody>
      </p:sp>
      <p:sp>
        <p:nvSpPr>
          <p:cNvPr id="8" name="Title 1">
            <a:extLst>
              <a:ext uri="{FF2B5EF4-FFF2-40B4-BE49-F238E27FC236}">
                <a16:creationId xmlns:a16="http://schemas.microsoft.com/office/drawing/2014/main" id="{6596FCBD-8222-4CCF-970B-1A5536DFA9C6}"/>
              </a:ext>
            </a:extLst>
          </p:cNvPr>
          <p:cNvSpPr txBox="1">
            <a:spLocks/>
          </p:cNvSpPr>
          <p:nvPr userDrawn="1"/>
        </p:nvSpPr>
        <p:spPr>
          <a:xfrm>
            <a:off x="838200" y="365125"/>
            <a:ext cx="90304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C72027"/>
                </a:solidFill>
                <a:latin typeface="Calibri Light" panose="020F0302020204030204" pitchFamily="34" charset="0"/>
                <a:ea typeface="+mj-ea"/>
                <a:cs typeface="Calibri Light" panose="020F0302020204030204" pitchFamily="34" charset="0"/>
              </a:defRPr>
            </a:lvl1pPr>
          </a:lstStyle>
          <a:p>
            <a:r>
              <a:rPr lang="en-US" dirty="0"/>
              <a:t>Click to edit Master title style</a:t>
            </a:r>
            <a:endParaRPr lang="en-AU" dirty="0"/>
          </a:p>
        </p:txBody>
      </p:sp>
    </p:spTree>
    <p:extLst>
      <p:ext uri="{BB962C8B-B14F-4D97-AF65-F5344CB8AC3E}">
        <p14:creationId xmlns:p14="http://schemas.microsoft.com/office/powerpoint/2010/main" val="270600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B110D22-2D44-4415-A08B-E1AF35CDF1C8}"/>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C845CF61-1648-470E-B028-B08AE9860DB7}"/>
              </a:ext>
            </a:extLst>
          </p:cNvPr>
          <p:cNvSpPr>
            <a:spLocks noGrp="1"/>
          </p:cNvSpPr>
          <p:nvPr>
            <p:ph type="title"/>
          </p:nvPr>
        </p:nvSpPr>
        <p:spPr/>
        <p:txBody>
          <a:bodyPr/>
          <a:lstStyle>
            <a:lvl1pPr>
              <a:defRPr>
                <a:solidFill>
                  <a:srgbClr val="C72027"/>
                </a:solidFill>
              </a:defRPr>
            </a:lvl1pPr>
          </a:lstStyle>
          <a:p>
            <a:r>
              <a:rPr lang="en-US" dirty="0"/>
              <a:t>Click to edit Master title style</a:t>
            </a:r>
            <a:endParaRPr lang="en-AU" dirty="0"/>
          </a:p>
        </p:txBody>
      </p:sp>
      <p:sp>
        <p:nvSpPr>
          <p:cNvPr id="3" name="Vertical Text Placeholder 2">
            <a:extLst>
              <a:ext uri="{FF2B5EF4-FFF2-40B4-BE49-F238E27FC236}">
                <a16:creationId xmlns:a16="http://schemas.microsoft.com/office/drawing/2014/main" id="{BBF18A96-08AC-47FA-9948-366D77638B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807610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D2E1E6-449A-4927-BDAD-392FBCD236B2}"/>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Vertical Title 1">
            <a:extLst>
              <a:ext uri="{FF2B5EF4-FFF2-40B4-BE49-F238E27FC236}">
                <a16:creationId xmlns:a16="http://schemas.microsoft.com/office/drawing/2014/main" id="{1513B95C-07CB-4690-AB0C-F0DA79D00191}"/>
              </a:ext>
            </a:extLst>
          </p:cNvPr>
          <p:cNvSpPr>
            <a:spLocks noGrp="1"/>
          </p:cNvSpPr>
          <p:nvPr>
            <p:ph type="title" orient="vert"/>
          </p:nvPr>
        </p:nvSpPr>
        <p:spPr>
          <a:xfrm>
            <a:off x="7149142" y="365125"/>
            <a:ext cx="2628900" cy="5811838"/>
          </a:xfrm>
        </p:spPr>
        <p:txBody>
          <a:bodyPr vert="eaVert"/>
          <a:lstStyle>
            <a:lvl1pPr>
              <a:defRPr>
                <a:solidFill>
                  <a:srgbClr val="C72027"/>
                </a:solidFill>
              </a:defRPr>
            </a:lvl1pPr>
          </a:lstStyle>
          <a:p>
            <a:r>
              <a:rPr lang="en-US" dirty="0"/>
              <a:t>Click to edit Master title style</a:t>
            </a:r>
            <a:endParaRPr lang="en-AU" dirty="0"/>
          </a:p>
        </p:txBody>
      </p:sp>
      <p:sp>
        <p:nvSpPr>
          <p:cNvPr id="3" name="Vertical Text Placeholder 2">
            <a:extLst>
              <a:ext uri="{FF2B5EF4-FFF2-40B4-BE49-F238E27FC236}">
                <a16:creationId xmlns:a16="http://schemas.microsoft.com/office/drawing/2014/main" id="{9DB5ED2A-FEEB-496C-8150-BA7956040AF6}"/>
              </a:ext>
            </a:extLst>
          </p:cNvPr>
          <p:cNvSpPr>
            <a:spLocks noGrp="1"/>
          </p:cNvSpPr>
          <p:nvPr>
            <p:ph type="body" orient="vert" idx="1"/>
          </p:nvPr>
        </p:nvSpPr>
        <p:spPr>
          <a:xfrm>
            <a:off x="838200" y="365125"/>
            <a:ext cx="6189453"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845474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D587A0-377E-400A-8B6E-4A5C3129499F}"/>
              </a:ext>
            </a:extLst>
          </p:cNvPr>
          <p:cNvSpPr>
            <a:spLocks noGrp="1"/>
          </p:cNvSpPr>
          <p:nvPr>
            <p:ph type="title"/>
          </p:nvPr>
        </p:nvSpPr>
        <p:spPr>
          <a:xfrm>
            <a:off x="838200" y="365125"/>
            <a:ext cx="9030419"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601EA840-114C-409E-B22C-354157476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54C7C189-567B-44A1-88FB-10C4D48455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7B6E2-F1C5-4260-9690-B820744F5C71}" type="datetimeFigureOut">
              <a:rPr lang="en-AU" smtClean="0"/>
              <a:t>19/05/2018</a:t>
            </a:fld>
            <a:endParaRPr lang="en-AU"/>
          </a:p>
        </p:txBody>
      </p:sp>
      <p:sp>
        <p:nvSpPr>
          <p:cNvPr id="5" name="Footer Placeholder 4">
            <a:extLst>
              <a:ext uri="{FF2B5EF4-FFF2-40B4-BE49-F238E27FC236}">
                <a16:creationId xmlns:a16="http://schemas.microsoft.com/office/drawing/2014/main" id="{FE5C0D90-E8F4-44FF-9CA2-271C8EBDF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41D51756-3663-466F-AD34-1D96A6D5D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F5B26-AAE6-4B84-84FA-4297018850DF}" type="slidenum">
              <a:rPr lang="en-AU" smtClean="0"/>
              <a:t>‹#›</a:t>
            </a:fld>
            <a:endParaRPr lang="en-AU"/>
          </a:p>
        </p:txBody>
      </p:sp>
      <p:pic>
        <p:nvPicPr>
          <p:cNvPr id="10" name="Picture 9" descr="A picture containing book, text&#10;&#10;Description generated with very high confidence">
            <a:extLst>
              <a:ext uri="{FF2B5EF4-FFF2-40B4-BE49-F238E27FC236}">
                <a16:creationId xmlns:a16="http://schemas.microsoft.com/office/drawing/2014/main" id="{FCDF5670-9C7C-41C6-809C-C624139417AD}"/>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8668923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 id="2147483678" r:id="rId5"/>
    <p:sldLayoutId id="2147483679" r:id="rId6"/>
    <p:sldLayoutId id="2147483680" r:id="rId7"/>
    <p:sldLayoutId id="2147483682" r:id="rId8"/>
    <p:sldLayoutId id="2147483683" r:id="rId9"/>
  </p:sldLayoutIdLst>
  <p:txStyles>
    <p:titleStyle>
      <a:lvl1pPr algn="l" defTabSz="914400" rtl="0" eaLnBrk="1" latinLnBrk="0" hangingPunct="1">
        <a:lnSpc>
          <a:spcPct val="90000"/>
        </a:lnSpc>
        <a:spcBef>
          <a:spcPct val="0"/>
        </a:spcBef>
        <a:buNone/>
        <a:defRPr sz="4400" b="0" kern="1200">
          <a:solidFill>
            <a:schemeClr val="tx1"/>
          </a:solidFill>
          <a:latin typeface="Calibri Light" panose="020F0302020204030204" pitchFamily="34" charset="0"/>
          <a:ea typeface="+mj-ea"/>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medium.freecodecamp.com/code-comments-the-good-the-bad-and-the-ugly-be9cc65fbf8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A9F7-2741-4083-9727-9EA3927E072E}"/>
              </a:ext>
            </a:extLst>
          </p:cNvPr>
          <p:cNvSpPr>
            <a:spLocks noGrp="1"/>
          </p:cNvSpPr>
          <p:nvPr>
            <p:ph type="ctrTitle"/>
          </p:nvPr>
        </p:nvSpPr>
        <p:spPr/>
        <p:txBody>
          <a:bodyPr/>
          <a:lstStyle/>
          <a:p>
            <a:r>
              <a:rPr lang="en-AU"/>
              <a:t>Lesson 9: Documentation</a:t>
            </a:r>
            <a:endParaRPr lang="en-AU" dirty="0"/>
          </a:p>
        </p:txBody>
      </p:sp>
      <p:sp>
        <p:nvSpPr>
          <p:cNvPr id="3" name="Subtitle 2">
            <a:extLst>
              <a:ext uri="{FF2B5EF4-FFF2-40B4-BE49-F238E27FC236}">
                <a16:creationId xmlns:a16="http://schemas.microsoft.com/office/drawing/2014/main" id="{4DDF386A-052D-4E07-AD83-5CB8FA5F8EE3}"/>
              </a:ext>
            </a:extLst>
          </p:cNvPr>
          <p:cNvSpPr>
            <a:spLocks noGrp="1"/>
          </p:cNvSpPr>
          <p:nvPr>
            <p:ph type="subTitle" idx="1"/>
          </p:nvPr>
        </p:nvSpPr>
        <p:spPr/>
        <p:txBody>
          <a:bodyPr/>
          <a:lstStyle/>
          <a:p>
            <a:r>
              <a:rPr lang="en-AU" dirty="0"/>
              <a:t>This document documents documentation</a:t>
            </a:r>
          </a:p>
          <a:p>
            <a:r>
              <a:rPr lang="en-AU" dirty="0"/>
              <a:t>Ben Schwarz</a:t>
            </a:r>
          </a:p>
        </p:txBody>
      </p:sp>
    </p:spTree>
    <p:extLst>
      <p:ext uri="{BB962C8B-B14F-4D97-AF65-F5344CB8AC3E}">
        <p14:creationId xmlns:p14="http://schemas.microsoft.com/office/powerpoint/2010/main" val="2659648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A54C-8C68-4D56-A8FB-E5ED06B36B94}"/>
              </a:ext>
            </a:extLst>
          </p:cNvPr>
          <p:cNvSpPr>
            <a:spLocks noGrp="1"/>
          </p:cNvSpPr>
          <p:nvPr>
            <p:ph type="title"/>
          </p:nvPr>
        </p:nvSpPr>
        <p:spPr/>
        <p:txBody>
          <a:bodyPr/>
          <a:lstStyle/>
          <a:p>
            <a:r>
              <a:rPr lang="en-AU" dirty="0"/>
              <a:t>Activities</a:t>
            </a:r>
          </a:p>
        </p:txBody>
      </p:sp>
      <p:sp>
        <p:nvSpPr>
          <p:cNvPr id="3" name="Content Placeholder 2">
            <a:extLst>
              <a:ext uri="{FF2B5EF4-FFF2-40B4-BE49-F238E27FC236}">
                <a16:creationId xmlns:a16="http://schemas.microsoft.com/office/drawing/2014/main" id="{04BDA129-ABE8-4726-8C80-B389BC0024A5}"/>
              </a:ext>
            </a:extLst>
          </p:cNvPr>
          <p:cNvSpPr>
            <a:spLocks noGrp="1"/>
          </p:cNvSpPr>
          <p:nvPr>
            <p:ph idx="1"/>
          </p:nvPr>
        </p:nvSpPr>
        <p:spPr/>
        <p:txBody>
          <a:bodyPr>
            <a:normAutofit fontScale="70000" lnSpcReduction="20000"/>
          </a:bodyPr>
          <a:lstStyle/>
          <a:p>
            <a:r>
              <a:rPr lang="en-US" dirty="0"/>
              <a:t>This isn't really something I can give an activity for... so there are none! If you want practice, feel free to go back and try documenting some of the code you wrote for previous activities. If you want some extra reading, here is a good article on documentation: </a:t>
            </a:r>
            <a:r>
              <a:rPr lang="en-US" dirty="0">
                <a:hlinkClick r:id="rId2"/>
              </a:rPr>
              <a:t>https://medium.freecodecamp.com/code-comments-the-good-the-bad-and-the-ugly-be9cc65fbf83</a:t>
            </a:r>
            <a:endParaRPr lang="en-US" dirty="0"/>
          </a:p>
          <a:p>
            <a:r>
              <a:rPr lang="en-US" dirty="0"/>
              <a:t>Hope you enjoyed this module! You now know a lot about the basic of code. In the next module, </a:t>
            </a:r>
            <a:r>
              <a:rPr lang="en-US" dirty="0" err="1"/>
              <a:t>Algorithims</a:t>
            </a:r>
            <a:r>
              <a:rPr lang="en-US" dirty="0"/>
              <a:t>, we'll start looking at how to write cool code to solve big problems.</a:t>
            </a:r>
          </a:p>
          <a:p>
            <a:r>
              <a:rPr lang="en-US" dirty="0" err="1"/>
              <a:t>Suprise</a:t>
            </a:r>
            <a:r>
              <a:rPr lang="en-US" dirty="0"/>
              <a:t>! There are </a:t>
            </a:r>
            <a:r>
              <a:rPr lang="en-US" i="1" dirty="0"/>
              <a:t>some</a:t>
            </a:r>
            <a:r>
              <a:rPr lang="en-US" dirty="0"/>
              <a:t> activities, but they're summary activities. Do document what you do though.</a:t>
            </a:r>
          </a:p>
          <a:p>
            <a:pPr marL="514350" indent="-514350">
              <a:buFont typeface="+mj-lt"/>
              <a:buAutoNum type="arabicPeriod"/>
            </a:pPr>
            <a:r>
              <a:rPr lang="en-US" dirty="0"/>
              <a:t>Write a function which, when given two numbers, say a and b, returns a to the power of b. (No using </a:t>
            </a:r>
            <a:r>
              <a:rPr lang="en-US" dirty="0" err="1"/>
              <a:t>Math.pow</a:t>
            </a:r>
            <a:r>
              <a:rPr lang="en-US" dirty="0"/>
              <a:t>)</a:t>
            </a:r>
          </a:p>
          <a:p>
            <a:pPr marL="514350" lvl="0" indent="-514350" eaLnBrk="0" fontAlgn="base" hangingPunct="0">
              <a:lnSpc>
                <a:spcPct val="100000"/>
              </a:lnSpc>
              <a:spcBef>
                <a:spcPct val="0"/>
              </a:spcBef>
              <a:spcAft>
                <a:spcPct val="0"/>
              </a:spcAft>
              <a:buAutoNum type="arabicPeriod" startAt="2"/>
            </a:pPr>
            <a:r>
              <a:rPr lang="en-AU" dirty="0"/>
              <a:t>Extension: </a:t>
            </a:r>
            <a:r>
              <a:rPr lang="en-US" altLang="en-US" dirty="0">
                <a:latin typeface="Arial" panose="020B0604020202020204" pitchFamily="34" charset="0"/>
                <a:ea typeface="Helvetica" panose="020B0604020202020204" pitchFamily="34" charset="0"/>
              </a:rPr>
              <a:t> </a:t>
            </a:r>
            <a:r>
              <a:rPr lang="en-US" altLang="en-US" dirty="0">
                <a:ea typeface="Helvetica" panose="020B0604020202020204" pitchFamily="34" charset="0"/>
              </a:rPr>
              <a:t>Write a Java method to compute the future investment value at a given interest rate for a specified number of years. Sample data (Monthly compounded) and Output:</a:t>
            </a:r>
          </a:p>
          <a:p>
            <a:pPr marL="457200" lvl="1" indent="0" eaLnBrk="0" fontAlgn="base" hangingPunct="0">
              <a:lnSpc>
                <a:spcPct val="100000"/>
              </a:lnSpc>
              <a:spcBef>
                <a:spcPct val="0"/>
              </a:spcBef>
              <a:spcAft>
                <a:spcPct val="0"/>
              </a:spcAft>
              <a:buNone/>
            </a:pPr>
            <a:r>
              <a:rPr lang="en-US" altLang="en-US" dirty="0">
                <a:ea typeface="Helvetica" panose="020B0604020202020204" pitchFamily="34" charset="0"/>
              </a:rPr>
              <a:t>Input the investment amount: 1000</a:t>
            </a:r>
            <a:br>
              <a:rPr lang="en-US" altLang="en-US" dirty="0">
                <a:ea typeface="Helvetica" panose="020B0604020202020204" pitchFamily="34" charset="0"/>
              </a:rPr>
            </a:br>
            <a:r>
              <a:rPr lang="en-US" altLang="en-US" dirty="0">
                <a:ea typeface="Helvetica" panose="020B0604020202020204" pitchFamily="34" charset="0"/>
              </a:rPr>
              <a:t>Input the rate of interest: 10</a:t>
            </a:r>
            <a:br>
              <a:rPr lang="en-US" altLang="en-US" dirty="0">
                <a:ea typeface="Helvetica" panose="020B0604020202020204" pitchFamily="34" charset="0"/>
              </a:rPr>
            </a:br>
            <a:r>
              <a:rPr lang="en-US" altLang="en-US" dirty="0">
                <a:ea typeface="Helvetica" panose="020B0604020202020204" pitchFamily="34" charset="0"/>
              </a:rPr>
              <a:t>Input number of years: 5</a:t>
            </a:r>
            <a:endParaRPr lang="en-US" altLang="en-US" sz="1000" dirty="0"/>
          </a:p>
          <a:p>
            <a:pPr marL="457200" lvl="1" indent="0" eaLnBrk="0" fontAlgn="base" hangingPunct="0">
              <a:lnSpc>
                <a:spcPct val="100000"/>
              </a:lnSpc>
              <a:spcBef>
                <a:spcPct val="0"/>
              </a:spcBef>
              <a:spcAft>
                <a:spcPct val="0"/>
              </a:spcAft>
              <a:buNone/>
            </a:pPr>
            <a:r>
              <a:rPr lang="en-US" altLang="en-US" dirty="0">
                <a:ea typeface="Helvetica" panose="020B0604020202020204" pitchFamily="34" charset="0"/>
              </a:rPr>
              <a:t>Expected Output:</a:t>
            </a:r>
            <a:endParaRPr lang="en-US" altLang="en-US" dirty="0"/>
          </a:p>
          <a:p>
            <a:pPr marL="457200" lvl="1" indent="0" eaLnBrk="0" fontAlgn="base" hangingPunct="0">
              <a:lnSpc>
                <a:spcPct val="100000"/>
              </a:lnSpc>
              <a:spcBef>
                <a:spcPct val="0"/>
              </a:spcBef>
              <a:spcAft>
                <a:spcPct val="0"/>
              </a:spcAft>
              <a:buNone/>
            </a:pPr>
            <a:r>
              <a:rPr lang="en-US" altLang="en-US" dirty="0"/>
              <a:t>Years Future Value 1 1104.71, 2 1220.39, 3 1348.18, 4 1489.35, 5 1645.31</a:t>
            </a:r>
            <a:r>
              <a:rPr lang="en-US" altLang="en-US" sz="1000" dirty="0"/>
              <a:t> </a:t>
            </a:r>
            <a:endParaRPr lang="en-US" altLang="en-US" sz="3600" dirty="0"/>
          </a:p>
          <a:p>
            <a:pPr marL="0" indent="0">
              <a:buNone/>
            </a:pPr>
            <a:endParaRPr lang="en-AU" dirty="0"/>
          </a:p>
        </p:txBody>
      </p:sp>
      <p:sp>
        <p:nvSpPr>
          <p:cNvPr id="5" name="Rectangle 2">
            <a:extLst>
              <a:ext uri="{FF2B5EF4-FFF2-40B4-BE49-F238E27FC236}">
                <a16:creationId xmlns:a16="http://schemas.microsoft.com/office/drawing/2014/main" id="{93FB4B13-5CE5-4C2B-A1B0-6C7B3614C595}"/>
              </a:ext>
            </a:extLst>
          </p:cNvPr>
          <p:cNvSpPr>
            <a:spLocks noChangeArrowheads="1"/>
          </p:cNvSpPr>
          <p:nvPr/>
        </p:nvSpPr>
        <p:spPr bwMode="auto">
          <a:xfrm>
            <a:off x="522514" y="1391058"/>
            <a:ext cx="312906"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Helvetica" panose="020B0604020202020204" pitchFamily="34" charset="0"/>
              </a:rPr>
              <a:t>8.</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0693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814D-EC1F-42DC-B3BB-5B20F7512E42}"/>
              </a:ext>
            </a:extLst>
          </p:cNvPr>
          <p:cNvSpPr>
            <a:spLocks noGrp="1"/>
          </p:cNvSpPr>
          <p:nvPr>
            <p:ph type="title"/>
          </p:nvPr>
        </p:nvSpPr>
        <p:spPr/>
        <p:txBody>
          <a:bodyPr/>
          <a:lstStyle/>
          <a:p>
            <a:r>
              <a:rPr lang="en-AU" dirty="0"/>
              <a:t>Introduction</a:t>
            </a:r>
          </a:p>
        </p:txBody>
      </p:sp>
      <p:sp>
        <p:nvSpPr>
          <p:cNvPr id="3" name="Content Placeholder 2">
            <a:extLst>
              <a:ext uri="{FF2B5EF4-FFF2-40B4-BE49-F238E27FC236}">
                <a16:creationId xmlns:a16="http://schemas.microsoft.com/office/drawing/2014/main" id="{DAC95A54-D9EF-44C5-93F2-E7E07849805A}"/>
              </a:ext>
            </a:extLst>
          </p:cNvPr>
          <p:cNvSpPr>
            <a:spLocks noGrp="1"/>
          </p:cNvSpPr>
          <p:nvPr>
            <p:ph idx="1"/>
          </p:nvPr>
        </p:nvSpPr>
        <p:spPr/>
        <p:txBody>
          <a:bodyPr>
            <a:normAutofit fontScale="92500" lnSpcReduction="20000"/>
          </a:bodyPr>
          <a:lstStyle/>
          <a:p>
            <a:r>
              <a:rPr lang="en-US" dirty="0"/>
              <a:t>It can be hard to understand what a program is doing sometimes. And not just what it is doing, but why it is doing it. Imagine you're trying to read someone else's code, and you have no idea what it's doing. That doesn't sound very easy. </a:t>
            </a:r>
          </a:p>
          <a:p>
            <a:r>
              <a:rPr lang="en-US" dirty="0"/>
              <a:t>Now imagine you're trying to read your own code... that was written at 3am 5 months ago. That also doesn't sound very easy. </a:t>
            </a:r>
          </a:p>
          <a:p>
            <a:r>
              <a:rPr lang="en-US" dirty="0"/>
              <a:t>Alternatively, try to imagine code that was written at 3am last night... and now it's 4am, the day </a:t>
            </a:r>
            <a:r>
              <a:rPr lang="en-AU" dirty="0"/>
              <a:t>before</a:t>
            </a:r>
            <a:r>
              <a:rPr lang="en-US" dirty="0"/>
              <a:t> competition. That sounds like the exact opposite of easy.</a:t>
            </a:r>
          </a:p>
          <a:p>
            <a:r>
              <a:rPr lang="en-US" dirty="0"/>
              <a:t>Luckily, there is a convenient solution to this. It's called </a:t>
            </a:r>
            <a:r>
              <a:rPr lang="en-US" b="1" dirty="0"/>
              <a:t>documentation</a:t>
            </a:r>
            <a:r>
              <a:rPr lang="en-US" dirty="0"/>
              <a:t>. Remember to always document your code. </a:t>
            </a:r>
            <a:r>
              <a:rPr lang="en-US" i="1" dirty="0"/>
              <a:t>Pro-tip: always document your code.   </a:t>
            </a:r>
          </a:p>
          <a:p>
            <a:r>
              <a:rPr lang="en-US" i="1" dirty="0"/>
              <a:t>Seriously always document code.</a:t>
            </a:r>
            <a:endParaRPr lang="en-US" dirty="0"/>
          </a:p>
          <a:p>
            <a:endParaRPr lang="en-AU" dirty="0"/>
          </a:p>
        </p:txBody>
      </p:sp>
    </p:spTree>
    <p:extLst>
      <p:ext uri="{BB962C8B-B14F-4D97-AF65-F5344CB8AC3E}">
        <p14:creationId xmlns:p14="http://schemas.microsoft.com/office/powerpoint/2010/main" val="896355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B3A45-6FA4-4C51-AC15-3DEBA00D000B}"/>
              </a:ext>
            </a:extLst>
          </p:cNvPr>
          <p:cNvSpPr>
            <a:spLocks noGrp="1"/>
          </p:cNvSpPr>
          <p:nvPr>
            <p:ph type="title"/>
          </p:nvPr>
        </p:nvSpPr>
        <p:spPr/>
        <p:txBody>
          <a:bodyPr/>
          <a:lstStyle/>
          <a:p>
            <a:r>
              <a:rPr lang="en-AU" dirty="0"/>
              <a:t>Single Line Documentation</a:t>
            </a:r>
          </a:p>
        </p:txBody>
      </p:sp>
      <p:sp>
        <p:nvSpPr>
          <p:cNvPr id="3" name="Content Placeholder 2">
            <a:extLst>
              <a:ext uri="{FF2B5EF4-FFF2-40B4-BE49-F238E27FC236}">
                <a16:creationId xmlns:a16="http://schemas.microsoft.com/office/drawing/2014/main" id="{3D07E741-C9E4-453D-9B0E-B45F894E897F}"/>
              </a:ext>
            </a:extLst>
          </p:cNvPr>
          <p:cNvSpPr>
            <a:spLocks noGrp="1"/>
          </p:cNvSpPr>
          <p:nvPr>
            <p:ph idx="1"/>
          </p:nvPr>
        </p:nvSpPr>
        <p:spPr/>
        <p:txBody>
          <a:bodyPr/>
          <a:lstStyle/>
          <a:p>
            <a:r>
              <a:rPr lang="en-AU" dirty="0"/>
              <a:t>Simple, whenever you want to explain something add //and the compiler ignores whatever happens after this point on the line. </a:t>
            </a:r>
          </a:p>
          <a:p>
            <a:r>
              <a:rPr lang="en-AU" dirty="0"/>
              <a:t>You don’t even need a semicolon at the end of the line. </a:t>
            </a:r>
          </a:p>
          <a:p>
            <a:r>
              <a:rPr lang="en-AU" dirty="0"/>
              <a:t>However you do need one at the end of a normal line so you would need one before the code if there was code written on the line.</a:t>
            </a:r>
          </a:p>
          <a:p>
            <a:r>
              <a:rPr lang="en-AU" dirty="0"/>
              <a:t>Example:</a:t>
            </a:r>
          </a:p>
        </p:txBody>
      </p:sp>
      <p:pic>
        <p:nvPicPr>
          <p:cNvPr id="5" name="Picture 4">
            <a:extLst>
              <a:ext uri="{FF2B5EF4-FFF2-40B4-BE49-F238E27FC236}">
                <a16:creationId xmlns:a16="http://schemas.microsoft.com/office/drawing/2014/main" id="{2D68DED0-D67E-47FE-9E08-698B0E2263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843" y="4201866"/>
            <a:ext cx="8458343" cy="1127780"/>
          </a:xfrm>
          <a:prstGeom prst="rect">
            <a:avLst/>
          </a:prstGeom>
        </p:spPr>
      </p:pic>
    </p:spTree>
    <p:extLst>
      <p:ext uri="{BB962C8B-B14F-4D97-AF65-F5344CB8AC3E}">
        <p14:creationId xmlns:p14="http://schemas.microsoft.com/office/powerpoint/2010/main" val="1792043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DEEAC-2BB9-4171-A861-EAC4347E35B7}"/>
              </a:ext>
            </a:extLst>
          </p:cNvPr>
          <p:cNvSpPr>
            <a:spLocks noGrp="1"/>
          </p:cNvSpPr>
          <p:nvPr>
            <p:ph type="title"/>
          </p:nvPr>
        </p:nvSpPr>
        <p:spPr/>
        <p:txBody>
          <a:bodyPr/>
          <a:lstStyle/>
          <a:p>
            <a:r>
              <a:rPr lang="en-AU" dirty="0"/>
              <a:t>Multi-Line Documentation</a:t>
            </a:r>
          </a:p>
        </p:txBody>
      </p:sp>
      <p:sp>
        <p:nvSpPr>
          <p:cNvPr id="3" name="Content Placeholder 2">
            <a:extLst>
              <a:ext uri="{FF2B5EF4-FFF2-40B4-BE49-F238E27FC236}">
                <a16:creationId xmlns:a16="http://schemas.microsoft.com/office/drawing/2014/main" id="{F153BB6A-A75C-42D4-A3C7-78315A9F477A}"/>
              </a:ext>
            </a:extLst>
          </p:cNvPr>
          <p:cNvSpPr>
            <a:spLocks noGrp="1"/>
          </p:cNvSpPr>
          <p:nvPr>
            <p:ph idx="1"/>
          </p:nvPr>
        </p:nvSpPr>
        <p:spPr>
          <a:xfrm>
            <a:off x="838200" y="1111523"/>
            <a:ext cx="10515600" cy="4351338"/>
          </a:xfrm>
        </p:spPr>
        <p:txBody>
          <a:bodyPr/>
          <a:lstStyle/>
          <a:p>
            <a:pPr marL="0" indent="0">
              <a:buNone/>
            </a:pPr>
            <a:endParaRPr lang="en-AU" dirty="0"/>
          </a:p>
          <a:p>
            <a:r>
              <a:rPr lang="en-US" altLang="en-US" dirty="0">
                <a:solidFill>
                  <a:srgbClr val="24292E"/>
                </a:solidFill>
                <a:ea typeface="-apple-system"/>
              </a:rPr>
              <a:t>You can also write more complicated documentation that goes over multiple lines. Multi-line comments start with </a:t>
            </a:r>
            <a:r>
              <a:rPr lang="en-US" altLang="en-US" dirty="0">
                <a:solidFill>
                  <a:srgbClr val="24292E"/>
                </a:solidFill>
                <a:ea typeface="SFMono-Regular"/>
              </a:rPr>
              <a:t>/*</a:t>
            </a:r>
            <a:r>
              <a:rPr lang="en-US" altLang="en-US" dirty="0">
                <a:solidFill>
                  <a:srgbClr val="24292E"/>
                </a:solidFill>
                <a:ea typeface="-apple-system"/>
              </a:rPr>
              <a:t> and end with </a:t>
            </a:r>
            <a:r>
              <a:rPr lang="en-US" altLang="en-US" dirty="0">
                <a:solidFill>
                  <a:srgbClr val="24292E"/>
                </a:solidFill>
                <a:ea typeface="SFMono-Regular"/>
              </a:rPr>
              <a:t>*/</a:t>
            </a:r>
            <a:r>
              <a:rPr lang="en-US" altLang="en-US" dirty="0">
                <a:solidFill>
                  <a:srgbClr val="24292E"/>
                </a:solidFill>
                <a:ea typeface="-apple-system"/>
              </a:rPr>
              <a:t>. Each line that is documented should start with </a:t>
            </a:r>
            <a:r>
              <a:rPr lang="en-US" altLang="en-US" dirty="0">
                <a:solidFill>
                  <a:srgbClr val="24292E"/>
                </a:solidFill>
                <a:ea typeface="SFMono-Regular"/>
              </a:rPr>
              <a:t>*</a:t>
            </a:r>
            <a:r>
              <a:rPr lang="en-US" altLang="en-US" dirty="0">
                <a:solidFill>
                  <a:srgbClr val="24292E"/>
                </a:solidFill>
                <a:ea typeface="-apple-system"/>
              </a:rPr>
              <a:t> (eclipse/your IDE should help with that.) For example:</a:t>
            </a:r>
            <a:r>
              <a:rPr lang="en-US" altLang="en-US" dirty="0"/>
              <a:t> </a:t>
            </a:r>
          </a:p>
          <a:p>
            <a:endParaRPr lang="en-AU" dirty="0"/>
          </a:p>
        </p:txBody>
      </p:sp>
      <p:pic>
        <p:nvPicPr>
          <p:cNvPr id="6" name="Picture 5">
            <a:extLst>
              <a:ext uri="{FF2B5EF4-FFF2-40B4-BE49-F238E27FC236}">
                <a16:creationId xmlns:a16="http://schemas.microsoft.com/office/drawing/2014/main" id="{D5FAC834-F121-4AD2-BC42-64C160AB4F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758" y="3287192"/>
            <a:ext cx="10256640" cy="1937951"/>
          </a:xfrm>
          <a:prstGeom prst="rect">
            <a:avLst/>
          </a:prstGeom>
        </p:spPr>
      </p:pic>
    </p:spTree>
    <p:extLst>
      <p:ext uri="{BB962C8B-B14F-4D97-AF65-F5344CB8AC3E}">
        <p14:creationId xmlns:p14="http://schemas.microsoft.com/office/powerpoint/2010/main" val="819090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B46E-C23B-4CE8-B7B5-F059B5BF6FE9}"/>
              </a:ext>
            </a:extLst>
          </p:cNvPr>
          <p:cNvSpPr>
            <a:spLocks noGrp="1"/>
          </p:cNvSpPr>
          <p:nvPr>
            <p:ph type="title"/>
          </p:nvPr>
        </p:nvSpPr>
        <p:spPr>
          <a:xfrm>
            <a:off x="924381" y="0"/>
            <a:ext cx="9030419" cy="737054"/>
          </a:xfrm>
        </p:spPr>
        <p:txBody>
          <a:bodyPr>
            <a:normAutofit/>
          </a:bodyPr>
          <a:lstStyle/>
          <a:p>
            <a:r>
              <a:rPr lang="en-AU" dirty="0"/>
              <a:t>Javadoc</a:t>
            </a:r>
          </a:p>
        </p:txBody>
      </p:sp>
      <p:sp>
        <p:nvSpPr>
          <p:cNvPr id="3" name="Content Placeholder 2">
            <a:extLst>
              <a:ext uri="{FF2B5EF4-FFF2-40B4-BE49-F238E27FC236}">
                <a16:creationId xmlns:a16="http://schemas.microsoft.com/office/drawing/2014/main" id="{F6A15F22-5DC9-4119-AEB3-DF0739A3C2C6}"/>
              </a:ext>
            </a:extLst>
          </p:cNvPr>
          <p:cNvSpPr>
            <a:spLocks noGrp="1"/>
          </p:cNvSpPr>
          <p:nvPr>
            <p:ph idx="1"/>
          </p:nvPr>
        </p:nvSpPr>
        <p:spPr>
          <a:xfrm>
            <a:off x="838200" y="484497"/>
            <a:ext cx="9481457" cy="5419914"/>
          </a:xfrm>
        </p:spPr>
        <p:txBody>
          <a:bodyPr>
            <a:normAutofit/>
          </a:bodyPr>
          <a:lstStyle/>
          <a:p>
            <a:pPr eaLnBrk="0" fontAlgn="base" hangingPunct="0">
              <a:lnSpc>
                <a:spcPct val="100000"/>
              </a:lnSpc>
              <a:spcBef>
                <a:spcPct val="0"/>
              </a:spcBef>
              <a:spcAft>
                <a:spcPct val="0"/>
              </a:spcAft>
            </a:pPr>
            <a:r>
              <a:rPr lang="en-US" altLang="en-US" sz="2000" dirty="0">
                <a:solidFill>
                  <a:srgbClr val="24292E"/>
                </a:solidFill>
                <a:ea typeface="-apple-system"/>
              </a:rPr>
              <a:t>Java provides some super-helpful extra documentation tools to keep things easy to understand (and use). </a:t>
            </a:r>
          </a:p>
          <a:p>
            <a:pPr eaLnBrk="0" fontAlgn="base" hangingPunct="0">
              <a:lnSpc>
                <a:spcPct val="100000"/>
              </a:lnSpc>
              <a:spcBef>
                <a:spcPct val="0"/>
              </a:spcBef>
              <a:spcAft>
                <a:spcPct val="0"/>
              </a:spcAft>
            </a:pPr>
            <a:r>
              <a:rPr lang="en-US" altLang="en-US" sz="2000" dirty="0">
                <a:solidFill>
                  <a:srgbClr val="24292E"/>
                </a:solidFill>
                <a:ea typeface="-apple-system"/>
              </a:rPr>
              <a:t>Javadoc helps you write useful documentation for functions(or classes), which will show a description, inputs, what it returns, and other tags (like author, errors it may throw) if desired. </a:t>
            </a:r>
          </a:p>
          <a:p>
            <a:pPr eaLnBrk="0" fontAlgn="base" hangingPunct="0">
              <a:lnSpc>
                <a:spcPct val="100000"/>
              </a:lnSpc>
              <a:spcBef>
                <a:spcPct val="0"/>
              </a:spcBef>
              <a:spcAft>
                <a:spcPct val="0"/>
              </a:spcAft>
            </a:pPr>
            <a:r>
              <a:rPr lang="en-US" altLang="en-US" sz="2000" dirty="0">
                <a:solidFill>
                  <a:srgbClr val="24292E"/>
                </a:solidFill>
                <a:ea typeface="-apple-system"/>
              </a:rPr>
              <a:t>The </a:t>
            </a:r>
            <a:r>
              <a:rPr lang="en-US" altLang="en-US" sz="2000" dirty="0" err="1">
                <a:solidFill>
                  <a:srgbClr val="24292E"/>
                </a:solidFill>
                <a:ea typeface="-apple-system"/>
              </a:rPr>
              <a:t>javadoc</a:t>
            </a:r>
            <a:r>
              <a:rPr lang="en-US" altLang="en-US" sz="2000" dirty="0">
                <a:solidFill>
                  <a:srgbClr val="24292E"/>
                </a:solidFill>
                <a:ea typeface="-apple-system"/>
              </a:rPr>
              <a:t> will show in the "</a:t>
            </a:r>
            <a:r>
              <a:rPr lang="en-US" altLang="en-US" sz="2000" dirty="0" err="1">
                <a:solidFill>
                  <a:srgbClr val="24292E"/>
                </a:solidFill>
                <a:ea typeface="-apple-system"/>
              </a:rPr>
              <a:t>ctrl+space</a:t>
            </a:r>
            <a:r>
              <a:rPr lang="en-US" altLang="en-US" sz="2000" dirty="0">
                <a:solidFill>
                  <a:srgbClr val="24292E"/>
                </a:solidFill>
                <a:ea typeface="-apple-system"/>
              </a:rPr>
              <a:t>" autocomplete list, and if you hover your cursor over the function name (you may need to press f2 for it to show up.) Javadoc can also be used for classes.</a:t>
            </a:r>
            <a:endParaRPr lang="en-US" altLang="en-US" sz="2000" dirty="0"/>
          </a:p>
          <a:p>
            <a:pPr eaLnBrk="0" fontAlgn="base" hangingPunct="0">
              <a:lnSpc>
                <a:spcPct val="100000"/>
              </a:lnSpc>
              <a:spcBef>
                <a:spcPct val="0"/>
              </a:spcBef>
              <a:spcAft>
                <a:spcPct val="0"/>
              </a:spcAft>
            </a:pPr>
            <a:r>
              <a:rPr lang="en-US" altLang="en-US" sz="2000" dirty="0">
                <a:solidFill>
                  <a:srgbClr val="24292E"/>
                </a:solidFill>
                <a:ea typeface="-apple-system"/>
              </a:rPr>
              <a:t>To create some </a:t>
            </a:r>
            <a:r>
              <a:rPr lang="en-US" altLang="en-US" sz="2000" dirty="0" err="1">
                <a:solidFill>
                  <a:srgbClr val="24292E"/>
                </a:solidFill>
                <a:ea typeface="-apple-system"/>
              </a:rPr>
              <a:t>javadoc</a:t>
            </a:r>
            <a:r>
              <a:rPr lang="en-US" altLang="en-US" sz="2000" dirty="0">
                <a:solidFill>
                  <a:srgbClr val="24292E"/>
                </a:solidFill>
                <a:ea typeface="-apple-system"/>
              </a:rPr>
              <a:t>, on the line before the function </a:t>
            </a:r>
            <a:r>
              <a:rPr lang="en-US" altLang="en-US" sz="2000" dirty="0" err="1">
                <a:solidFill>
                  <a:srgbClr val="24292E"/>
                </a:solidFill>
                <a:ea typeface="-apple-system"/>
              </a:rPr>
              <a:t>decleration</a:t>
            </a:r>
            <a:r>
              <a:rPr lang="en-US" altLang="en-US" sz="2000" dirty="0">
                <a:solidFill>
                  <a:srgbClr val="24292E"/>
                </a:solidFill>
                <a:ea typeface="-apple-system"/>
              </a:rPr>
              <a:t>, type </a:t>
            </a:r>
            <a:r>
              <a:rPr lang="en-US" altLang="en-US" sz="2000" dirty="0">
                <a:solidFill>
                  <a:srgbClr val="24292E"/>
                </a:solidFill>
                <a:ea typeface="SFMono-Regular"/>
              </a:rPr>
              <a:t>/**</a:t>
            </a:r>
            <a:r>
              <a:rPr lang="en-US" altLang="en-US" sz="2000" dirty="0">
                <a:solidFill>
                  <a:srgbClr val="24292E"/>
                </a:solidFill>
                <a:ea typeface="-apple-system"/>
              </a:rPr>
              <a:t> (two </a:t>
            </a:r>
            <a:r>
              <a:rPr lang="en-US" altLang="en-US" sz="2000" dirty="0" err="1">
                <a:solidFill>
                  <a:srgbClr val="24292E"/>
                </a:solidFill>
                <a:ea typeface="-apple-system"/>
              </a:rPr>
              <a:t>asteriks</a:t>
            </a:r>
            <a:r>
              <a:rPr lang="en-US" altLang="en-US" sz="2000" dirty="0">
                <a:solidFill>
                  <a:srgbClr val="24292E"/>
                </a:solidFill>
                <a:ea typeface="-apple-system"/>
              </a:rPr>
              <a:t>) and hit enter. Eclipse will auto complete some useful stuff (although you can always write it manually.)</a:t>
            </a:r>
          </a:p>
          <a:p>
            <a:pPr eaLnBrk="0" fontAlgn="base" hangingPunct="0">
              <a:lnSpc>
                <a:spcPct val="100000"/>
              </a:lnSpc>
              <a:spcBef>
                <a:spcPct val="0"/>
              </a:spcBef>
              <a:spcAft>
                <a:spcPct val="0"/>
              </a:spcAft>
            </a:pPr>
            <a:r>
              <a:rPr lang="en-US" altLang="en-US" sz="2000" dirty="0">
                <a:solidFill>
                  <a:srgbClr val="24292E"/>
                </a:solidFill>
              </a:rPr>
              <a:t>You can also use it to generate document sheets for people to read about your code. You may see this when you read documentation on java classes and functions online. </a:t>
            </a:r>
          </a:p>
          <a:p>
            <a:pPr eaLnBrk="0" fontAlgn="base" hangingPunct="0">
              <a:lnSpc>
                <a:spcPct val="100000"/>
              </a:lnSpc>
              <a:spcBef>
                <a:spcPct val="0"/>
              </a:spcBef>
              <a:spcAft>
                <a:spcPct val="0"/>
              </a:spcAft>
            </a:pPr>
            <a:r>
              <a:rPr lang="en-US" altLang="en-US" sz="2000" dirty="0">
                <a:solidFill>
                  <a:srgbClr val="24292E"/>
                </a:solidFill>
              </a:rPr>
              <a:t>This can be helpful if you have a desire to sell code for people to use and keep the innerworkings secret or stop people from messing with it while allowing people to use it in their code.  For more info on this I suggest researching online.</a:t>
            </a:r>
          </a:p>
          <a:p>
            <a:pPr marL="0" indent="0" eaLnBrk="0" fontAlgn="base" hangingPunct="0">
              <a:lnSpc>
                <a:spcPct val="100000"/>
              </a:lnSpc>
              <a:spcBef>
                <a:spcPct val="0"/>
              </a:spcBef>
              <a:spcAft>
                <a:spcPct val="0"/>
              </a:spcAft>
              <a:buNone/>
            </a:pPr>
            <a:endParaRPr lang="en-US" altLang="en-US" sz="2000" dirty="0"/>
          </a:p>
        </p:txBody>
      </p:sp>
    </p:spTree>
    <p:extLst>
      <p:ext uri="{BB962C8B-B14F-4D97-AF65-F5344CB8AC3E}">
        <p14:creationId xmlns:p14="http://schemas.microsoft.com/office/powerpoint/2010/main" val="2843250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85448-17FD-4A47-8EBB-0ABDEE3E34A6}"/>
              </a:ext>
            </a:extLst>
          </p:cNvPr>
          <p:cNvSpPr>
            <a:spLocks noGrp="1"/>
          </p:cNvSpPr>
          <p:nvPr>
            <p:ph type="title"/>
          </p:nvPr>
        </p:nvSpPr>
        <p:spPr/>
        <p:txBody>
          <a:bodyPr/>
          <a:lstStyle/>
          <a:p>
            <a:r>
              <a:rPr lang="en-AU" dirty="0"/>
              <a:t>Javadoc Example:</a:t>
            </a:r>
          </a:p>
        </p:txBody>
      </p:sp>
      <p:pic>
        <p:nvPicPr>
          <p:cNvPr id="5" name="Content Placeholder 4">
            <a:extLst>
              <a:ext uri="{FF2B5EF4-FFF2-40B4-BE49-F238E27FC236}">
                <a16:creationId xmlns:a16="http://schemas.microsoft.com/office/drawing/2014/main" id="{A5C01773-FB24-4097-BEE1-BC4C79F791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0012" y="1333327"/>
            <a:ext cx="5190308" cy="5039208"/>
          </a:xfrm>
        </p:spPr>
      </p:pic>
      <p:sp>
        <p:nvSpPr>
          <p:cNvPr id="6" name="TextBox 5">
            <a:extLst>
              <a:ext uri="{FF2B5EF4-FFF2-40B4-BE49-F238E27FC236}">
                <a16:creationId xmlns:a16="http://schemas.microsoft.com/office/drawing/2014/main" id="{0CB35CF0-6817-4C48-854E-78EDB2D174F3}"/>
              </a:ext>
            </a:extLst>
          </p:cNvPr>
          <p:cNvSpPr txBox="1"/>
          <p:nvPr/>
        </p:nvSpPr>
        <p:spPr>
          <a:xfrm>
            <a:off x="949234" y="1776549"/>
            <a:ext cx="3748272" cy="3046988"/>
          </a:xfrm>
          <a:prstGeom prst="rect">
            <a:avLst/>
          </a:prstGeom>
          <a:noFill/>
        </p:spPr>
        <p:txBody>
          <a:bodyPr wrap="square" rtlCol="0">
            <a:spAutoFit/>
          </a:bodyPr>
          <a:lstStyle/>
          <a:p>
            <a:r>
              <a:rPr lang="en-AU" sz="2400" dirty="0">
                <a:latin typeface="+mj-lt"/>
              </a:rPr>
              <a:t>This is documentation from a real function I took from the java API.  Would you have had any idea what the code did without the documentation, or the special cases. This is why documentation is important.</a:t>
            </a:r>
          </a:p>
        </p:txBody>
      </p:sp>
    </p:spTree>
    <p:extLst>
      <p:ext uri="{BB962C8B-B14F-4D97-AF65-F5344CB8AC3E}">
        <p14:creationId xmlns:p14="http://schemas.microsoft.com/office/powerpoint/2010/main" val="2915147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C0BAB-0651-4388-85AA-D2B793EC8CED}"/>
              </a:ext>
            </a:extLst>
          </p:cNvPr>
          <p:cNvSpPr>
            <a:spLocks noGrp="1"/>
          </p:cNvSpPr>
          <p:nvPr>
            <p:ph type="title"/>
          </p:nvPr>
        </p:nvSpPr>
        <p:spPr/>
        <p:txBody>
          <a:bodyPr/>
          <a:lstStyle/>
          <a:p>
            <a:r>
              <a:rPr lang="en-AU" dirty="0"/>
              <a:t>Writing Effective Documentation</a:t>
            </a:r>
          </a:p>
        </p:txBody>
      </p:sp>
      <p:sp>
        <p:nvSpPr>
          <p:cNvPr id="3" name="Content Placeholder 2">
            <a:extLst>
              <a:ext uri="{FF2B5EF4-FFF2-40B4-BE49-F238E27FC236}">
                <a16:creationId xmlns:a16="http://schemas.microsoft.com/office/drawing/2014/main" id="{DB88D8A7-DED3-490C-86E0-30A3480ADAC1}"/>
              </a:ext>
            </a:extLst>
          </p:cNvPr>
          <p:cNvSpPr>
            <a:spLocks noGrp="1"/>
          </p:cNvSpPr>
          <p:nvPr>
            <p:ph idx="1"/>
          </p:nvPr>
        </p:nvSpPr>
        <p:spPr>
          <a:xfrm>
            <a:off x="777240" y="1320528"/>
            <a:ext cx="10515600" cy="4775472"/>
          </a:xfrm>
        </p:spPr>
        <p:txBody>
          <a:bodyPr>
            <a:normAutofit fontScale="70000" lnSpcReduction="20000"/>
          </a:bodyPr>
          <a:lstStyle/>
          <a:p>
            <a:pPr marL="0" indent="0">
              <a:buNone/>
            </a:pPr>
            <a:r>
              <a:rPr lang="en-US" dirty="0"/>
              <a:t>Documentation should be:</a:t>
            </a:r>
          </a:p>
          <a:p>
            <a:pPr marL="514350" indent="-514350">
              <a:buFont typeface="+mj-lt"/>
              <a:buAutoNum type="arabicPeriod"/>
            </a:pPr>
            <a:r>
              <a:rPr lang="en-US" dirty="0"/>
              <a:t>Brief and descriptive.</a:t>
            </a:r>
          </a:p>
          <a:p>
            <a:pPr marL="514350" indent="-514350">
              <a:buFont typeface="+mj-lt"/>
              <a:buAutoNum type="arabicPeriod"/>
            </a:pPr>
            <a:r>
              <a:rPr lang="en-US" dirty="0"/>
              <a:t>Explaining 'why' something was done a certain way, not how.</a:t>
            </a:r>
          </a:p>
          <a:p>
            <a:pPr marL="514350" indent="-514350">
              <a:buFont typeface="+mj-lt"/>
              <a:buAutoNum type="arabicPeriod"/>
            </a:pPr>
            <a:r>
              <a:rPr lang="en-US" dirty="0"/>
              <a:t>Explain any odd or unusual things about the code (e.g. you tried to do something x way, but it didn't work because y function is doing z odd thing, so you have to use this other odd-looking way to get it to work.)</a:t>
            </a:r>
          </a:p>
          <a:p>
            <a:pPr marL="514350" indent="-514350">
              <a:buFont typeface="+mj-lt"/>
              <a:buAutoNum type="arabicPeriod"/>
            </a:pPr>
            <a:r>
              <a:rPr lang="en-US" dirty="0"/>
              <a:t>Formal and polite (No rude words, even if you're frustrated.)</a:t>
            </a:r>
          </a:p>
          <a:p>
            <a:r>
              <a:rPr lang="en-US" dirty="0"/>
              <a:t>Note that variable names and function names should be descriptive.</a:t>
            </a:r>
          </a:p>
          <a:p>
            <a:r>
              <a:rPr lang="en-US" dirty="0"/>
              <a:t>Also Note that your code should (generally/nearly always) be simple enough to not need excessive amounts of comments. If you go online, you will find some people who try to write code so neat and simple that it doesn't 'need' comments. Other people claim the same thing, saying that it's self-documenting, even when other people can't understand it. All those people are wrong. Your code should be both simple and well-organized, and documented well. Generally I will split every couple (4-8) lines of code into blocks, which achieve/do something, and then put a short (~6 word) comment at the top saying what that block does.</a:t>
            </a:r>
          </a:p>
          <a:p>
            <a:pPr marL="0" indent="0">
              <a:buNone/>
            </a:pPr>
            <a:r>
              <a:rPr lang="en-AU" dirty="0"/>
              <a:t>Let’s look at some bad documentation.</a:t>
            </a:r>
          </a:p>
        </p:txBody>
      </p:sp>
    </p:spTree>
    <p:extLst>
      <p:ext uri="{BB962C8B-B14F-4D97-AF65-F5344CB8AC3E}">
        <p14:creationId xmlns:p14="http://schemas.microsoft.com/office/powerpoint/2010/main" val="3355103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F103-A17A-4437-BD63-493F86C97C78}"/>
              </a:ext>
            </a:extLst>
          </p:cNvPr>
          <p:cNvSpPr>
            <a:spLocks noGrp="1"/>
          </p:cNvSpPr>
          <p:nvPr>
            <p:ph type="title"/>
          </p:nvPr>
        </p:nvSpPr>
        <p:spPr>
          <a:xfrm>
            <a:off x="713324" y="-304800"/>
            <a:ext cx="9030419" cy="1325563"/>
          </a:xfrm>
        </p:spPr>
        <p:txBody>
          <a:bodyPr/>
          <a:lstStyle/>
          <a:p>
            <a:r>
              <a:rPr lang="en-AU" dirty="0"/>
              <a:t>Bad Documentation 1</a:t>
            </a:r>
          </a:p>
        </p:txBody>
      </p:sp>
      <p:sp>
        <p:nvSpPr>
          <p:cNvPr id="6" name="Content Placeholder 5">
            <a:extLst>
              <a:ext uri="{FF2B5EF4-FFF2-40B4-BE49-F238E27FC236}">
                <a16:creationId xmlns:a16="http://schemas.microsoft.com/office/drawing/2014/main" id="{B1FBE90C-138B-484A-BBF0-496C730DA17D}"/>
              </a:ext>
            </a:extLst>
          </p:cNvPr>
          <p:cNvSpPr>
            <a:spLocks noGrp="1"/>
          </p:cNvSpPr>
          <p:nvPr>
            <p:ph idx="1"/>
          </p:nvPr>
        </p:nvSpPr>
        <p:spPr>
          <a:xfrm>
            <a:off x="515982" y="3193869"/>
            <a:ext cx="11432177" cy="4351338"/>
          </a:xfrm>
        </p:spPr>
        <p:txBody>
          <a:bodyPr/>
          <a:lstStyle/>
          <a:p>
            <a:r>
              <a:rPr lang="en-US" dirty="0"/>
              <a:t>Not only is the documentation super-obvious and unhelpful, but it clutters the code and makes it hard to read. Function names and variable names need to be more descriptive, and the </a:t>
            </a:r>
            <a:r>
              <a:rPr lang="en-US" dirty="0" err="1"/>
              <a:t>javadoc</a:t>
            </a:r>
            <a:r>
              <a:rPr lang="en-US" dirty="0"/>
              <a:t> for the function is just stupid. </a:t>
            </a:r>
          </a:p>
          <a:p>
            <a:r>
              <a:rPr lang="en-US" dirty="0"/>
              <a:t>A good documentation would be simply in the Javadoc saying it halves the age (remember people may be selected which function they want to use from a large number and don’t have time to go trawling through all your code as well as unnecessary documentation.</a:t>
            </a:r>
            <a:endParaRPr lang="en-AU" dirty="0"/>
          </a:p>
        </p:txBody>
      </p:sp>
      <p:pic>
        <p:nvPicPr>
          <p:cNvPr id="8" name="Picture 7">
            <a:extLst>
              <a:ext uri="{FF2B5EF4-FFF2-40B4-BE49-F238E27FC236}">
                <a16:creationId xmlns:a16="http://schemas.microsoft.com/office/drawing/2014/main" id="{037150AE-2064-4E36-AC0C-B9BC60C223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009" y="532165"/>
            <a:ext cx="5349376" cy="2661704"/>
          </a:xfrm>
          <a:prstGeom prst="rect">
            <a:avLst/>
          </a:prstGeom>
        </p:spPr>
      </p:pic>
    </p:spTree>
    <p:extLst>
      <p:ext uri="{BB962C8B-B14F-4D97-AF65-F5344CB8AC3E}">
        <p14:creationId xmlns:p14="http://schemas.microsoft.com/office/powerpoint/2010/main" val="791403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BF734-607C-4AA8-BC57-00D93DA7E4F2}"/>
              </a:ext>
            </a:extLst>
          </p:cNvPr>
          <p:cNvSpPr>
            <a:spLocks noGrp="1"/>
          </p:cNvSpPr>
          <p:nvPr>
            <p:ph type="title"/>
          </p:nvPr>
        </p:nvSpPr>
        <p:spPr/>
        <p:txBody>
          <a:bodyPr/>
          <a:lstStyle/>
          <a:p>
            <a:r>
              <a:rPr lang="en-AU" dirty="0"/>
              <a:t>Bad Documentation 2</a:t>
            </a:r>
          </a:p>
        </p:txBody>
      </p:sp>
      <p:sp>
        <p:nvSpPr>
          <p:cNvPr id="4" name="Rectangle 1">
            <a:extLst>
              <a:ext uri="{FF2B5EF4-FFF2-40B4-BE49-F238E27FC236}">
                <a16:creationId xmlns:a16="http://schemas.microsoft.com/office/drawing/2014/main" id="{CD3E4924-9817-4C78-B1D2-DA724B284B6C}"/>
              </a:ext>
            </a:extLst>
          </p:cNvPr>
          <p:cNvSpPr>
            <a:spLocks noGrp="1" noChangeArrowheads="1"/>
          </p:cNvSpPr>
          <p:nvPr>
            <p:ph idx="1"/>
          </p:nvPr>
        </p:nvSpPr>
        <p:spPr bwMode="auto">
          <a:xfrm>
            <a:off x="740496" y="4039507"/>
            <a:ext cx="10719984"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92E"/>
                </a:solidFill>
                <a:effectLst/>
                <a:latin typeface="+mj-lt"/>
                <a:ea typeface="-apple-system"/>
              </a:rPr>
              <a:t>Here the </a:t>
            </a:r>
            <a:r>
              <a:rPr kumimoji="0" lang="en-US" altLang="en-US" sz="1800" b="0" i="0" u="none" strike="noStrike" cap="none" normalizeH="0" baseline="0" dirty="0" err="1">
                <a:ln>
                  <a:noFill/>
                </a:ln>
                <a:solidFill>
                  <a:srgbClr val="24292E"/>
                </a:solidFill>
                <a:effectLst/>
                <a:latin typeface="+mj-lt"/>
                <a:ea typeface="-apple-system"/>
              </a:rPr>
              <a:t>javadoc</a:t>
            </a:r>
            <a:r>
              <a:rPr kumimoji="0" lang="en-US" altLang="en-US" sz="1800" b="0" i="0" u="none" strike="noStrike" cap="none" normalizeH="0" baseline="0" dirty="0">
                <a:ln>
                  <a:noFill/>
                </a:ln>
                <a:solidFill>
                  <a:srgbClr val="24292E"/>
                </a:solidFill>
                <a:effectLst/>
                <a:latin typeface="+mj-lt"/>
                <a:ea typeface="-apple-system"/>
              </a:rPr>
              <a:t> doesn't actually tell you anything useful, rather just taking a lot of time to be confusing and over-detailed. Meanwhile the ridiculous </a:t>
            </a:r>
            <a:r>
              <a:rPr kumimoji="0" lang="en-US" altLang="en-US" sz="1800" b="0" i="0" u="none" strike="noStrike" cap="none" normalizeH="0" baseline="0" dirty="0">
                <a:ln>
                  <a:noFill/>
                </a:ln>
                <a:solidFill>
                  <a:srgbClr val="24292E"/>
                </a:solidFill>
                <a:effectLst/>
                <a:latin typeface="+mj-lt"/>
                <a:ea typeface="SFMono-Regular"/>
              </a:rPr>
              <a:t>return </a:t>
            </a:r>
            <a:r>
              <a:rPr kumimoji="0" lang="en-US" altLang="en-US" sz="1800" b="0" i="0" u="none" strike="noStrike" cap="none" normalizeH="0" baseline="0" dirty="0" err="1">
                <a:ln>
                  <a:noFill/>
                </a:ln>
                <a:solidFill>
                  <a:srgbClr val="24292E"/>
                </a:solidFill>
                <a:effectLst/>
                <a:latin typeface="+mj-lt"/>
                <a:ea typeface="SFMono-Regular"/>
              </a:rPr>
              <a:t>Connection.get</a:t>
            </a:r>
            <a:r>
              <a:rPr kumimoji="0" lang="en-US" altLang="en-US" sz="1800" b="0" i="0" u="none" strike="noStrike" cap="none" normalizeH="0" baseline="0" dirty="0">
                <a:ln>
                  <a:noFill/>
                </a:ln>
                <a:solidFill>
                  <a:srgbClr val="24292E"/>
                </a:solidFill>
                <a:effectLst/>
                <a:latin typeface="+mj-lt"/>
                <a:ea typeface="SFMono-Regular"/>
              </a:rPr>
              <a:t>(</a:t>
            </a:r>
            <a:r>
              <a:rPr kumimoji="0" lang="en-US" altLang="en-US" sz="1800" b="0" i="0" u="none" strike="noStrike" cap="none" normalizeH="0" baseline="0" dirty="0" err="1">
                <a:ln>
                  <a:noFill/>
                </a:ln>
                <a:solidFill>
                  <a:srgbClr val="24292E"/>
                </a:solidFill>
                <a:effectLst/>
                <a:latin typeface="+mj-lt"/>
                <a:ea typeface="SFMono-Regular"/>
              </a:rPr>
              <a:t>connectionName</a:t>
            </a:r>
            <a:r>
              <a:rPr kumimoji="0" lang="en-US" altLang="en-US" sz="1800" b="0" i="0" u="none" strike="noStrike" cap="none" normalizeH="0" baseline="0" dirty="0">
                <a:ln>
                  <a:noFill/>
                </a:ln>
                <a:solidFill>
                  <a:srgbClr val="24292E"/>
                </a:solidFill>
                <a:effectLst/>
                <a:latin typeface="+mj-lt"/>
                <a:ea typeface="SFMono-Regular"/>
              </a:rPr>
              <a:t>).</a:t>
            </a:r>
            <a:r>
              <a:rPr kumimoji="0" lang="en-US" altLang="en-US" sz="1800" b="0" i="0" u="none" strike="noStrike" cap="none" normalizeH="0" baseline="0" dirty="0" err="1">
                <a:ln>
                  <a:noFill/>
                </a:ln>
                <a:solidFill>
                  <a:srgbClr val="24292E"/>
                </a:solidFill>
                <a:effectLst/>
                <a:latin typeface="+mj-lt"/>
                <a:ea typeface="SFMono-Regular"/>
              </a:rPr>
              <a:t>getStatus</a:t>
            </a:r>
            <a:r>
              <a:rPr kumimoji="0" lang="en-US" altLang="en-US" sz="1800" b="0" i="0" u="none" strike="noStrike" cap="none" normalizeH="0" baseline="0" dirty="0">
                <a:ln>
                  <a:noFill/>
                </a:ln>
                <a:solidFill>
                  <a:srgbClr val="24292E"/>
                </a:solidFill>
                <a:effectLst/>
                <a:latin typeface="+mj-lt"/>
                <a:ea typeface="SFMono-Regular"/>
              </a:rPr>
              <a:t>();</a:t>
            </a:r>
            <a:r>
              <a:rPr kumimoji="0" lang="en-US" altLang="en-US" sz="1800" b="0" i="0" u="none" strike="noStrike" cap="none" normalizeH="0" baseline="0" dirty="0">
                <a:ln>
                  <a:noFill/>
                </a:ln>
                <a:solidFill>
                  <a:srgbClr val="24292E"/>
                </a:solidFill>
                <a:effectLst/>
                <a:latin typeface="+mj-lt"/>
                <a:ea typeface="-apple-system"/>
              </a:rPr>
              <a:t> line, which needs an explanation as to why it's code (and the code of Connection) is so horrifying.</a:t>
            </a: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92E"/>
                </a:solidFill>
                <a:effectLst/>
                <a:latin typeface="+mj-lt"/>
                <a:ea typeface="-apple-system"/>
              </a:rPr>
              <a:t>Don't let those examples of bad documentation deter you though. It is always important to document, even if it's tempting not to.</a:t>
            </a: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Pro-tip: document.</a:t>
            </a:r>
          </a:p>
        </p:txBody>
      </p:sp>
      <p:pic>
        <p:nvPicPr>
          <p:cNvPr id="6" name="Picture 5">
            <a:extLst>
              <a:ext uri="{FF2B5EF4-FFF2-40B4-BE49-F238E27FC236}">
                <a16:creationId xmlns:a16="http://schemas.microsoft.com/office/drawing/2014/main" id="{749C88A8-C5E1-4453-A606-C073EB55C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951" y="1233612"/>
            <a:ext cx="8312507" cy="2423988"/>
          </a:xfrm>
          <a:prstGeom prst="rect">
            <a:avLst/>
          </a:prstGeom>
        </p:spPr>
      </p:pic>
    </p:spTree>
    <p:extLst>
      <p:ext uri="{BB962C8B-B14F-4D97-AF65-F5344CB8AC3E}">
        <p14:creationId xmlns:p14="http://schemas.microsoft.com/office/powerpoint/2010/main" val="2242990029"/>
      </p:ext>
    </p:extLst>
  </p:cSld>
  <p:clrMapOvr>
    <a:masterClrMapping/>
  </p:clrMapOvr>
</p:sld>
</file>

<file path=ppt/theme/theme1.xml><?xml version="1.0" encoding="utf-8"?>
<a:theme xmlns:a="http://schemas.openxmlformats.org/drawingml/2006/main" name="Office Theme">
  <a:themeElements>
    <a:clrScheme name="Redbacks">
      <a:dk1>
        <a:sysClr val="windowText" lastClr="000000"/>
      </a:dk1>
      <a:lt1>
        <a:srgbClr val="FFFFFF"/>
      </a:lt1>
      <a:dk2>
        <a:srgbClr val="323232"/>
      </a:dk2>
      <a:lt2>
        <a:srgbClr val="FFFFFF"/>
      </a:lt2>
      <a:accent1>
        <a:srgbClr val="A51B22"/>
      </a:accent1>
      <a:accent2>
        <a:srgbClr val="B61E25"/>
      </a:accent2>
      <a:accent3>
        <a:srgbClr val="C72027"/>
      </a:accent3>
      <a:accent4>
        <a:srgbClr val="D9232C"/>
      </a:accent4>
      <a:accent5>
        <a:srgbClr val="DE323A"/>
      </a:accent5>
      <a:accent6>
        <a:srgbClr val="E1434B"/>
      </a:accent6>
      <a:hlink>
        <a:srgbClr val="FF0000"/>
      </a:hlink>
      <a:folHlink>
        <a:srgbClr val="FF50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793</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SFMono-Regular</vt:lpstr>
      <vt:lpstr>Arial</vt:lpstr>
      <vt:lpstr>Calibri</vt:lpstr>
      <vt:lpstr>Calibri Light</vt:lpstr>
      <vt:lpstr>Helvetica</vt:lpstr>
      <vt:lpstr>Office Theme</vt:lpstr>
      <vt:lpstr>Lesson 9: Documentation</vt:lpstr>
      <vt:lpstr>Introduction</vt:lpstr>
      <vt:lpstr>Single Line Documentation</vt:lpstr>
      <vt:lpstr>Multi-Line Documentation</vt:lpstr>
      <vt:lpstr>Javadoc</vt:lpstr>
      <vt:lpstr>Javadoc Example:</vt:lpstr>
      <vt:lpstr>Writing Effective Documentation</vt:lpstr>
      <vt:lpstr>Bad Documentation 1</vt:lpstr>
      <vt:lpstr>Bad Documentation 2</vt:lpstr>
      <vt:lpstr>Activities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Schwarz</dc:creator>
  <cp:lastModifiedBy>Ben Schwarz</cp:lastModifiedBy>
  <cp:revision>38</cp:revision>
  <dcterms:created xsi:type="dcterms:W3CDTF">2018-03-29T23:49:11Z</dcterms:created>
  <dcterms:modified xsi:type="dcterms:W3CDTF">2018-05-19T09:25:09Z</dcterms:modified>
</cp:coreProperties>
</file>