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82" r:id="rId4"/>
    <p:sldId id="280" r:id="rId5"/>
    <p:sldId id="287" r:id="rId6"/>
    <p:sldId id="288" r:id="rId7"/>
    <p:sldId id="259" r:id="rId8"/>
    <p:sldId id="260" r:id="rId9"/>
    <p:sldId id="261" r:id="rId10"/>
    <p:sldId id="283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85" r:id="rId28"/>
    <p:sldId id="286" r:id="rId29"/>
    <p:sldId id="278" r:id="rId30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74" autoAdjust="0"/>
    <p:restoredTop sz="86427" autoAdjust="0"/>
  </p:normalViewPr>
  <p:slideViewPr>
    <p:cSldViewPr>
      <p:cViewPr varScale="1">
        <p:scale>
          <a:sx n="68" d="100"/>
          <a:sy n="68" d="100"/>
        </p:scale>
        <p:origin x="1018" y="67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2515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272011"/>
            <a:ext cx="7543800" cy="2705947"/>
          </a:xfrm>
        </p:spPr>
        <p:txBody>
          <a:bodyPr anchor="b"/>
          <a:lstStyle>
            <a:lvl1pPr algn="ctr">
              <a:defRPr sz="49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198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7/3/2015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84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7/3/2015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4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413808"/>
            <a:ext cx="2168843" cy="6586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7/3/2015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2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7/3/2015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0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1937704"/>
            <a:ext cx="8675370" cy="3233102"/>
          </a:xfrm>
        </p:spPr>
        <p:txBody>
          <a:bodyPr anchor="b"/>
          <a:lstStyle>
            <a:lvl1pPr>
              <a:defRPr sz="49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6" y="5201392"/>
            <a:ext cx="8675370" cy="1700212"/>
          </a:xfrm>
        </p:spPr>
        <p:txBody>
          <a:bodyPr/>
          <a:lstStyle>
            <a:lvl1pPr marL="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1pPr>
            <a:lvl2pPr marL="377190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7/3/2015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81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7/3/2015</a:t>
            </a:fld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04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09"/>
            <a:ext cx="8675370" cy="1502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1905318"/>
            <a:ext cx="4276130" cy="93376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2839085"/>
            <a:ext cx="4276130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7/3/2015</a:t>
            </a:fld>
            <a:endParaRPr lang="en-US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24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7/3/2015</a:t>
            </a:fld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71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7/3/2015</a:t>
            </a:fld>
            <a:endParaRPr lang="en-US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4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2"/>
            <a:ext cx="5092065" cy="5523442"/>
          </a:xfrm>
        </p:spPr>
        <p:txBody>
          <a:bodyPr/>
          <a:lstStyle>
            <a:lvl1pPr>
              <a:defRPr sz="2640"/>
            </a:lvl1pPr>
            <a:lvl2pPr>
              <a:defRPr sz="2310"/>
            </a:lvl2pPr>
            <a:lvl3pPr>
              <a:defRPr sz="1980"/>
            </a:lvl3pPr>
            <a:lvl4pPr>
              <a:defRPr sz="1650"/>
            </a:lvl4pPr>
            <a:lvl5pPr>
              <a:defRPr sz="1650"/>
            </a:lvl5pPr>
            <a:lvl6pPr>
              <a:defRPr sz="1650"/>
            </a:lvl6pPr>
            <a:lvl7pPr>
              <a:defRPr sz="1650"/>
            </a:lvl7pPr>
            <a:lvl8pPr>
              <a:defRPr sz="1650"/>
            </a:lvl8pPr>
            <a:lvl9pPr>
              <a:defRPr sz="16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7/3/2015</a:t>
            </a:fld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3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76130" y="1119082"/>
            <a:ext cx="5092065" cy="5523442"/>
          </a:xfrm>
        </p:spPr>
        <p:txBody>
          <a:bodyPr/>
          <a:lstStyle>
            <a:lvl1pPr marL="0" indent="0">
              <a:buNone/>
              <a:defRPr sz="2640"/>
            </a:lvl1pPr>
            <a:lvl2pPr marL="377190" indent="0">
              <a:buNone/>
              <a:defRPr sz="2310"/>
            </a:lvl2pPr>
            <a:lvl3pPr marL="754380" indent="0">
              <a:buNone/>
              <a:defRPr sz="198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7/3/2015</a:t>
            </a:fld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09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7/3/2015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4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6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ocw.mit.edu/" TargetMode="Externa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1257" y="3323700"/>
            <a:ext cx="7520940" cy="6800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sz="4350" dirty="0">
              <a:latin typeface="Arial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685800"/>
            <a:ext cx="7463560" cy="692261"/>
          </a:xfrm>
        </p:spPr>
        <p:txBody>
          <a:bodyPr>
            <a:normAutofit fontScale="90000"/>
          </a:bodyPr>
          <a:lstStyle/>
          <a:p>
            <a:pPr rtl="0" eaLnBrk="1" latinLnBrk="0" hangingPunct="1"/>
            <a:r>
              <a:rPr lang="en-US" sz="5400" kern="1200" spc="5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Introduction to </a:t>
            </a:r>
            <a:r>
              <a:rPr lang="en-US" sz="5400" kern="1200" spc="1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Java</a:t>
            </a:r>
            <a:endParaRPr lang="en-US" dirty="0"/>
          </a:p>
        </p:txBody>
      </p:sp>
      <p:sp>
        <p:nvSpPr>
          <p:cNvPr id="5" name="Subtitle 3"/>
          <p:cNvSpPr txBox="1">
            <a:spLocks/>
          </p:cNvSpPr>
          <p:nvPr/>
        </p:nvSpPr>
        <p:spPr>
          <a:xfrm>
            <a:off x="1005204" y="2313990"/>
            <a:ext cx="8229600" cy="1219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smtClean="0"/>
              <a:t>Facebook/Oculus Tom Blank</a:t>
            </a:r>
          </a:p>
          <a:p>
            <a:pPr marL="0" indent="0">
              <a:buNone/>
            </a:pPr>
            <a:r>
              <a:rPr lang="it-IT" dirty="0" smtClean="0"/>
              <a:t>6/30/2015</a:t>
            </a:r>
            <a:endParaRPr lang="it-IT" dirty="0"/>
          </a:p>
        </p:txBody>
      </p:sp>
      <p:sp>
        <p:nvSpPr>
          <p:cNvPr id="6" name="Rectangle 5"/>
          <p:cNvSpPr/>
          <p:nvPr/>
        </p:nvSpPr>
        <p:spPr>
          <a:xfrm>
            <a:off x="1271257" y="4720807"/>
            <a:ext cx="60813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dirty="0">
                <a:latin typeface="Arial"/>
                <a:cs typeface="Arial"/>
              </a:rPr>
              <a:t>MIT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OpenCourseWare</a:t>
            </a:r>
            <a:r>
              <a:rPr lang="en-US" sz="2000" dirty="0" smtClean="0">
                <a:latin typeface="Arial"/>
                <a:cs typeface="Arial"/>
              </a:rPr>
              <a:t>     </a:t>
            </a:r>
            <a:r>
              <a:rPr lang="en-US" sz="2000" dirty="0" smtClean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http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://ocw.mit.edu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1371600" y="5468607"/>
            <a:ext cx="5562600" cy="3956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 smtClean="0">
                <a:latin typeface="Arial"/>
                <a:cs typeface="Arial"/>
              </a:rPr>
              <a:t>6.092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Introduction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to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Programming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in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Java</a:t>
            </a:r>
            <a:endParaRPr sz="2000" dirty="0">
              <a:latin typeface="Arial"/>
              <a:cs typeface="Arial"/>
            </a:endParaRPr>
          </a:p>
          <a:p>
            <a:pPr marL="24765">
              <a:lnSpc>
                <a:spcPct val="100000"/>
              </a:lnSpc>
              <a:spcBef>
                <a:spcPts val="380"/>
              </a:spcBef>
            </a:pPr>
            <a:r>
              <a:rPr sz="1400" dirty="0" smtClean="0">
                <a:latin typeface="Arial"/>
                <a:cs typeface="Arial"/>
              </a:rPr>
              <a:t>January</a:t>
            </a:r>
            <a:r>
              <a:rPr sz="1400" spc="-5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(IAP)</a:t>
            </a:r>
            <a:r>
              <a:rPr sz="1400" spc="-5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2010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5204" y="4003785"/>
            <a:ext cx="5589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This course primarily uses the MIT course materials: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08375" y="1580436"/>
            <a:ext cx="4427220" cy="21533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" y="1580436"/>
            <a:ext cx="4427220" cy="21533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Operations in Binary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2108042"/>
            <a:ext cx="4274820" cy="242675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decimal number  (digits 0 – 9):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C000"/>
                </a:solidFill>
              </a:rPr>
              <a:t>2</a:t>
            </a:r>
            <a:r>
              <a:rPr lang="en-US" dirty="0" smtClean="0">
                <a:solidFill>
                  <a:srgbClr val="92D050"/>
                </a:solidFill>
              </a:rPr>
              <a:t>5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 * 10</a:t>
            </a:r>
            <a:r>
              <a:rPr lang="en-US" baseline="30000" dirty="0" smtClean="0"/>
              <a:t>2</a:t>
            </a:r>
            <a:r>
              <a:rPr lang="en-US" dirty="0" smtClean="0"/>
              <a:t> + </a:t>
            </a:r>
            <a:r>
              <a:rPr lang="en-US" dirty="0" smtClean="0">
                <a:solidFill>
                  <a:srgbClr val="FFC000"/>
                </a:solidFill>
              </a:rPr>
              <a:t>2</a:t>
            </a:r>
            <a:r>
              <a:rPr lang="en-US" dirty="0" smtClean="0"/>
              <a:t> * 10</a:t>
            </a:r>
            <a:r>
              <a:rPr lang="en-US" baseline="30000" dirty="0"/>
              <a:t>1</a:t>
            </a:r>
            <a:r>
              <a:rPr lang="en-US" dirty="0" smtClean="0"/>
              <a:t> + </a:t>
            </a:r>
            <a:r>
              <a:rPr lang="en-US" dirty="0">
                <a:solidFill>
                  <a:srgbClr val="92D050"/>
                </a:solidFill>
              </a:rPr>
              <a:t>5</a:t>
            </a:r>
            <a:r>
              <a:rPr lang="en-US" dirty="0" smtClean="0"/>
              <a:t> *  10</a:t>
            </a:r>
            <a:r>
              <a:rPr lang="en-US" baseline="30000" dirty="0"/>
              <a:t>0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binary number (digits 0 &amp; 1):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101</a:t>
            </a:r>
            <a:r>
              <a:rPr lang="en-US" baseline="-25000" dirty="0" smtClean="0"/>
              <a:t>2</a:t>
            </a:r>
            <a:r>
              <a:rPr lang="en-US" dirty="0" smtClean="0"/>
              <a:t> = 1 </a:t>
            </a:r>
            <a:r>
              <a:rPr lang="en-US" smtClean="0"/>
              <a:t>* 2</a:t>
            </a:r>
            <a:r>
              <a:rPr lang="en-US" baseline="30000" dirty="0"/>
              <a:t>2</a:t>
            </a:r>
            <a:r>
              <a:rPr lang="en-US" smtClean="0"/>
              <a:t> </a:t>
            </a:r>
            <a:r>
              <a:rPr lang="en-US" dirty="0" smtClean="0"/>
              <a:t>+ 0 </a:t>
            </a:r>
            <a:r>
              <a:rPr lang="en-US" smtClean="0"/>
              <a:t>* 2</a:t>
            </a:r>
            <a:r>
              <a:rPr lang="en-US" baseline="30000" dirty="0"/>
              <a:t>1</a:t>
            </a:r>
            <a:r>
              <a:rPr lang="en-US" smtClean="0"/>
              <a:t> </a:t>
            </a:r>
            <a:r>
              <a:rPr lang="en-US" dirty="0" smtClean="0"/>
              <a:t>+ 1 * 2</a:t>
            </a:r>
            <a:r>
              <a:rPr lang="en-US" baseline="30000" dirty="0" smtClean="0"/>
              <a:t>0 </a:t>
            </a:r>
            <a:r>
              <a:rPr lang="en-US" dirty="0"/>
              <a:t>= 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936" y="4038600"/>
            <a:ext cx="772019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Why care? </a:t>
            </a:r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If a wire comes off out of a computer, it usually will be a logical 0 or 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It could be an input or an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Input examples: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Switch on robot arm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Robot has the ball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Output examples: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Motor 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Lift arm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13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50235">
              <a:lnSpc>
                <a:spcPct val="100000"/>
              </a:lnSpc>
            </a:pPr>
            <a:r>
              <a:rPr sz="4350" dirty="0" smtClean="0">
                <a:latin typeface="Arial"/>
                <a:cs typeface="Arial"/>
              </a:rPr>
              <a:t>Java</a:t>
            </a:r>
            <a:endParaRPr sz="43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3136" y="2501332"/>
            <a:ext cx="7178675" cy="22472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1790" indent="-339725">
              <a:lnSpc>
                <a:spcPct val="100000"/>
              </a:lnSpc>
              <a:buFont typeface="Arial"/>
              <a:buChar char="•"/>
              <a:tabLst>
                <a:tab pos="351790" algn="l"/>
              </a:tabLst>
            </a:pPr>
            <a:r>
              <a:rPr sz="3150" dirty="0" smtClean="0">
                <a:latin typeface="Arial"/>
                <a:cs typeface="Arial"/>
              </a:rPr>
              <a:t>“Most popular” language</a:t>
            </a:r>
            <a:endParaRPr sz="315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38"/>
              </a:spcBef>
              <a:buFont typeface="Arial"/>
              <a:buChar char="•"/>
            </a:pPr>
            <a:endParaRPr sz="700"/>
          </a:p>
          <a:p>
            <a:pPr marL="351790" indent="-339725">
              <a:lnSpc>
                <a:spcPct val="100000"/>
              </a:lnSpc>
              <a:buFont typeface="Arial"/>
              <a:buChar char="•"/>
              <a:tabLst>
                <a:tab pos="351790" algn="l"/>
              </a:tabLst>
            </a:pPr>
            <a:r>
              <a:rPr sz="3150" dirty="0" smtClean="0">
                <a:latin typeface="Arial"/>
                <a:cs typeface="Arial"/>
              </a:rPr>
              <a:t>Runs on a “virtual machine” (JVM)</a:t>
            </a:r>
            <a:endParaRPr sz="315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19"/>
              </a:spcBef>
              <a:buFont typeface="Arial"/>
              <a:buChar char="•"/>
            </a:pPr>
            <a:endParaRPr sz="750"/>
          </a:p>
          <a:p>
            <a:pPr marL="351790" indent="-339725">
              <a:lnSpc>
                <a:spcPct val="100000"/>
              </a:lnSpc>
              <a:buFont typeface="Arial"/>
              <a:buChar char="•"/>
              <a:tabLst>
                <a:tab pos="351790" algn="l"/>
              </a:tabLst>
            </a:pPr>
            <a:r>
              <a:rPr sz="3150" dirty="0" smtClean="0">
                <a:latin typeface="Arial"/>
                <a:cs typeface="Arial"/>
              </a:rPr>
              <a:t>More complex than some (eg. Python)</a:t>
            </a:r>
            <a:endParaRPr sz="315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18"/>
              </a:spcBef>
              <a:buFont typeface="Arial"/>
              <a:buChar char="•"/>
            </a:pPr>
            <a:endParaRPr sz="850"/>
          </a:p>
          <a:p>
            <a:pPr marL="351790" indent="-339725">
              <a:lnSpc>
                <a:spcPct val="100000"/>
              </a:lnSpc>
              <a:buFont typeface="Arial"/>
              <a:buChar char="•"/>
              <a:tabLst>
                <a:tab pos="351790" algn="l"/>
              </a:tabLst>
            </a:pPr>
            <a:r>
              <a:rPr sz="3150" dirty="0" smtClean="0">
                <a:latin typeface="Arial"/>
                <a:cs typeface="Arial"/>
              </a:rPr>
              <a:t>Simpler than others (eg. C++)</a:t>
            </a:r>
            <a:endParaRPr sz="3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44675">
              <a:lnSpc>
                <a:spcPct val="100000"/>
              </a:lnSpc>
            </a:pPr>
            <a:r>
              <a:rPr sz="4350" dirty="0" smtClean="0">
                <a:latin typeface="Arial"/>
                <a:cs typeface="Arial"/>
              </a:rPr>
              <a:t>Compiling</a:t>
            </a:r>
            <a:r>
              <a:rPr sz="4350" spc="-5" dirty="0" smtClean="0">
                <a:latin typeface="Arial"/>
                <a:cs typeface="Arial"/>
              </a:rPr>
              <a:t> </a:t>
            </a:r>
            <a:r>
              <a:rPr sz="4350" spc="0" dirty="0" smtClean="0">
                <a:latin typeface="Arial"/>
                <a:cs typeface="Arial"/>
              </a:rPr>
              <a:t>Java</a:t>
            </a:r>
            <a:endParaRPr sz="435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95250" y="3439721"/>
            <a:ext cx="2089452" cy="15317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98190" y="3439721"/>
            <a:ext cx="2109163" cy="15317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22685" y="3439721"/>
            <a:ext cx="1537521" cy="15317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25625" y="3439721"/>
            <a:ext cx="1547381" cy="153178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02613" y="3573894"/>
            <a:ext cx="1676285" cy="1117523"/>
          </a:xfrm>
          <a:custGeom>
            <a:avLst/>
            <a:gdLst/>
            <a:ahLst/>
            <a:cxnLst/>
            <a:rect l="l" t="t" r="r" b="b"/>
            <a:pathLst>
              <a:path w="1676285" h="1117523">
                <a:moveTo>
                  <a:pt x="0" y="1117523"/>
                </a:moveTo>
                <a:lnTo>
                  <a:pt x="1676285" y="1117523"/>
                </a:lnTo>
                <a:lnTo>
                  <a:pt x="1676285" y="0"/>
                </a:lnTo>
                <a:lnTo>
                  <a:pt x="0" y="0"/>
                </a:lnTo>
                <a:lnTo>
                  <a:pt x="0" y="11175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13934" y="3573894"/>
            <a:ext cx="1676285" cy="1117523"/>
          </a:xfrm>
          <a:custGeom>
            <a:avLst/>
            <a:gdLst/>
            <a:ahLst/>
            <a:cxnLst/>
            <a:rect l="l" t="t" r="r" b="b"/>
            <a:pathLst>
              <a:path w="1676285" h="1117523">
                <a:moveTo>
                  <a:pt x="0" y="1117523"/>
                </a:moveTo>
                <a:lnTo>
                  <a:pt x="1676285" y="1117523"/>
                </a:lnTo>
                <a:lnTo>
                  <a:pt x="1676285" y="0"/>
                </a:lnTo>
                <a:lnTo>
                  <a:pt x="0" y="0"/>
                </a:lnTo>
                <a:lnTo>
                  <a:pt x="0" y="11175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13927" y="3573894"/>
            <a:ext cx="1676270" cy="1117520"/>
          </a:xfrm>
          <a:custGeom>
            <a:avLst/>
            <a:gdLst/>
            <a:ahLst/>
            <a:cxnLst/>
            <a:rect l="l" t="t" r="r" b="b"/>
            <a:pathLst>
              <a:path w="1676270" h="1117520">
                <a:moveTo>
                  <a:pt x="0" y="0"/>
                </a:moveTo>
                <a:lnTo>
                  <a:pt x="1676270" y="0"/>
                </a:lnTo>
                <a:lnTo>
                  <a:pt x="1676270" y="1117520"/>
                </a:lnTo>
                <a:lnTo>
                  <a:pt x="0" y="1117520"/>
                </a:lnTo>
                <a:lnTo>
                  <a:pt x="0" y="0"/>
                </a:lnTo>
                <a:close/>
              </a:path>
            </a:pathLst>
          </a:custGeom>
          <a:ln w="1971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37667" y="3573900"/>
            <a:ext cx="1117514" cy="1117523"/>
          </a:xfrm>
          <a:custGeom>
            <a:avLst/>
            <a:gdLst/>
            <a:ahLst/>
            <a:cxnLst/>
            <a:rect l="l" t="t" r="r" b="b"/>
            <a:pathLst>
              <a:path w="1117514" h="1117523">
                <a:moveTo>
                  <a:pt x="558761" y="0"/>
                </a:moveTo>
                <a:lnTo>
                  <a:pt x="515896" y="1636"/>
                </a:lnTo>
                <a:lnTo>
                  <a:pt x="473233" y="6546"/>
                </a:lnTo>
                <a:lnTo>
                  <a:pt x="430978" y="14729"/>
                </a:lnTo>
                <a:lnTo>
                  <a:pt x="389332" y="26185"/>
                </a:lnTo>
                <a:lnTo>
                  <a:pt x="348500" y="40914"/>
                </a:lnTo>
                <a:lnTo>
                  <a:pt x="308684" y="58917"/>
                </a:lnTo>
                <a:lnTo>
                  <a:pt x="270089" y="80192"/>
                </a:lnTo>
                <a:lnTo>
                  <a:pt x="232918" y="104741"/>
                </a:lnTo>
                <a:lnTo>
                  <a:pt x="197373" y="132563"/>
                </a:lnTo>
                <a:lnTo>
                  <a:pt x="163658" y="163658"/>
                </a:lnTo>
                <a:lnTo>
                  <a:pt x="132563" y="197373"/>
                </a:lnTo>
                <a:lnTo>
                  <a:pt x="104741" y="232918"/>
                </a:lnTo>
                <a:lnTo>
                  <a:pt x="80192" y="270089"/>
                </a:lnTo>
                <a:lnTo>
                  <a:pt x="58917" y="308684"/>
                </a:lnTo>
                <a:lnTo>
                  <a:pt x="40914" y="348500"/>
                </a:lnTo>
                <a:lnTo>
                  <a:pt x="26185" y="389332"/>
                </a:lnTo>
                <a:lnTo>
                  <a:pt x="14729" y="430978"/>
                </a:lnTo>
                <a:lnTo>
                  <a:pt x="6546" y="473233"/>
                </a:lnTo>
                <a:lnTo>
                  <a:pt x="1636" y="515896"/>
                </a:lnTo>
                <a:lnTo>
                  <a:pt x="0" y="558761"/>
                </a:lnTo>
                <a:lnTo>
                  <a:pt x="1636" y="601627"/>
                </a:lnTo>
                <a:lnTo>
                  <a:pt x="6546" y="644290"/>
                </a:lnTo>
                <a:lnTo>
                  <a:pt x="14729" y="686545"/>
                </a:lnTo>
                <a:lnTo>
                  <a:pt x="26185" y="728191"/>
                </a:lnTo>
                <a:lnTo>
                  <a:pt x="40914" y="769023"/>
                </a:lnTo>
                <a:lnTo>
                  <a:pt x="58917" y="808838"/>
                </a:lnTo>
                <a:lnTo>
                  <a:pt x="80192" y="847434"/>
                </a:lnTo>
                <a:lnTo>
                  <a:pt x="104741" y="884605"/>
                </a:lnTo>
                <a:lnTo>
                  <a:pt x="132563" y="920150"/>
                </a:lnTo>
                <a:lnTo>
                  <a:pt x="163658" y="953865"/>
                </a:lnTo>
                <a:lnTo>
                  <a:pt x="197373" y="984960"/>
                </a:lnTo>
                <a:lnTo>
                  <a:pt x="232918" y="1012782"/>
                </a:lnTo>
                <a:lnTo>
                  <a:pt x="270089" y="1037331"/>
                </a:lnTo>
                <a:lnTo>
                  <a:pt x="308684" y="1058606"/>
                </a:lnTo>
                <a:lnTo>
                  <a:pt x="348500" y="1076609"/>
                </a:lnTo>
                <a:lnTo>
                  <a:pt x="389332" y="1091338"/>
                </a:lnTo>
                <a:lnTo>
                  <a:pt x="430978" y="1102794"/>
                </a:lnTo>
                <a:lnTo>
                  <a:pt x="473233" y="1110977"/>
                </a:lnTo>
                <a:lnTo>
                  <a:pt x="515896" y="1115887"/>
                </a:lnTo>
                <a:lnTo>
                  <a:pt x="558761" y="1117523"/>
                </a:lnTo>
                <a:lnTo>
                  <a:pt x="601627" y="1115887"/>
                </a:lnTo>
                <a:lnTo>
                  <a:pt x="644290" y="1110977"/>
                </a:lnTo>
                <a:lnTo>
                  <a:pt x="686545" y="1102794"/>
                </a:lnTo>
                <a:lnTo>
                  <a:pt x="728191" y="1091338"/>
                </a:lnTo>
                <a:lnTo>
                  <a:pt x="769023" y="1076609"/>
                </a:lnTo>
                <a:lnTo>
                  <a:pt x="808838" y="1058606"/>
                </a:lnTo>
                <a:lnTo>
                  <a:pt x="847434" y="1037331"/>
                </a:lnTo>
                <a:lnTo>
                  <a:pt x="884605" y="1012782"/>
                </a:lnTo>
                <a:lnTo>
                  <a:pt x="920150" y="984960"/>
                </a:lnTo>
                <a:lnTo>
                  <a:pt x="953865" y="953865"/>
                </a:lnTo>
                <a:lnTo>
                  <a:pt x="984958" y="920150"/>
                </a:lnTo>
                <a:lnTo>
                  <a:pt x="1012778" y="884605"/>
                </a:lnTo>
                <a:lnTo>
                  <a:pt x="1037326" y="847434"/>
                </a:lnTo>
                <a:lnTo>
                  <a:pt x="1058600" y="808838"/>
                </a:lnTo>
                <a:lnTo>
                  <a:pt x="1076602" y="769023"/>
                </a:lnTo>
                <a:lnTo>
                  <a:pt x="1091330" y="728191"/>
                </a:lnTo>
                <a:lnTo>
                  <a:pt x="1102785" y="686545"/>
                </a:lnTo>
                <a:lnTo>
                  <a:pt x="1110968" y="644290"/>
                </a:lnTo>
                <a:lnTo>
                  <a:pt x="1115877" y="601627"/>
                </a:lnTo>
                <a:lnTo>
                  <a:pt x="1117514" y="558761"/>
                </a:lnTo>
                <a:lnTo>
                  <a:pt x="1115877" y="515896"/>
                </a:lnTo>
                <a:lnTo>
                  <a:pt x="1110968" y="473233"/>
                </a:lnTo>
                <a:lnTo>
                  <a:pt x="1102785" y="430978"/>
                </a:lnTo>
                <a:lnTo>
                  <a:pt x="1091330" y="389332"/>
                </a:lnTo>
                <a:lnTo>
                  <a:pt x="1076602" y="348500"/>
                </a:lnTo>
                <a:lnTo>
                  <a:pt x="1058600" y="308684"/>
                </a:lnTo>
                <a:lnTo>
                  <a:pt x="1037326" y="270089"/>
                </a:lnTo>
                <a:lnTo>
                  <a:pt x="1012778" y="232917"/>
                </a:lnTo>
                <a:lnTo>
                  <a:pt x="984958" y="197373"/>
                </a:lnTo>
                <a:lnTo>
                  <a:pt x="953865" y="163658"/>
                </a:lnTo>
                <a:lnTo>
                  <a:pt x="920150" y="132563"/>
                </a:lnTo>
                <a:lnTo>
                  <a:pt x="884605" y="104741"/>
                </a:lnTo>
                <a:lnTo>
                  <a:pt x="847434" y="80192"/>
                </a:lnTo>
                <a:lnTo>
                  <a:pt x="808838" y="58917"/>
                </a:lnTo>
                <a:lnTo>
                  <a:pt x="769023" y="40914"/>
                </a:lnTo>
                <a:lnTo>
                  <a:pt x="728191" y="26185"/>
                </a:lnTo>
                <a:lnTo>
                  <a:pt x="686545" y="14729"/>
                </a:lnTo>
                <a:lnTo>
                  <a:pt x="644290" y="6546"/>
                </a:lnTo>
                <a:lnTo>
                  <a:pt x="601627" y="1636"/>
                </a:lnTo>
                <a:lnTo>
                  <a:pt x="5587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37662" y="3573899"/>
            <a:ext cx="1117505" cy="1117505"/>
          </a:xfrm>
          <a:custGeom>
            <a:avLst/>
            <a:gdLst/>
            <a:ahLst/>
            <a:cxnLst/>
            <a:rect l="l" t="t" r="r" b="b"/>
            <a:pathLst>
              <a:path w="1117505" h="1117505">
                <a:moveTo>
                  <a:pt x="953848" y="163642"/>
                </a:moveTo>
                <a:lnTo>
                  <a:pt x="984943" y="197359"/>
                </a:lnTo>
                <a:lnTo>
                  <a:pt x="1012764" y="232906"/>
                </a:lnTo>
                <a:lnTo>
                  <a:pt x="1037313" y="270079"/>
                </a:lnTo>
                <a:lnTo>
                  <a:pt x="1058588" y="308675"/>
                </a:lnTo>
                <a:lnTo>
                  <a:pt x="1076590" y="348491"/>
                </a:lnTo>
                <a:lnTo>
                  <a:pt x="1091320" y="389324"/>
                </a:lnTo>
                <a:lnTo>
                  <a:pt x="1102776" y="430969"/>
                </a:lnTo>
                <a:lnTo>
                  <a:pt x="1110958" y="473225"/>
                </a:lnTo>
                <a:lnTo>
                  <a:pt x="1115868" y="515887"/>
                </a:lnTo>
                <a:lnTo>
                  <a:pt x="1117505" y="558752"/>
                </a:lnTo>
                <a:lnTo>
                  <a:pt x="1115868" y="601617"/>
                </a:lnTo>
                <a:lnTo>
                  <a:pt x="1110958" y="644279"/>
                </a:lnTo>
                <a:lnTo>
                  <a:pt x="1102776" y="686533"/>
                </a:lnTo>
                <a:lnTo>
                  <a:pt x="1091320" y="728178"/>
                </a:lnTo>
                <a:lnTo>
                  <a:pt x="1076590" y="769009"/>
                </a:lnTo>
                <a:lnTo>
                  <a:pt x="1058588" y="808824"/>
                </a:lnTo>
                <a:lnTo>
                  <a:pt x="1037313" y="847418"/>
                </a:lnTo>
                <a:lnTo>
                  <a:pt x="1012764" y="884589"/>
                </a:lnTo>
                <a:lnTo>
                  <a:pt x="984943" y="920133"/>
                </a:lnTo>
                <a:lnTo>
                  <a:pt x="953848" y="953848"/>
                </a:lnTo>
                <a:lnTo>
                  <a:pt x="920133" y="984943"/>
                </a:lnTo>
                <a:lnTo>
                  <a:pt x="884589" y="1012764"/>
                </a:lnTo>
                <a:lnTo>
                  <a:pt x="847418" y="1037313"/>
                </a:lnTo>
                <a:lnTo>
                  <a:pt x="808824" y="1058588"/>
                </a:lnTo>
                <a:lnTo>
                  <a:pt x="769009" y="1076590"/>
                </a:lnTo>
                <a:lnTo>
                  <a:pt x="728178" y="1091320"/>
                </a:lnTo>
                <a:lnTo>
                  <a:pt x="686533" y="1102776"/>
                </a:lnTo>
                <a:lnTo>
                  <a:pt x="644279" y="1110958"/>
                </a:lnTo>
                <a:lnTo>
                  <a:pt x="601617" y="1115868"/>
                </a:lnTo>
                <a:lnTo>
                  <a:pt x="558752" y="1117505"/>
                </a:lnTo>
                <a:lnTo>
                  <a:pt x="515887" y="1115868"/>
                </a:lnTo>
                <a:lnTo>
                  <a:pt x="473225" y="1110958"/>
                </a:lnTo>
                <a:lnTo>
                  <a:pt x="430969" y="1102776"/>
                </a:lnTo>
                <a:lnTo>
                  <a:pt x="389324" y="1091320"/>
                </a:lnTo>
                <a:lnTo>
                  <a:pt x="348491" y="1076590"/>
                </a:lnTo>
                <a:lnTo>
                  <a:pt x="308675" y="1058588"/>
                </a:lnTo>
                <a:lnTo>
                  <a:pt x="270079" y="1037313"/>
                </a:lnTo>
                <a:lnTo>
                  <a:pt x="232906" y="1012764"/>
                </a:lnTo>
                <a:lnTo>
                  <a:pt x="197359" y="984943"/>
                </a:lnTo>
                <a:lnTo>
                  <a:pt x="163642" y="953848"/>
                </a:lnTo>
                <a:lnTo>
                  <a:pt x="132550" y="920133"/>
                </a:lnTo>
                <a:lnTo>
                  <a:pt x="104731" y="884589"/>
                </a:lnTo>
                <a:lnTo>
                  <a:pt x="80184" y="847418"/>
                </a:lnTo>
                <a:lnTo>
                  <a:pt x="58911" y="808824"/>
                </a:lnTo>
                <a:lnTo>
                  <a:pt x="40910" y="769009"/>
                </a:lnTo>
                <a:lnTo>
                  <a:pt x="26182" y="728178"/>
                </a:lnTo>
                <a:lnTo>
                  <a:pt x="14727" y="686533"/>
                </a:lnTo>
                <a:lnTo>
                  <a:pt x="6545" y="644279"/>
                </a:lnTo>
                <a:lnTo>
                  <a:pt x="1636" y="601617"/>
                </a:lnTo>
                <a:lnTo>
                  <a:pt x="0" y="558752"/>
                </a:lnTo>
                <a:lnTo>
                  <a:pt x="1636" y="515887"/>
                </a:lnTo>
                <a:lnTo>
                  <a:pt x="6545" y="473225"/>
                </a:lnTo>
                <a:lnTo>
                  <a:pt x="14727" y="430969"/>
                </a:lnTo>
                <a:lnTo>
                  <a:pt x="26182" y="389324"/>
                </a:lnTo>
                <a:lnTo>
                  <a:pt x="40910" y="348491"/>
                </a:lnTo>
                <a:lnTo>
                  <a:pt x="58911" y="308675"/>
                </a:lnTo>
                <a:lnTo>
                  <a:pt x="80184" y="270079"/>
                </a:lnTo>
                <a:lnTo>
                  <a:pt x="104731" y="232906"/>
                </a:lnTo>
                <a:lnTo>
                  <a:pt x="132550" y="197359"/>
                </a:lnTo>
                <a:lnTo>
                  <a:pt x="163642" y="163642"/>
                </a:lnTo>
                <a:lnTo>
                  <a:pt x="197359" y="132550"/>
                </a:lnTo>
                <a:lnTo>
                  <a:pt x="232906" y="104731"/>
                </a:lnTo>
                <a:lnTo>
                  <a:pt x="270079" y="80184"/>
                </a:lnTo>
                <a:lnTo>
                  <a:pt x="308675" y="58911"/>
                </a:lnTo>
                <a:lnTo>
                  <a:pt x="348491" y="40910"/>
                </a:lnTo>
                <a:lnTo>
                  <a:pt x="389324" y="26182"/>
                </a:lnTo>
                <a:lnTo>
                  <a:pt x="430969" y="14727"/>
                </a:lnTo>
                <a:lnTo>
                  <a:pt x="473225" y="6545"/>
                </a:lnTo>
                <a:lnTo>
                  <a:pt x="515887" y="1636"/>
                </a:lnTo>
                <a:lnTo>
                  <a:pt x="558752" y="0"/>
                </a:lnTo>
                <a:lnTo>
                  <a:pt x="601617" y="1636"/>
                </a:lnTo>
                <a:lnTo>
                  <a:pt x="644279" y="6545"/>
                </a:lnTo>
                <a:lnTo>
                  <a:pt x="686533" y="14727"/>
                </a:lnTo>
                <a:lnTo>
                  <a:pt x="728178" y="26182"/>
                </a:lnTo>
                <a:lnTo>
                  <a:pt x="769009" y="40910"/>
                </a:lnTo>
                <a:lnTo>
                  <a:pt x="808824" y="58911"/>
                </a:lnTo>
                <a:lnTo>
                  <a:pt x="847418" y="80184"/>
                </a:lnTo>
                <a:lnTo>
                  <a:pt x="884589" y="104731"/>
                </a:lnTo>
                <a:lnTo>
                  <a:pt x="920133" y="132550"/>
                </a:lnTo>
                <a:lnTo>
                  <a:pt x="953848" y="163642"/>
                </a:lnTo>
              </a:path>
            </a:pathLst>
          </a:custGeom>
          <a:ln w="1971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48974" y="3573900"/>
            <a:ext cx="1117523" cy="1117523"/>
          </a:xfrm>
          <a:custGeom>
            <a:avLst/>
            <a:gdLst/>
            <a:ahLst/>
            <a:cxnLst/>
            <a:rect l="l" t="t" r="r" b="b"/>
            <a:pathLst>
              <a:path w="1117523" h="1117523">
                <a:moveTo>
                  <a:pt x="558761" y="0"/>
                </a:moveTo>
                <a:lnTo>
                  <a:pt x="515896" y="1636"/>
                </a:lnTo>
                <a:lnTo>
                  <a:pt x="473233" y="6546"/>
                </a:lnTo>
                <a:lnTo>
                  <a:pt x="430978" y="14729"/>
                </a:lnTo>
                <a:lnTo>
                  <a:pt x="389332" y="26185"/>
                </a:lnTo>
                <a:lnTo>
                  <a:pt x="348500" y="40914"/>
                </a:lnTo>
                <a:lnTo>
                  <a:pt x="308684" y="58917"/>
                </a:lnTo>
                <a:lnTo>
                  <a:pt x="270089" y="80192"/>
                </a:lnTo>
                <a:lnTo>
                  <a:pt x="232918" y="104741"/>
                </a:lnTo>
                <a:lnTo>
                  <a:pt x="197373" y="132563"/>
                </a:lnTo>
                <a:lnTo>
                  <a:pt x="163658" y="163658"/>
                </a:lnTo>
                <a:lnTo>
                  <a:pt x="132563" y="197373"/>
                </a:lnTo>
                <a:lnTo>
                  <a:pt x="104741" y="232918"/>
                </a:lnTo>
                <a:lnTo>
                  <a:pt x="80192" y="270089"/>
                </a:lnTo>
                <a:lnTo>
                  <a:pt x="58917" y="308684"/>
                </a:lnTo>
                <a:lnTo>
                  <a:pt x="40914" y="348500"/>
                </a:lnTo>
                <a:lnTo>
                  <a:pt x="26185" y="389332"/>
                </a:lnTo>
                <a:lnTo>
                  <a:pt x="14729" y="430978"/>
                </a:lnTo>
                <a:lnTo>
                  <a:pt x="6546" y="473233"/>
                </a:lnTo>
                <a:lnTo>
                  <a:pt x="1636" y="515896"/>
                </a:lnTo>
                <a:lnTo>
                  <a:pt x="0" y="558761"/>
                </a:lnTo>
                <a:lnTo>
                  <a:pt x="1636" y="601627"/>
                </a:lnTo>
                <a:lnTo>
                  <a:pt x="6546" y="644290"/>
                </a:lnTo>
                <a:lnTo>
                  <a:pt x="14729" y="686545"/>
                </a:lnTo>
                <a:lnTo>
                  <a:pt x="26185" y="728191"/>
                </a:lnTo>
                <a:lnTo>
                  <a:pt x="40914" y="769023"/>
                </a:lnTo>
                <a:lnTo>
                  <a:pt x="58917" y="808838"/>
                </a:lnTo>
                <a:lnTo>
                  <a:pt x="80192" y="847434"/>
                </a:lnTo>
                <a:lnTo>
                  <a:pt x="104741" y="884605"/>
                </a:lnTo>
                <a:lnTo>
                  <a:pt x="132563" y="920150"/>
                </a:lnTo>
                <a:lnTo>
                  <a:pt x="163658" y="953865"/>
                </a:lnTo>
                <a:lnTo>
                  <a:pt x="197373" y="984960"/>
                </a:lnTo>
                <a:lnTo>
                  <a:pt x="232918" y="1012782"/>
                </a:lnTo>
                <a:lnTo>
                  <a:pt x="270089" y="1037331"/>
                </a:lnTo>
                <a:lnTo>
                  <a:pt x="308684" y="1058606"/>
                </a:lnTo>
                <a:lnTo>
                  <a:pt x="348500" y="1076609"/>
                </a:lnTo>
                <a:lnTo>
                  <a:pt x="389332" y="1091338"/>
                </a:lnTo>
                <a:lnTo>
                  <a:pt x="430978" y="1102794"/>
                </a:lnTo>
                <a:lnTo>
                  <a:pt x="473233" y="1110977"/>
                </a:lnTo>
                <a:lnTo>
                  <a:pt x="515896" y="1115887"/>
                </a:lnTo>
                <a:lnTo>
                  <a:pt x="558761" y="1117523"/>
                </a:lnTo>
                <a:lnTo>
                  <a:pt x="601627" y="1115887"/>
                </a:lnTo>
                <a:lnTo>
                  <a:pt x="644290" y="1110977"/>
                </a:lnTo>
                <a:lnTo>
                  <a:pt x="686545" y="1102794"/>
                </a:lnTo>
                <a:lnTo>
                  <a:pt x="728191" y="1091338"/>
                </a:lnTo>
                <a:lnTo>
                  <a:pt x="769023" y="1076609"/>
                </a:lnTo>
                <a:lnTo>
                  <a:pt x="808838" y="1058606"/>
                </a:lnTo>
                <a:lnTo>
                  <a:pt x="847434" y="1037331"/>
                </a:lnTo>
                <a:lnTo>
                  <a:pt x="884605" y="1012782"/>
                </a:lnTo>
                <a:lnTo>
                  <a:pt x="920150" y="984960"/>
                </a:lnTo>
                <a:lnTo>
                  <a:pt x="953865" y="953865"/>
                </a:lnTo>
                <a:lnTo>
                  <a:pt x="984960" y="920150"/>
                </a:lnTo>
                <a:lnTo>
                  <a:pt x="1012782" y="884605"/>
                </a:lnTo>
                <a:lnTo>
                  <a:pt x="1037331" y="847434"/>
                </a:lnTo>
                <a:lnTo>
                  <a:pt x="1058606" y="808838"/>
                </a:lnTo>
                <a:lnTo>
                  <a:pt x="1076609" y="769023"/>
                </a:lnTo>
                <a:lnTo>
                  <a:pt x="1091338" y="728191"/>
                </a:lnTo>
                <a:lnTo>
                  <a:pt x="1102794" y="686545"/>
                </a:lnTo>
                <a:lnTo>
                  <a:pt x="1110977" y="644290"/>
                </a:lnTo>
                <a:lnTo>
                  <a:pt x="1115887" y="601627"/>
                </a:lnTo>
                <a:lnTo>
                  <a:pt x="1117523" y="558761"/>
                </a:lnTo>
                <a:lnTo>
                  <a:pt x="1115887" y="515896"/>
                </a:lnTo>
                <a:lnTo>
                  <a:pt x="1110977" y="473233"/>
                </a:lnTo>
                <a:lnTo>
                  <a:pt x="1102794" y="430978"/>
                </a:lnTo>
                <a:lnTo>
                  <a:pt x="1091338" y="389332"/>
                </a:lnTo>
                <a:lnTo>
                  <a:pt x="1076609" y="348500"/>
                </a:lnTo>
                <a:lnTo>
                  <a:pt x="1058606" y="308684"/>
                </a:lnTo>
                <a:lnTo>
                  <a:pt x="1037331" y="270089"/>
                </a:lnTo>
                <a:lnTo>
                  <a:pt x="1012782" y="232917"/>
                </a:lnTo>
                <a:lnTo>
                  <a:pt x="984960" y="197373"/>
                </a:lnTo>
                <a:lnTo>
                  <a:pt x="953865" y="163658"/>
                </a:lnTo>
                <a:lnTo>
                  <a:pt x="920150" y="132563"/>
                </a:lnTo>
                <a:lnTo>
                  <a:pt x="884605" y="104741"/>
                </a:lnTo>
                <a:lnTo>
                  <a:pt x="847434" y="80192"/>
                </a:lnTo>
                <a:lnTo>
                  <a:pt x="808838" y="58917"/>
                </a:lnTo>
                <a:lnTo>
                  <a:pt x="769023" y="40914"/>
                </a:lnTo>
                <a:lnTo>
                  <a:pt x="728191" y="26185"/>
                </a:lnTo>
                <a:lnTo>
                  <a:pt x="686545" y="14729"/>
                </a:lnTo>
                <a:lnTo>
                  <a:pt x="644290" y="6546"/>
                </a:lnTo>
                <a:lnTo>
                  <a:pt x="601627" y="1636"/>
                </a:lnTo>
                <a:lnTo>
                  <a:pt x="5587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48957" y="3573899"/>
            <a:ext cx="1117520" cy="1117505"/>
          </a:xfrm>
          <a:custGeom>
            <a:avLst/>
            <a:gdLst/>
            <a:ahLst/>
            <a:cxnLst/>
            <a:rect l="l" t="t" r="r" b="b"/>
            <a:pathLst>
              <a:path w="1117520" h="1117505">
                <a:moveTo>
                  <a:pt x="953862" y="163642"/>
                </a:moveTo>
                <a:lnTo>
                  <a:pt x="984957" y="197359"/>
                </a:lnTo>
                <a:lnTo>
                  <a:pt x="1012779" y="232906"/>
                </a:lnTo>
                <a:lnTo>
                  <a:pt x="1037328" y="270079"/>
                </a:lnTo>
                <a:lnTo>
                  <a:pt x="1058603" y="308675"/>
                </a:lnTo>
                <a:lnTo>
                  <a:pt x="1076605" y="348491"/>
                </a:lnTo>
                <a:lnTo>
                  <a:pt x="1091334" y="389324"/>
                </a:lnTo>
                <a:lnTo>
                  <a:pt x="1102790" y="430969"/>
                </a:lnTo>
                <a:lnTo>
                  <a:pt x="1110973" y="473225"/>
                </a:lnTo>
                <a:lnTo>
                  <a:pt x="1115883" y="515887"/>
                </a:lnTo>
                <a:lnTo>
                  <a:pt x="1117520" y="558752"/>
                </a:lnTo>
                <a:lnTo>
                  <a:pt x="1115883" y="601617"/>
                </a:lnTo>
                <a:lnTo>
                  <a:pt x="1110973" y="644279"/>
                </a:lnTo>
                <a:lnTo>
                  <a:pt x="1102790" y="686533"/>
                </a:lnTo>
                <a:lnTo>
                  <a:pt x="1091334" y="728178"/>
                </a:lnTo>
                <a:lnTo>
                  <a:pt x="1076605" y="769009"/>
                </a:lnTo>
                <a:lnTo>
                  <a:pt x="1058603" y="808824"/>
                </a:lnTo>
                <a:lnTo>
                  <a:pt x="1037328" y="847418"/>
                </a:lnTo>
                <a:lnTo>
                  <a:pt x="1012779" y="884589"/>
                </a:lnTo>
                <a:lnTo>
                  <a:pt x="984957" y="920133"/>
                </a:lnTo>
                <a:lnTo>
                  <a:pt x="953862" y="953848"/>
                </a:lnTo>
                <a:lnTo>
                  <a:pt x="920148" y="984943"/>
                </a:lnTo>
                <a:lnTo>
                  <a:pt x="884604" y="1012764"/>
                </a:lnTo>
                <a:lnTo>
                  <a:pt x="847433" y="1037313"/>
                </a:lnTo>
                <a:lnTo>
                  <a:pt x="808839" y="1058588"/>
                </a:lnTo>
                <a:lnTo>
                  <a:pt x="769024" y="1076590"/>
                </a:lnTo>
                <a:lnTo>
                  <a:pt x="728193" y="1091320"/>
                </a:lnTo>
                <a:lnTo>
                  <a:pt x="686548" y="1102776"/>
                </a:lnTo>
                <a:lnTo>
                  <a:pt x="644294" y="1110958"/>
                </a:lnTo>
                <a:lnTo>
                  <a:pt x="601632" y="1115868"/>
                </a:lnTo>
                <a:lnTo>
                  <a:pt x="558767" y="1117505"/>
                </a:lnTo>
                <a:lnTo>
                  <a:pt x="515902" y="1115868"/>
                </a:lnTo>
                <a:lnTo>
                  <a:pt x="473240" y="1110958"/>
                </a:lnTo>
                <a:lnTo>
                  <a:pt x="430984" y="1102776"/>
                </a:lnTo>
                <a:lnTo>
                  <a:pt x="389339" y="1091320"/>
                </a:lnTo>
                <a:lnTo>
                  <a:pt x="348506" y="1076590"/>
                </a:lnTo>
                <a:lnTo>
                  <a:pt x="308690" y="1058588"/>
                </a:lnTo>
                <a:lnTo>
                  <a:pt x="270094" y="1037313"/>
                </a:lnTo>
                <a:lnTo>
                  <a:pt x="232920" y="1012764"/>
                </a:lnTo>
                <a:lnTo>
                  <a:pt x="197374" y="984943"/>
                </a:lnTo>
                <a:lnTo>
                  <a:pt x="163657" y="953848"/>
                </a:lnTo>
                <a:lnTo>
                  <a:pt x="132562" y="920133"/>
                </a:lnTo>
                <a:lnTo>
                  <a:pt x="104740" y="884589"/>
                </a:lnTo>
                <a:lnTo>
                  <a:pt x="80191" y="847418"/>
                </a:lnTo>
                <a:lnTo>
                  <a:pt x="58916" y="808824"/>
                </a:lnTo>
                <a:lnTo>
                  <a:pt x="40914" y="769009"/>
                </a:lnTo>
                <a:lnTo>
                  <a:pt x="26185" y="728178"/>
                </a:lnTo>
                <a:lnTo>
                  <a:pt x="14729" y="686533"/>
                </a:lnTo>
                <a:lnTo>
                  <a:pt x="6546" y="644279"/>
                </a:lnTo>
                <a:lnTo>
                  <a:pt x="1636" y="601617"/>
                </a:lnTo>
                <a:lnTo>
                  <a:pt x="0" y="558752"/>
                </a:lnTo>
                <a:lnTo>
                  <a:pt x="1636" y="515887"/>
                </a:lnTo>
                <a:lnTo>
                  <a:pt x="6546" y="473225"/>
                </a:lnTo>
                <a:lnTo>
                  <a:pt x="14729" y="430969"/>
                </a:lnTo>
                <a:lnTo>
                  <a:pt x="26185" y="389324"/>
                </a:lnTo>
                <a:lnTo>
                  <a:pt x="40914" y="348491"/>
                </a:lnTo>
                <a:lnTo>
                  <a:pt x="58916" y="308675"/>
                </a:lnTo>
                <a:lnTo>
                  <a:pt x="80191" y="270079"/>
                </a:lnTo>
                <a:lnTo>
                  <a:pt x="104740" y="232906"/>
                </a:lnTo>
                <a:lnTo>
                  <a:pt x="132562" y="197359"/>
                </a:lnTo>
                <a:lnTo>
                  <a:pt x="163657" y="163642"/>
                </a:lnTo>
                <a:lnTo>
                  <a:pt x="197374" y="132550"/>
                </a:lnTo>
                <a:lnTo>
                  <a:pt x="232920" y="104731"/>
                </a:lnTo>
                <a:lnTo>
                  <a:pt x="270094" y="80184"/>
                </a:lnTo>
                <a:lnTo>
                  <a:pt x="308690" y="58911"/>
                </a:lnTo>
                <a:lnTo>
                  <a:pt x="348506" y="40910"/>
                </a:lnTo>
                <a:lnTo>
                  <a:pt x="389339" y="26182"/>
                </a:lnTo>
                <a:lnTo>
                  <a:pt x="430984" y="14727"/>
                </a:lnTo>
                <a:lnTo>
                  <a:pt x="473240" y="6545"/>
                </a:lnTo>
                <a:lnTo>
                  <a:pt x="515902" y="1636"/>
                </a:lnTo>
                <a:lnTo>
                  <a:pt x="558767" y="0"/>
                </a:lnTo>
                <a:lnTo>
                  <a:pt x="601632" y="1636"/>
                </a:lnTo>
                <a:lnTo>
                  <a:pt x="644294" y="6545"/>
                </a:lnTo>
                <a:lnTo>
                  <a:pt x="686548" y="14727"/>
                </a:lnTo>
                <a:lnTo>
                  <a:pt x="728193" y="26182"/>
                </a:lnTo>
                <a:lnTo>
                  <a:pt x="769024" y="40910"/>
                </a:lnTo>
                <a:lnTo>
                  <a:pt x="808839" y="58911"/>
                </a:lnTo>
                <a:lnTo>
                  <a:pt x="847433" y="80184"/>
                </a:lnTo>
                <a:lnTo>
                  <a:pt x="884604" y="104731"/>
                </a:lnTo>
                <a:lnTo>
                  <a:pt x="920148" y="132550"/>
                </a:lnTo>
                <a:lnTo>
                  <a:pt x="953862" y="163642"/>
                </a:lnTo>
              </a:path>
            </a:pathLst>
          </a:custGeom>
          <a:ln w="1971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577263" y="3853055"/>
            <a:ext cx="1130300" cy="5638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3515" marR="12700" indent="-171450">
              <a:lnSpc>
                <a:spcPts val="2170"/>
              </a:lnSpc>
            </a:pPr>
            <a:r>
              <a:rPr sz="1850" dirty="0" smtClean="0">
                <a:latin typeface="Arial"/>
                <a:cs typeface="Arial"/>
              </a:rPr>
              <a:t>Byte Code (.class)</a:t>
            </a:r>
            <a:endParaRPr sz="18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97768" y="3976559"/>
            <a:ext cx="577850" cy="3022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50" dirty="0" smtClean="0">
                <a:latin typeface="Arial"/>
                <a:cs typeface="Arial"/>
              </a:rPr>
              <a:t>javac</a:t>
            </a:r>
            <a:endParaRPr sz="18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68218" y="3976559"/>
            <a:ext cx="459740" cy="3022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50" dirty="0" smtClean="0">
                <a:latin typeface="Arial"/>
                <a:cs typeface="Arial"/>
              </a:rPr>
              <a:t>java</a:t>
            </a:r>
            <a:endParaRPr sz="18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442512" y="4073525"/>
            <a:ext cx="157695" cy="118275"/>
          </a:xfrm>
          <a:custGeom>
            <a:avLst/>
            <a:gdLst/>
            <a:ahLst/>
            <a:cxnLst/>
            <a:rect l="l" t="t" r="r" b="b"/>
            <a:pathLst>
              <a:path w="157695" h="118275">
                <a:moveTo>
                  <a:pt x="0" y="0"/>
                </a:moveTo>
                <a:lnTo>
                  <a:pt x="0" y="118275"/>
                </a:lnTo>
                <a:lnTo>
                  <a:pt x="157695" y="5913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42510" y="4073529"/>
            <a:ext cx="157694" cy="118270"/>
          </a:xfrm>
          <a:custGeom>
            <a:avLst/>
            <a:gdLst/>
            <a:ahLst/>
            <a:cxnLst/>
            <a:rect l="l" t="t" r="r" b="b"/>
            <a:pathLst>
              <a:path w="157694" h="118270">
                <a:moveTo>
                  <a:pt x="157694" y="59135"/>
                </a:moveTo>
                <a:lnTo>
                  <a:pt x="0" y="0"/>
                </a:lnTo>
                <a:lnTo>
                  <a:pt x="0" y="118270"/>
                </a:lnTo>
                <a:lnTo>
                  <a:pt x="157694" y="59135"/>
                </a:lnTo>
                <a:close/>
              </a:path>
            </a:pathLst>
          </a:custGeom>
          <a:ln w="1971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55177" y="4132664"/>
            <a:ext cx="363603" cy="0"/>
          </a:xfrm>
          <a:custGeom>
            <a:avLst/>
            <a:gdLst/>
            <a:ahLst/>
            <a:cxnLst/>
            <a:rect l="l" t="t" r="r" b="b"/>
            <a:pathLst>
              <a:path w="363603">
                <a:moveTo>
                  <a:pt x="0" y="0"/>
                </a:moveTo>
                <a:lnTo>
                  <a:pt x="363603" y="0"/>
                </a:lnTo>
              </a:path>
            </a:pathLst>
          </a:custGeom>
          <a:ln w="1971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18785" y="4073525"/>
            <a:ext cx="157695" cy="118275"/>
          </a:xfrm>
          <a:custGeom>
            <a:avLst/>
            <a:gdLst/>
            <a:ahLst/>
            <a:cxnLst/>
            <a:rect l="l" t="t" r="r" b="b"/>
            <a:pathLst>
              <a:path w="157695" h="118275">
                <a:moveTo>
                  <a:pt x="0" y="0"/>
                </a:moveTo>
                <a:lnTo>
                  <a:pt x="0" y="118275"/>
                </a:lnTo>
                <a:lnTo>
                  <a:pt x="157695" y="5913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18780" y="4073529"/>
            <a:ext cx="157694" cy="118270"/>
          </a:xfrm>
          <a:custGeom>
            <a:avLst/>
            <a:gdLst/>
            <a:ahLst/>
            <a:cxnLst/>
            <a:rect l="l" t="t" r="r" b="b"/>
            <a:pathLst>
              <a:path w="157694" h="118270">
                <a:moveTo>
                  <a:pt x="157694" y="59135"/>
                </a:moveTo>
                <a:lnTo>
                  <a:pt x="0" y="0"/>
                </a:lnTo>
                <a:lnTo>
                  <a:pt x="0" y="118270"/>
                </a:lnTo>
                <a:lnTo>
                  <a:pt x="157694" y="59135"/>
                </a:lnTo>
                <a:close/>
              </a:path>
            </a:pathLst>
          </a:custGeom>
          <a:ln w="1971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990198" y="4132664"/>
            <a:ext cx="363623" cy="0"/>
          </a:xfrm>
          <a:custGeom>
            <a:avLst/>
            <a:gdLst/>
            <a:ahLst/>
            <a:cxnLst/>
            <a:rect l="l" t="t" r="r" b="b"/>
            <a:pathLst>
              <a:path w="363623">
                <a:moveTo>
                  <a:pt x="0" y="0"/>
                </a:moveTo>
                <a:lnTo>
                  <a:pt x="363623" y="0"/>
                </a:lnTo>
              </a:path>
            </a:pathLst>
          </a:custGeom>
          <a:ln w="1971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353833" y="4073525"/>
            <a:ext cx="157695" cy="118275"/>
          </a:xfrm>
          <a:custGeom>
            <a:avLst/>
            <a:gdLst/>
            <a:ahLst/>
            <a:cxnLst/>
            <a:rect l="l" t="t" r="r" b="b"/>
            <a:pathLst>
              <a:path w="157695" h="118275">
                <a:moveTo>
                  <a:pt x="0" y="0"/>
                </a:moveTo>
                <a:lnTo>
                  <a:pt x="0" y="118275"/>
                </a:lnTo>
                <a:lnTo>
                  <a:pt x="157695" y="5913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353820" y="4073529"/>
            <a:ext cx="157694" cy="118270"/>
          </a:xfrm>
          <a:custGeom>
            <a:avLst/>
            <a:gdLst/>
            <a:ahLst/>
            <a:cxnLst/>
            <a:rect l="l" t="t" r="r" b="b"/>
            <a:pathLst>
              <a:path w="157694" h="118270">
                <a:moveTo>
                  <a:pt x="157694" y="59135"/>
                </a:moveTo>
                <a:lnTo>
                  <a:pt x="0" y="0"/>
                </a:lnTo>
                <a:lnTo>
                  <a:pt x="0" y="118270"/>
                </a:lnTo>
                <a:lnTo>
                  <a:pt x="157694" y="59135"/>
                </a:lnTo>
                <a:close/>
              </a:path>
            </a:pathLst>
          </a:custGeom>
          <a:ln w="1971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392761" y="3564038"/>
          <a:ext cx="2039893" cy="1117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270"/>
                <a:gridCol w="363623"/>
              </a:tblGrid>
              <a:tr h="558769">
                <a:tc rowSpan="2">
                  <a:txBody>
                    <a:bodyPr/>
                    <a:lstStyle/>
                    <a:p>
                      <a:pPr marL="489584" marR="147320" indent="-361950">
                        <a:lnSpc>
                          <a:spcPts val="2170"/>
                        </a:lnSpc>
                      </a:pPr>
                      <a:r>
                        <a:rPr sz="1850" dirty="0" smtClean="0">
                          <a:latin typeface="Arial"/>
                          <a:cs typeface="Arial"/>
                        </a:rPr>
                        <a:t>Source Code (.java)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711">
                      <a:solidFill>
                        <a:srgbClr val="000000"/>
                      </a:solidFill>
                      <a:prstDash val="solid"/>
                    </a:lnL>
                    <a:lnR w="19711">
                      <a:solidFill>
                        <a:srgbClr val="000000"/>
                      </a:solidFill>
                      <a:prstDash val="solid"/>
                    </a:lnR>
                    <a:lnT w="19711">
                      <a:solidFill>
                        <a:srgbClr val="000000"/>
                      </a:solidFill>
                      <a:prstDash val="solid"/>
                    </a:lnT>
                    <a:lnB w="1971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711">
                      <a:solidFill>
                        <a:srgbClr val="000000"/>
                      </a:solidFill>
                      <a:prstDash val="solid"/>
                    </a:lnL>
                    <a:lnB w="1971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87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711">
                      <a:solidFill>
                        <a:srgbClr val="000000"/>
                      </a:solidFill>
                      <a:prstDash val="solid"/>
                    </a:lnL>
                    <a:lnR w="19711">
                      <a:solidFill>
                        <a:srgbClr val="000000"/>
                      </a:solidFill>
                      <a:prstDash val="solid"/>
                    </a:lnR>
                    <a:lnT w="19711">
                      <a:solidFill>
                        <a:srgbClr val="000000"/>
                      </a:solidFill>
                      <a:prstDash val="solid"/>
                    </a:lnT>
                    <a:lnB w="1971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711">
                      <a:solidFill>
                        <a:srgbClr val="000000"/>
                      </a:solidFill>
                      <a:prstDash val="solid"/>
                    </a:lnL>
                    <a:lnT w="19711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60575">
              <a:lnSpc>
                <a:spcPct val="100000"/>
              </a:lnSpc>
            </a:pPr>
            <a:r>
              <a:rPr sz="4350" dirty="0" smtClean="0">
                <a:latin typeface="Arial"/>
                <a:cs typeface="Arial"/>
              </a:rPr>
              <a:t>First Program</a:t>
            </a:r>
            <a:endParaRPr sz="43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0925" y="2501886"/>
            <a:ext cx="7531100" cy="29768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750" b="1" dirty="0" smtClean="0">
                <a:solidFill>
                  <a:srgbClr val="0D1896"/>
                </a:solidFill>
                <a:latin typeface="Arial"/>
                <a:cs typeface="Arial"/>
              </a:rPr>
              <a:t>class </a:t>
            </a:r>
            <a:r>
              <a:rPr sz="2750" dirty="0" smtClean="0">
                <a:latin typeface="Arial"/>
                <a:cs typeface="Arial"/>
              </a:rPr>
              <a:t>Hello </a:t>
            </a:r>
            <a:r>
              <a:rPr sz="2750" b="1" dirty="0" smtClean="0">
                <a:latin typeface="Arial"/>
                <a:cs typeface="Arial"/>
              </a:rPr>
              <a:t>{</a:t>
            </a:r>
            <a:endParaRPr sz="275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7"/>
              </a:spcBef>
            </a:pPr>
            <a:endParaRPr sz="700"/>
          </a:p>
          <a:p>
            <a:pPr marL="403225">
              <a:lnSpc>
                <a:spcPct val="100000"/>
              </a:lnSpc>
            </a:pPr>
            <a:r>
              <a:rPr sz="2750" b="1" dirty="0" smtClean="0">
                <a:solidFill>
                  <a:srgbClr val="0D1896"/>
                </a:solidFill>
                <a:latin typeface="Arial"/>
                <a:cs typeface="Arial"/>
              </a:rPr>
              <a:t>public static void</a:t>
            </a:r>
            <a:r>
              <a:rPr sz="2750" b="1" spc="5" dirty="0" smtClean="0">
                <a:solidFill>
                  <a:srgbClr val="0D1896"/>
                </a:solidFill>
                <a:latin typeface="Arial"/>
                <a:cs typeface="Arial"/>
              </a:rPr>
              <a:t> </a:t>
            </a:r>
            <a:r>
              <a:rPr sz="2750" spc="0" dirty="0" smtClean="0">
                <a:latin typeface="Arial"/>
                <a:cs typeface="Arial"/>
              </a:rPr>
              <a:t>mai</a:t>
            </a:r>
            <a:r>
              <a:rPr sz="2750" spc="-5" dirty="0" smtClean="0">
                <a:latin typeface="Arial"/>
                <a:cs typeface="Arial"/>
              </a:rPr>
              <a:t>n</a:t>
            </a:r>
            <a:r>
              <a:rPr sz="2750" b="1" spc="0" dirty="0" smtClean="0">
                <a:latin typeface="Arial"/>
                <a:cs typeface="Arial"/>
              </a:rPr>
              <a:t>(</a:t>
            </a:r>
            <a:r>
              <a:rPr sz="2750" spc="0" dirty="0" smtClean="0">
                <a:latin typeface="Arial"/>
                <a:cs typeface="Arial"/>
              </a:rPr>
              <a:t>Strin</a:t>
            </a:r>
            <a:r>
              <a:rPr sz="2750" spc="-5" dirty="0" smtClean="0">
                <a:latin typeface="Arial"/>
                <a:cs typeface="Arial"/>
              </a:rPr>
              <a:t>g</a:t>
            </a:r>
            <a:r>
              <a:rPr sz="2750" b="1" spc="0" dirty="0" smtClean="0">
                <a:latin typeface="Arial"/>
                <a:cs typeface="Arial"/>
              </a:rPr>
              <a:t>[]</a:t>
            </a:r>
            <a:r>
              <a:rPr sz="2750" b="1" spc="5" dirty="0" smtClean="0">
                <a:latin typeface="Arial"/>
                <a:cs typeface="Arial"/>
              </a:rPr>
              <a:t> </a:t>
            </a:r>
            <a:r>
              <a:rPr sz="2750" spc="0" dirty="0" smtClean="0">
                <a:latin typeface="Arial"/>
                <a:cs typeface="Arial"/>
              </a:rPr>
              <a:t>argument</a:t>
            </a:r>
            <a:r>
              <a:rPr sz="2750" spc="-5" dirty="0" smtClean="0">
                <a:latin typeface="Arial"/>
                <a:cs typeface="Arial"/>
              </a:rPr>
              <a:t>s</a:t>
            </a:r>
            <a:r>
              <a:rPr sz="2750" b="1" spc="0" dirty="0" smtClean="0">
                <a:latin typeface="Arial"/>
                <a:cs typeface="Arial"/>
              </a:rPr>
              <a:t>)</a:t>
            </a:r>
            <a:r>
              <a:rPr sz="2750" b="1" spc="5" dirty="0" smtClean="0">
                <a:latin typeface="Arial"/>
                <a:cs typeface="Arial"/>
              </a:rPr>
              <a:t> </a:t>
            </a:r>
            <a:r>
              <a:rPr sz="2750" b="1" spc="0" dirty="0" smtClean="0">
                <a:latin typeface="Arial"/>
                <a:cs typeface="Arial"/>
              </a:rPr>
              <a:t>{</a:t>
            </a:r>
            <a:endParaRPr sz="275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7"/>
              </a:spcBef>
            </a:pPr>
            <a:endParaRPr sz="650"/>
          </a:p>
          <a:p>
            <a:pPr marL="793750">
              <a:lnSpc>
                <a:spcPct val="100000"/>
              </a:lnSpc>
            </a:pPr>
            <a:r>
              <a:rPr sz="2750" dirty="0" smtClean="0">
                <a:solidFill>
                  <a:srgbClr val="009300"/>
                </a:solidFill>
                <a:latin typeface="Arial"/>
                <a:cs typeface="Arial"/>
              </a:rPr>
              <a:t>//</a:t>
            </a:r>
            <a:r>
              <a:rPr sz="2750" spc="5" dirty="0" smtClean="0">
                <a:solidFill>
                  <a:srgbClr val="009300"/>
                </a:solidFill>
                <a:latin typeface="Arial"/>
                <a:cs typeface="Arial"/>
              </a:rPr>
              <a:t> </a:t>
            </a:r>
            <a:r>
              <a:rPr sz="2750" spc="0" dirty="0" smtClean="0">
                <a:solidFill>
                  <a:srgbClr val="009300"/>
                </a:solidFill>
                <a:latin typeface="Arial"/>
                <a:cs typeface="Arial"/>
              </a:rPr>
              <a:t>Program execution begins here</a:t>
            </a:r>
            <a:endParaRPr sz="275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7"/>
              </a:spcBef>
            </a:pPr>
            <a:endParaRPr sz="650"/>
          </a:p>
          <a:p>
            <a:pPr marL="792480">
              <a:lnSpc>
                <a:spcPct val="100000"/>
              </a:lnSpc>
            </a:pPr>
            <a:r>
              <a:rPr sz="2750" dirty="0" smtClean="0">
                <a:latin typeface="Arial"/>
                <a:cs typeface="Arial"/>
              </a:rPr>
              <a:t>Syste</a:t>
            </a:r>
            <a:r>
              <a:rPr sz="2750" spc="10" dirty="0" smtClean="0">
                <a:latin typeface="Arial"/>
                <a:cs typeface="Arial"/>
              </a:rPr>
              <a:t>m</a:t>
            </a:r>
            <a:r>
              <a:rPr sz="2750" b="1" spc="0" dirty="0" smtClean="0">
                <a:latin typeface="Arial"/>
                <a:cs typeface="Arial"/>
              </a:rPr>
              <a:t>.</a:t>
            </a:r>
            <a:r>
              <a:rPr sz="2750" spc="0" dirty="0" smtClean="0">
                <a:latin typeface="Arial"/>
                <a:cs typeface="Arial"/>
              </a:rPr>
              <a:t>ou</a:t>
            </a:r>
            <a:r>
              <a:rPr sz="2750" spc="-5" dirty="0" smtClean="0">
                <a:latin typeface="Arial"/>
                <a:cs typeface="Arial"/>
              </a:rPr>
              <a:t>t</a:t>
            </a:r>
            <a:r>
              <a:rPr sz="2750" b="1" spc="0" dirty="0" smtClean="0">
                <a:latin typeface="Arial"/>
                <a:cs typeface="Arial"/>
              </a:rPr>
              <a:t>.</a:t>
            </a:r>
            <a:r>
              <a:rPr sz="2750" spc="0" dirty="0" smtClean="0">
                <a:latin typeface="Arial"/>
                <a:cs typeface="Arial"/>
              </a:rPr>
              <a:t>printl</a:t>
            </a:r>
            <a:r>
              <a:rPr sz="2750" spc="-5" dirty="0" smtClean="0">
                <a:latin typeface="Arial"/>
                <a:cs typeface="Arial"/>
              </a:rPr>
              <a:t>n</a:t>
            </a:r>
            <a:r>
              <a:rPr sz="2750" b="1" spc="0" dirty="0" smtClean="0">
                <a:latin typeface="Arial"/>
                <a:cs typeface="Arial"/>
              </a:rPr>
              <a:t>(</a:t>
            </a:r>
            <a:r>
              <a:rPr sz="2750" spc="0" dirty="0" smtClean="0">
                <a:solidFill>
                  <a:srgbClr val="A92394"/>
                </a:solidFill>
                <a:latin typeface="Arial"/>
                <a:cs typeface="Arial"/>
              </a:rPr>
              <a:t>"Hello world."</a:t>
            </a:r>
            <a:r>
              <a:rPr sz="2750" b="1" spc="0" dirty="0" smtClean="0">
                <a:latin typeface="Arial"/>
                <a:cs typeface="Arial"/>
              </a:rPr>
              <a:t>);</a:t>
            </a:r>
            <a:endParaRPr sz="275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2"/>
              </a:spcBef>
            </a:pPr>
            <a:endParaRPr sz="750"/>
          </a:p>
          <a:p>
            <a:pPr marL="403225">
              <a:lnSpc>
                <a:spcPct val="100000"/>
              </a:lnSpc>
            </a:pPr>
            <a:r>
              <a:rPr sz="2750" b="1" dirty="0" smtClean="0">
                <a:latin typeface="Arial"/>
                <a:cs typeface="Arial"/>
              </a:rPr>
              <a:t>}</a:t>
            </a:r>
            <a:endParaRPr sz="275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7"/>
              </a:spcBef>
            </a:pPr>
            <a:endParaRPr sz="650"/>
          </a:p>
          <a:p>
            <a:pPr marL="12700">
              <a:lnSpc>
                <a:spcPct val="100000"/>
              </a:lnSpc>
            </a:pPr>
            <a:r>
              <a:rPr sz="2750" b="1" dirty="0" smtClean="0">
                <a:latin typeface="Arial"/>
                <a:cs typeface="Arial"/>
              </a:rPr>
              <a:t>}</a:t>
            </a:r>
            <a:endParaRPr sz="2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476375">
              <a:lnSpc>
                <a:spcPct val="100000"/>
              </a:lnSpc>
            </a:pPr>
            <a:r>
              <a:rPr sz="4350" dirty="0" smtClean="0">
                <a:latin typeface="Arial"/>
                <a:cs typeface="Arial"/>
              </a:rPr>
              <a:t>Program</a:t>
            </a:r>
            <a:r>
              <a:rPr sz="4350" spc="-5" dirty="0" smtClean="0">
                <a:latin typeface="Arial"/>
                <a:cs typeface="Arial"/>
              </a:rPr>
              <a:t> </a:t>
            </a:r>
            <a:r>
              <a:rPr sz="4350" spc="0" dirty="0" smtClean="0">
                <a:latin typeface="Arial"/>
                <a:cs typeface="Arial"/>
              </a:rPr>
              <a:t>Structure</a:t>
            </a:r>
            <a:endParaRPr sz="43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0925" y="2501886"/>
            <a:ext cx="7530465" cy="24745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750" b="1" dirty="0" smtClean="0">
                <a:solidFill>
                  <a:srgbClr val="0D1896"/>
                </a:solidFill>
                <a:latin typeface="Arial"/>
                <a:cs typeface="Arial"/>
              </a:rPr>
              <a:t>class </a:t>
            </a:r>
            <a:r>
              <a:rPr sz="2750" b="1" i="1" dirty="0" smtClean="0">
                <a:latin typeface="Arial"/>
                <a:cs typeface="Arial"/>
              </a:rPr>
              <a:t>CLASSNAME </a:t>
            </a:r>
            <a:r>
              <a:rPr sz="2750" b="1" dirty="0" smtClean="0">
                <a:latin typeface="Arial"/>
                <a:cs typeface="Arial"/>
              </a:rPr>
              <a:t>{</a:t>
            </a:r>
            <a:endParaRPr sz="275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6"/>
              </a:spcBef>
            </a:pPr>
            <a:endParaRPr sz="700"/>
          </a:p>
          <a:p>
            <a:pPr marL="403225">
              <a:lnSpc>
                <a:spcPct val="100000"/>
              </a:lnSpc>
            </a:pPr>
            <a:r>
              <a:rPr sz="2750" b="1" dirty="0" smtClean="0">
                <a:solidFill>
                  <a:srgbClr val="0D1896"/>
                </a:solidFill>
                <a:latin typeface="Arial"/>
                <a:cs typeface="Arial"/>
              </a:rPr>
              <a:t>public static void</a:t>
            </a:r>
            <a:r>
              <a:rPr sz="2750" b="1" spc="5" dirty="0" smtClean="0">
                <a:solidFill>
                  <a:srgbClr val="0D1896"/>
                </a:solidFill>
                <a:latin typeface="Arial"/>
                <a:cs typeface="Arial"/>
              </a:rPr>
              <a:t> </a:t>
            </a:r>
            <a:r>
              <a:rPr sz="2750" spc="0" dirty="0" smtClean="0">
                <a:latin typeface="Arial"/>
                <a:cs typeface="Arial"/>
              </a:rPr>
              <a:t>mai</a:t>
            </a:r>
            <a:r>
              <a:rPr sz="2750" spc="-5" dirty="0" smtClean="0">
                <a:latin typeface="Arial"/>
                <a:cs typeface="Arial"/>
              </a:rPr>
              <a:t>n</a:t>
            </a:r>
            <a:r>
              <a:rPr sz="2750" b="1" spc="0" dirty="0" smtClean="0">
                <a:latin typeface="Arial"/>
                <a:cs typeface="Arial"/>
              </a:rPr>
              <a:t>(</a:t>
            </a:r>
            <a:r>
              <a:rPr sz="2750" spc="0" dirty="0" smtClean="0">
                <a:latin typeface="Arial"/>
                <a:cs typeface="Arial"/>
              </a:rPr>
              <a:t>Strin</a:t>
            </a:r>
            <a:r>
              <a:rPr sz="2750" spc="-5" dirty="0" smtClean="0">
                <a:latin typeface="Arial"/>
                <a:cs typeface="Arial"/>
              </a:rPr>
              <a:t>g</a:t>
            </a:r>
            <a:r>
              <a:rPr sz="2750" b="1" spc="0" dirty="0" smtClean="0">
                <a:latin typeface="Arial"/>
                <a:cs typeface="Arial"/>
              </a:rPr>
              <a:t>[]</a:t>
            </a:r>
            <a:r>
              <a:rPr sz="2750" b="1" spc="5" dirty="0" smtClean="0">
                <a:latin typeface="Arial"/>
                <a:cs typeface="Arial"/>
              </a:rPr>
              <a:t> </a:t>
            </a:r>
            <a:r>
              <a:rPr sz="2750" spc="0" dirty="0" smtClean="0">
                <a:latin typeface="Arial"/>
                <a:cs typeface="Arial"/>
              </a:rPr>
              <a:t>argument</a:t>
            </a:r>
            <a:r>
              <a:rPr sz="2750" spc="-5" dirty="0" smtClean="0">
                <a:latin typeface="Arial"/>
                <a:cs typeface="Arial"/>
              </a:rPr>
              <a:t>s</a:t>
            </a:r>
            <a:r>
              <a:rPr sz="2750" b="1" spc="0" dirty="0" smtClean="0">
                <a:latin typeface="Arial"/>
                <a:cs typeface="Arial"/>
              </a:rPr>
              <a:t>)</a:t>
            </a:r>
            <a:r>
              <a:rPr sz="2750" b="1" spc="5" dirty="0" smtClean="0">
                <a:latin typeface="Arial"/>
                <a:cs typeface="Arial"/>
              </a:rPr>
              <a:t> </a:t>
            </a:r>
            <a:r>
              <a:rPr sz="2750" b="1" spc="0" dirty="0" smtClean="0">
                <a:latin typeface="Arial"/>
                <a:cs typeface="Arial"/>
              </a:rPr>
              <a:t>{</a:t>
            </a:r>
            <a:endParaRPr sz="275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7"/>
              </a:spcBef>
            </a:pPr>
            <a:endParaRPr sz="650"/>
          </a:p>
          <a:p>
            <a:pPr marL="793750">
              <a:lnSpc>
                <a:spcPct val="100000"/>
              </a:lnSpc>
            </a:pPr>
            <a:r>
              <a:rPr sz="2750" b="1" i="1" dirty="0" smtClean="0">
                <a:latin typeface="Arial"/>
                <a:cs typeface="Arial"/>
              </a:rPr>
              <a:t>STATEMENTS</a:t>
            </a:r>
            <a:endParaRPr sz="275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7"/>
              </a:spcBef>
            </a:pPr>
            <a:endParaRPr sz="650"/>
          </a:p>
          <a:p>
            <a:pPr marL="403225">
              <a:lnSpc>
                <a:spcPct val="100000"/>
              </a:lnSpc>
            </a:pPr>
            <a:r>
              <a:rPr sz="2750" b="1" dirty="0" smtClean="0">
                <a:latin typeface="Arial"/>
                <a:cs typeface="Arial"/>
              </a:rPr>
              <a:t>}</a:t>
            </a:r>
            <a:endParaRPr sz="275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4"/>
              </a:spcBef>
            </a:pPr>
            <a:endParaRPr sz="750"/>
          </a:p>
          <a:p>
            <a:pPr marL="12700">
              <a:lnSpc>
                <a:spcPct val="100000"/>
              </a:lnSpc>
            </a:pPr>
            <a:r>
              <a:rPr sz="2750" b="1" dirty="0" smtClean="0">
                <a:latin typeface="Arial"/>
                <a:cs typeface="Arial"/>
              </a:rPr>
              <a:t>}</a:t>
            </a:r>
            <a:endParaRPr sz="2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04490">
              <a:lnSpc>
                <a:spcPct val="100000"/>
              </a:lnSpc>
            </a:pPr>
            <a:r>
              <a:rPr sz="4350" dirty="0" smtClean="0">
                <a:latin typeface="Arial"/>
                <a:cs typeface="Arial"/>
              </a:rPr>
              <a:t>Output</a:t>
            </a:r>
            <a:endParaRPr sz="43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1790" marR="12700" indent="-339725">
              <a:lnSpc>
                <a:spcPts val="3760"/>
              </a:lnSpc>
            </a:pPr>
            <a:r>
              <a:rPr sz="3150" dirty="0" smtClean="0">
                <a:latin typeface="Arial"/>
                <a:cs typeface="Arial"/>
              </a:rPr>
              <a:t>System.out.println</a:t>
            </a:r>
            <a:r>
              <a:rPr sz="3150" spc="-5" dirty="0" smtClean="0">
                <a:latin typeface="Arial"/>
                <a:cs typeface="Arial"/>
              </a:rPr>
              <a:t>(</a:t>
            </a:r>
            <a:r>
              <a:rPr sz="3150" i="1" spc="0" dirty="0" smtClean="0">
                <a:latin typeface="Arial"/>
                <a:cs typeface="Arial"/>
              </a:rPr>
              <a:t>some Strin</a:t>
            </a:r>
            <a:r>
              <a:rPr sz="3150" i="1" spc="-5" dirty="0" smtClean="0">
                <a:latin typeface="Arial"/>
                <a:cs typeface="Arial"/>
              </a:rPr>
              <a:t>g</a:t>
            </a:r>
            <a:r>
              <a:rPr sz="3150" spc="0" dirty="0" smtClean="0">
                <a:latin typeface="Arial"/>
                <a:cs typeface="Arial"/>
              </a:rPr>
              <a:t>) outputs to the console</a:t>
            </a:r>
            <a:endParaRPr sz="3150" dirty="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400"/>
              </a:lnSpc>
              <a:spcBef>
                <a:spcPts val="99"/>
              </a:spcBef>
            </a:pPr>
            <a:endParaRPr sz="1400" dirty="0"/>
          </a:p>
          <a:p>
            <a:pPr marL="351790" marR="2197735" indent="-339725">
              <a:lnSpc>
                <a:spcPct val="120300"/>
              </a:lnSpc>
            </a:pPr>
            <a:r>
              <a:rPr sz="3150" dirty="0" smtClean="0">
                <a:latin typeface="Arial"/>
                <a:cs typeface="Arial"/>
              </a:rPr>
              <a:t>Example: System.out.println(“output”);</a:t>
            </a:r>
            <a:endParaRPr sz="31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660525">
              <a:lnSpc>
                <a:spcPct val="100000"/>
              </a:lnSpc>
            </a:pPr>
            <a:r>
              <a:rPr sz="4350" dirty="0" smtClean="0">
                <a:latin typeface="Arial"/>
                <a:cs typeface="Arial"/>
              </a:rPr>
              <a:t>Second</a:t>
            </a:r>
            <a:r>
              <a:rPr sz="4350" spc="-5" dirty="0" smtClean="0">
                <a:latin typeface="Arial"/>
                <a:cs typeface="Arial"/>
              </a:rPr>
              <a:t> </a:t>
            </a:r>
            <a:r>
              <a:rPr sz="4350" spc="0" dirty="0" smtClean="0">
                <a:latin typeface="Arial"/>
                <a:cs typeface="Arial"/>
              </a:rPr>
              <a:t>Program</a:t>
            </a:r>
            <a:endParaRPr sz="43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0925" y="2501886"/>
            <a:ext cx="8133080" cy="29768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750" b="1" dirty="0" smtClean="0">
                <a:solidFill>
                  <a:srgbClr val="0D1896"/>
                </a:solidFill>
                <a:latin typeface="Arial"/>
                <a:cs typeface="Arial"/>
              </a:rPr>
              <a:t>class </a:t>
            </a:r>
            <a:r>
              <a:rPr sz="2750" dirty="0" smtClean="0">
                <a:latin typeface="Arial"/>
                <a:cs typeface="Arial"/>
              </a:rPr>
              <a:t>Hello2</a:t>
            </a:r>
            <a:r>
              <a:rPr sz="2750" spc="5" dirty="0" smtClean="0">
                <a:latin typeface="Arial"/>
                <a:cs typeface="Arial"/>
              </a:rPr>
              <a:t> </a:t>
            </a:r>
            <a:r>
              <a:rPr sz="2750" b="1" spc="0" dirty="0" smtClean="0">
                <a:latin typeface="Arial"/>
                <a:cs typeface="Arial"/>
              </a:rPr>
              <a:t>{</a:t>
            </a:r>
            <a:endParaRPr sz="2750">
              <a:latin typeface="Arial"/>
              <a:cs typeface="Arial"/>
            </a:endParaRPr>
          </a:p>
          <a:p>
            <a:pPr marL="793750" marR="12700" indent="-391160">
              <a:lnSpc>
                <a:spcPct val="119900"/>
              </a:lnSpc>
              <a:spcBef>
                <a:spcPts val="70"/>
              </a:spcBef>
              <a:tabLst>
                <a:tab pos="6242685" algn="l"/>
                <a:tab pos="6654165" algn="l"/>
              </a:tabLst>
            </a:pPr>
            <a:r>
              <a:rPr sz="2750" b="1" dirty="0" smtClean="0">
                <a:solidFill>
                  <a:srgbClr val="0D1896"/>
                </a:solidFill>
                <a:latin typeface="Arial"/>
                <a:cs typeface="Arial"/>
              </a:rPr>
              <a:t>public static void</a:t>
            </a:r>
            <a:r>
              <a:rPr sz="2750" b="1" spc="5" dirty="0" smtClean="0">
                <a:solidFill>
                  <a:srgbClr val="0D1896"/>
                </a:solidFill>
                <a:latin typeface="Arial"/>
                <a:cs typeface="Arial"/>
              </a:rPr>
              <a:t> </a:t>
            </a:r>
            <a:r>
              <a:rPr sz="2750" spc="0" dirty="0" smtClean="0">
                <a:latin typeface="Arial"/>
                <a:cs typeface="Arial"/>
              </a:rPr>
              <a:t>mai</a:t>
            </a:r>
            <a:r>
              <a:rPr sz="2750" spc="-5" dirty="0" smtClean="0">
                <a:latin typeface="Arial"/>
                <a:cs typeface="Arial"/>
              </a:rPr>
              <a:t>n</a:t>
            </a:r>
            <a:r>
              <a:rPr sz="2750" b="1" spc="0" dirty="0" smtClean="0">
                <a:latin typeface="Arial"/>
                <a:cs typeface="Arial"/>
              </a:rPr>
              <a:t>(</a:t>
            </a:r>
            <a:r>
              <a:rPr sz="2750" spc="0" dirty="0" smtClean="0">
                <a:latin typeface="Arial"/>
                <a:cs typeface="Arial"/>
              </a:rPr>
              <a:t>Strin</a:t>
            </a:r>
            <a:r>
              <a:rPr sz="2750" spc="-5" dirty="0" smtClean="0">
                <a:latin typeface="Arial"/>
                <a:cs typeface="Arial"/>
              </a:rPr>
              <a:t>g</a:t>
            </a:r>
            <a:r>
              <a:rPr sz="2750" b="1" spc="0" dirty="0" smtClean="0">
                <a:latin typeface="Arial"/>
                <a:cs typeface="Arial"/>
              </a:rPr>
              <a:t>[]</a:t>
            </a:r>
            <a:r>
              <a:rPr sz="2750" b="1" spc="5" dirty="0" smtClean="0">
                <a:latin typeface="Arial"/>
                <a:cs typeface="Arial"/>
              </a:rPr>
              <a:t> </a:t>
            </a:r>
            <a:r>
              <a:rPr sz="2750" spc="0" dirty="0" smtClean="0">
                <a:latin typeface="Arial"/>
                <a:cs typeface="Arial"/>
              </a:rPr>
              <a:t>arguments</a:t>
            </a:r>
            <a:r>
              <a:rPr sz="2750" b="1" spc="0" dirty="0" smtClean="0">
                <a:latin typeface="Arial"/>
                <a:cs typeface="Arial"/>
              </a:rPr>
              <a:t>)</a:t>
            </a:r>
            <a:r>
              <a:rPr sz="2750" b="1" spc="5" dirty="0" smtClean="0">
                <a:latin typeface="Arial"/>
                <a:cs typeface="Arial"/>
              </a:rPr>
              <a:t> </a:t>
            </a:r>
            <a:r>
              <a:rPr sz="2750" b="1" spc="0" dirty="0" smtClean="0">
                <a:latin typeface="Arial"/>
                <a:cs typeface="Arial"/>
              </a:rPr>
              <a:t>{ </a:t>
            </a:r>
            <a:r>
              <a:rPr sz="2750" spc="0" dirty="0" smtClean="0">
                <a:latin typeface="Arial"/>
                <a:cs typeface="Arial"/>
              </a:rPr>
              <a:t>System</a:t>
            </a:r>
            <a:r>
              <a:rPr sz="2750" b="1" spc="0" dirty="0" smtClean="0">
                <a:latin typeface="Arial"/>
                <a:cs typeface="Arial"/>
              </a:rPr>
              <a:t>.</a:t>
            </a:r>
            <a:r>
              <a:rPr sz="2750" spc="0" dirty="0" smtClean="0">
                <a:latin typeface="Arial"/>
                <a:cs typeface="Arial"/>
              </a:rPr>
              <a:t>ou</a:t>
            </a:r>
            <a:r>
              <a:rPr sz="2750" spc="-5" dirty="0" smtClean="0">
                <a:latin typeface="Arial"/>
                <a:cs typeface="Arial"/>
              </a:rPr>
              <a:t>t</a:t>
            </a:r>
            <a:r>
              <a:rPr sz="2750" b="1" spc="0" dirty="0" smtClean="0">
                <a:latin typeface="Arial"/>
                <a:cs typeface="Arial"/>
              </a:rPr>
              <a:t>.</a:t>
            </a:r>
            <a:r>
              <a:rPr sz="2750" spc="0" dirty="0" smtClean="0">
                <a:latin typeface="Arial"/>
                <a:cs typeface="Arial"/>
              </a:rPr>
              <a:t>printl</a:t>
            </a:r>
            <a:r>
              <a:rPr sz="2750" spc="-5" dirty="0" smtClean="0">
                <a:latin typeface="Arial"/>
                <a:cs typeface="Arial"/>
              </a:rPr>
              <a:t>n</a:t>
            </a:r>
            <a:r>
              <a:rPr sz="2750" b="1" spc="0" dirty="0" smtClean="0">
                <a:latin typeface="Arial"/>
                <a:cs typeface="Arial"/>
              </a:rPr>
              <a:t>(</a:t>
            </a:r>
            <a:r>
              <a:rPr sz="2750" spc="0" dirty="0" smtClean="0">
                <a:solidFill>
                  <a:srgbClr val="A92394"/>
                </a:solidFill>
                <a:latin typeface="Arial"/>
                <a:cs typeface="Arial"/>
              </a:rPr>
              <a:t>"Hello world."</a:t>
            </a:r>
            <a:r>
              <a:rPr sz="2750" b="1" spc="0" dirty="0" smtClean="0">
                <a:latin typeface="Arial"/>
                <a:cs typeface="Arial"/>
              </a:rPr>
              <a:t>);	</a:t>
            </a:r>
            <a:r>
              <a:rPr sz="2750" spc="0" dirty="0" smtClean="0">
                <a:solidFill>
                  <a:srgbClr val="009300"/>
                </a:solidFill>
                <a:latin typeface="Arial"/>
                <a:cs typeface="Arial"/>
              </a:rPr>
              <a:t>//</a:t>
            </a:r>
            <a:r>
              <a:rPr sz="2750" spc="5" dirty="0" smtClean="0">
                <a:solidFill>
                  <a:srgbClr val="009300"/>
                </a:solidFill>
                <a:latin typeface="Arial"/>
                <a:cs typeface="Arial"/>
              </a:rPr>
              <a:t> </a:t>
            </a:r>
            <a:r>
              <a:rPr sz="2750" spc="0" dirty="0" smtClean="0">
                <a:solidFill>
                  <a:srgbClr val="009300"/>
                </a:solidFill>
                <a:latin typeface="Arial"/>
                <a:cs typeface="Arial"/>
              </a:rPr>
              <a:t>Print</a:t>
            </a:r>
            <a:r>
              <a:rPr sz="2750" spc="5" dirty="0" smtClean="0">
                <a:solidFill>
                  <a:srgbClr val="009300"/>
                </a:solidFill>
                <a:latin typeface="Arial"/>
                <a:cs typeface="Arial"/>
              </a:rPr>
              <a:t> </a:t>
            </a:r>
            <a:r>
              <a:rPr sz="2750" spc="0" dirty="0" smtClean="0">
                <a:solidFill>
                  <a:srgbClr val="009300"/>
                </a:solidFill>
                <a:latin typeface="Arial"/>
                <a:cs typeface="Arial"/>
              </a:rPr>
              <a:t>once </a:t>
            </a:r>
            <a:r>
              <a:rPr sz="2750" spc="0" dirty="0" smtClean="0">
                <a:latin typeface="Arial"/>
                <a:cs typeface="Arial"/>
              </a:rPr>
              <a:t>System</a:t>
            </a:r>
            <a:r>
              <a:rPr sz="2750" b="1" spc="0" dirty="0" smtClean="0">
                <a:latin typeface="Arial"/>
                <a:cs typeface="Arial"/>
              </a:rPr>
              <a:t>.</a:t>
            </a:r>
            <a:r>
              <a:rPr sz="2750" spc="0" dirty="0" smtClean="0">
                <a:latin typeface="Arial"/>
                <a:cs typeface="Arial"/>
              </a:rPr>
              <a:t>ou</a:t>
            </a:r>
            <a:r>
              <a:rPr sz="2750" spc="-5" dirty="0" smtClean="0">
                <a:latin typeface="Arial"/>
                <a:cs typeface="Arial"/>
              </a:rPr>
              <a:t>t</a:t>
            </a:r>
            <a:r>
              <a:rPr sz="2750" b="1" spc="0" dirty="0" smtClean="0">
                <a:latin typeface="Arial"/>
                <a:cs typeface="Arial"/>
              </a:rPr>
              <a:t>.</a:t>
            </a:r>
            <a:r>
              <a:rPr sz="2750" spc="0" dirty="0" smtClean="0">
                <a:latin typeface="Arial"/>
                <a:cs typeface="Arial"/>
              </a:rPr>
              <a:t>printl</a:t>
            </a:r>
            <a:r>
              <a:rPr sz="2750" spc="-5" dirty="0" smtClean="0">
                <a:latin typeface="Arial"/>
                <a:cs typeface="Arial"/>
              </a:rPr>
              <a:t>n</a:t>
            </a:r>
            <a:r>
              <a:rPr sz="2750" b="1" spc="0" dirty="0" smtClean="0">
                <a:latin typeface="Arial"/>
                <a:cs typeface="Arial"/>
              </a:rPr>
              <a:t>(</a:t>
            </a:r>
            <a:r>
              <a:rPr sz="2750" spc="0" dirty="0" smtClean="0">
                <a:solidFill>
                  <a:srgbClr val="A92394"/>
                </a:solidFill>
                <a:latin typeface="Arial"/>
                <a:cs typeface="Arial"/>
              </a:rPr>
              <a:t>"Line number 2"</a:t>
            </a:r>
            <a:r>
              <a:rPr sz="2750" b="1" spc="0" dirty="0" smtClean="0">
                <a:latin typeface="Arial"/>
                <a:cs typeface="Arial"/>
              </a:rPr>
              <a:t>);	</a:t>
            </a:r>
            <a:r>
              <a:rPr sz="2750" spc="0" dirty="0" smtClean="0">
                <a:solidFill>
                  <a:srgbClr val="009300"/>
                </a:solidFill>
                <a:latin typeface="Arial"/>
                <a:cs typeface="Arial"/>
              </a:rPr>
              <a:t>//</a:t>
            </a:r>
            <a:r>
              <a:rPr sz="2750" spc="5" dirty="0" smtClean="0">
                <a:solidFill>
                  <a:srgbClr val="009300"/>
                </a:solidFill>
                <a:latin typeface="Arial"/>
                <a:cs typeface="Arial"/>
              </a:rPr>
              <a:t> </a:t>
            </a:r>
            <a:r>
              <a:rPr sz="2750" spc="0" dirty="0" smtClean="0">
                <a:solidFill>
                  <a:srgbClr val="009300"/>
                </a:solidFill>
                <a:latin typeface="Arial"/>
                <a:cs typeface="Arial"/>
              </a:rPr>
              <a:t>Again!</a:t>
            </a:r>
            <a:endParaRPr sz="275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2"/>
              </a:spcBef>
            </a:pPr>
            <a:endParaRPr sz="750"/>
          </a:p>
          <a:p>
            <a:pPr marL="403225">
              <a:lnSpc>
                <a:spcPct val="100000"/>
              </a:lnSpc>
            </a:pPr>
            <a:r>
              <a:rPr sz="2750" b="1" dirty="0" smtClean="0">
                <a:latin typeface="Arial"/>
                <a:cs typeface="Arial"/>
              </a:rPr>
              <a:t>}</a:t>
            </a:r>
            <a:endParaRPr sz="275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6"/>
              </a:spcBef>
            </a:pPr>
            <a:endParaRPr sz="650"/>
          </a:p>
          <a:p>
            <a:pPr marL="12700">
              <a:lnSpc>
                <a:spcPct val="100000"/>
              </a:lnSpc>
            </a:pPr>
            <a:r>
              <a:rPr sz="2750" b="1" dirty="0" smtClean="0">
                <a:latin typeface="Arial"/>
                <a:cs typeface="Arial"/>
              </a:rPr>
              <a:t>}</a:t>
            </a:r>
            <a:endParaRPr sz="2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1325">
              <a:lnSpc>
                <a:spcPct val="100000"/>
              </a:lnSpc>
            </a:pPr>
            <a:r>
              <a:rPr sz="4350" dirty="0" smtClean="0">
                <a:latin typeface="Arial"/>
                <a:cs typeface="Arial"/>
              </a:rPr>
              <a:t>Types</a:t>
            </a:r>
            <a:endParaRPr sz="43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3136" y="2519366"/>
            <a:ext cx="6863080" cy="38620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1790" marR="12700" indent="-339725">
              <a:lnSpc>
                <a:spcPts val="3760"/>
              </a:lnSpc>
            </a:pPr>
            <a:r>
              <a:rPr sz="3150" dirty="0" smtClean="0">
                <a:latin typeface="Arial"/>
                <a:cs typeface="Arial"/>
              </a:rPr>
              <a:t>Kinds of values that can be stored and manipulated.</a:t>
            </a:r>
            <a:endParaRPr sz="315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99"/>
              </a:spcBef>
            </a:pPr>
            <a:endParaRPr sz="1400"/>
          </a:p>
          <a:p>
            <a:pPr marL="12700" marR="327660" indent="0">
              <a:lnSpc>
                <a:spcPct val="120300"/>
              </a:lnSpc>
            </a:pPr>
            <a:r>
              <a:rPr sz="3150" b="1" dirty="0" smtClean="0">
                <a:latin typeface="Arial"/>
                <a:cs typeface="Arial"/>
              </a:rPr>
              <a:t>boolea</a:t>
            </a:r>
            <a:r>
              <a:rPr sz="3150" b="1" spc="-5" dirty="0" smtClean="0">
                <a:latin typeface="Arial"/>
                <a:cs typeface="Arial"/>
              </a:rPr>
              <a:t>n</a:t>
            </a:r>
            <a:r>
              <a:rPr sz="3150" spc="0" dirty="0" smtClean="0">
                <a:latin typeface="Arial"/>
                <a:cs typeface="Arial"/>
              </a:rPr>
              <a:t>: Truth value (</a:t>
            </a:r>
            <a:r>
              <a:rPr sz="3150" b="1" spc="0" dirty="0" smtClean="0">
                <a:latin typeface="Arial"/>
                <a:cs typeface="Arial"/>
              </a:rPr>
              <a:t>true </a:t>
            </a:r>
            <a:r>
              <a:rPr sz="3150" spc="0" dirty="0" smtClean="0">
                <a:latin typeface="Arial"/>
                <a:cs typeface="Arial"/>
              </a:rPr>
              <a:t>or </a:t>
            </a:r>
            <a:r>
              <a:rPr sz="3150" b="1" spc="0" dirty="0" smtClean="0">
                <a:latin typeface="Arial"/>
                <a:cs typeface="Arial"/>
              </a:rPr>
              <a:t>fals</a:t>
            </a:r>
            <a:r>
              <a:rPr sz="3150" b="1" spc="-5" dirty="0" smtClean="0">
                <a:latin typeface="Arial"/>
                <a:cs typeface="Arial"/>
              </a:rPr>
              <a:t>e</a:t>
            </a:r>
            <a:r>
              <a:rPr sz="3150" spc="0" dirty="0" smtClean="0">
                <a:latin typeface="Arial"/>
                <a:cs typeface="Arial"/>
              </a:rPr>
              <a:t>). </a:t>
            </a:r>
            <a:r>
              <a:rPr sz="3150" b="1" spc="0" dirty="0" smtClean="0">
                <a:latin typeface="Arial"/>
                <a:cs typeface="Arial"/>
              </a:rPr>
              <a:t>int</a:t>
            </a:r>
            <a:r>
              <a:rPr sz="3150" spc="0" dirty="0" smtClean="0">
                <a:latin typeface="Arial"/>
                <a:cs typeface="Arial"/>
              </a:rPr>
              <a:t>: Integer (0, 1, -47).</a:t>
            </a:r>
            <a:endParaRPr sz="315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18"/>
              </a:spcBef>
            </a:pPr>
            <a:endParaRPr sz="750"/>
          </a:p>
          <a:p>
            <a:pPr marL="12700">
              <a:lnSpc>
                <a:spcPct val="100000"/>
              </a:lnSpc>
            </a:pPr>
            <a:r>
              <a:rPr sz="3150" b="1" dirty="0" smtClean="0">
                <a:latin typeface="Arial"/>
                <a:cs typeface="Arial"/>
              </a:rPr>
              <a:t>doubl</a:t>
            </a:r>
            <a:r>
              <a:rPr sz="3150" b="1" spc="-5" dirty="0" smtClean="0">
                <a:latin typeface="Arial"/>
                <a:cs typeface="Arial"/>
              </a:rPr>
              <a:t>e</a:t>
            </a:r>
            <a:r>
              <a:rPr sz="3150" spc="0" dirty="0" smtClean="0">
                <a:latin typeface="Arial"/>
                <a:cs typeface="Arial"/>
              </a:rPr>
              <a:t>: Real number (3.14, 1.0, -2.1).</a:t>
            </a:r>
            <a:endParaRPr sz="315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18"/>
              </a:spcBef>
            </a:pPr>
            <a:endParaRPr sz="750"/>
          </a:p>
          <a:p>
            <a:pPr marL="12700">
              <a:lnSpc>
                <a:spcPct val="100000"/>
              </a:lnSpc>
            </a:pPr>
            <a:r>
              <a:rPr sz="3150" b="1" dirty="0" smtClean="0">
                <a:latin typeface="Arial"/>
                <a:cs typeface="Arial"/>
              </a:rPr>
              <a:t>String</a:t>
            </a:r>
            <a:r>
              <a:rPr sz="3150" dirty="0" smtClean="0">
                <a:latin typeface="Arial"/>
                <a:cs typeface="Arial"/>
              </a:rPr>
              <a:t>: Text (“hello”, “example”).</a:t>
            </a:r>
            <a:endParaRPr sz="3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81910">
              <a:lnSpc>
                <a:spcPct val="100000"/>
              </a:lnSpc>
            </a:pPr>
            <a:r>
              <a:rPr sz="4350" dirty="0" smtClean="0">
                <a:latin typeface="Arial"/>
                <a:cs typeface="Arial"/>
              </a:rPr>
              <a:t>Variables</a:t>
            </a:r>
            <a:endParaRPr sz="43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3136" y="2519366"/>
            <a:ext cx="7443470" cy="43522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1790" marR="12700" indent="-339725">
              <a:lnSpc>
                <a:spcPts val="3760"/>
              </a:lnSpc>
            </a:pPr>
            <a:r>
              <a:rPr sz="3150" dirty="0" smtClean="0">
                <a:latin typeface="Arial"/>
                <a:cs typeface="Arial"/>
              </a:rPr>
              <a:t>Named location that stores a value of one particular type.</a:t>
            </a:r>
            <a:endParaRPr sz="315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200"/>
              </a:lnSpc>
              <a:spcBef>
                <a:spcPts val="66"/>
              </a:spcBef>
            </a:pPr>
            <a:endParaRPr sz="1200"/>
          </a:p>
          <a:p>
            <a:pPr marL="12700">
              <a:lnSpc>
                <a:spcPct val="100000"/>
              </a:lnSpc>
            </a:pPr>
            <a:r>
              <a:rPr sz="3150" dirty="0" smtClean="0">
                <a:latin typeface="Arial"/>
                <a:cs typeface="Arial"/>
              </a:rPr>
              <a:t>Form:</a:t>
            </a:r>
            <a:endParaRPr sz="3150">
              <a:latin typeface="Arial"/>
              <a:cs typeface="Arial"/>
            </a:endParaRPr>
          </a:p>
          <a:p>
            <a:pPr marL="351790">
              <a:lnSpc>
                <a:spcPct val="100000"/>
              </a:lnSpc>
              <a:spcBef>
                <a:spcPts val="5"/>
              </a:spcBef>
            </a:pPr>
            <a:r>
              <a:rPr sz="3150" b="1" i="1" dirty="0" smtClean="0">
                <a:latin typeface="Arial"/>
                <a:cs typeface="Arial"/>
              </a:rPr>
              <a:t>TYPE NAM</a:t>
            </a:r>
            <a:r>
              <a:rPr sz="3150" b="1" i="1" spc="-5" dirty="0" smtClean="0">
                <a:latin typeface="Arial"/>
                <a:cs typeface="Arial"/>
              </a:rPr>
              <a:t>E</a:t>
            </a:r>
            <a:r>
              <a:rPr sz="3150" spc="0" dirty="0" smtClean="0">
                <a:latin typeface="Arial"/>
                <a:cs typeface="Arial"/>
              </a:rPr>
              <a:t>;</a:t>
            </a:r>
            <a:endParaRPr sz="315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20"/>
              </a:spcBef>
            </a:pPr>
            <a:endParaRPr sz="1400"/>
          </a:p>
          <a:p>
            <a:pPr marL="351790" marR="5259070" indent="-339725">
              <a:lnSpc>
                <a:spcPct val="123000"/>
              </a:lnSpc>
            </a:pPr>
            <a:r>
              <a:rPr sz="3150" dirty="0" smtClean="0">
                <a:latin typeface="Arial"/>
                <a:cs typeface="Arial"/>
              </a:rPr>
              <a:t>Example: String foo;</a:t>
            </a:r>
            <a:endParaRPr sz="3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90445">
              <a:lnSpc>
                <a:spcPct val="100000"/>
              </a:lnSpc>
            </a:pPr>
            <a:r>
              <a:rPr sz="4350" dirty="0" smtClean="0">
                <a:latin typeface="Arial"/>
                <a:cs typeface="Arial"/>
              </a:rPr>
              <a:t>Assignment</a:t>
            </a:r>
            <a:r>
              <a:rPr lang="en-US" sz="4350" dirty="0" smtClean="0">
                <a:latin typeface="Arial"/>
                <a:cs typeface="Arial"/>
              </a:rPr>
              <a:t> Operator</a:t>
            </a:r>
            <a:endParaRPr sz="43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3136" y="2501332"/>
            <a:ext cx="5622290" cy="282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150" dirty="0" smtClean="0">
                <a:latin typeface="Arial"/>
                <a:cs typeface="Arial"/>
              </a:rPr>
              <a:t>Use = to give variables a value.</a:t>
            </a:r>
            <a:endParaRPr sz="315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18"/>
              </a:spcBef>
            </a:pPr>
            <a:endParaRPr sz="1400"/>
          </a:p>
          <a:p>
            <a:pPr marL="351790" marR="3437890" indent="-339725">
              <a:lnSpc>
                <a:spcPct val="123000"/>
              </a:lnSpc>
            </a:pPr>
            <a:r>
              <a:rPr sz="3150" dirty="0" smtClean="0">
                <a:latin typeface="Arial"/>
                <a:cs typeface="Arial"/>
              </a:rPr>
              <a:t>Example: String fo</a:t>
            </a:r>
            <a:r>
              <a:rPr sz="3150" spc="-5" dirty="0" smtClean="0">
                <a:latin typeface="Arial"/>
                <a:cs typeface="Arial"/>
              </a:rPr>
              <a:t>o</a:t>
            </a:r>
            <a:r>
              <a:rPr sz="3150" spc="0" dirty="0" smtClean="0">
                <a:latin typeface="Arial"/>
                <a:cs typeface="Arial"/>
              </a:rPr>
              <a:t>;</a:t>
            </a:r>
            <a:endParaRPr sz="315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19"/>
              </a:spcBef>
            </a:pPr>
            <a:endParaRPr sz="750"/>
          </a:p>
          <a:p>
            <a:pPr marL="351790">
              <a:lnSpc>
                <a:spcPct val="100000"/>
              </a:lnSpc>
            </a:pPr>
            <a:r>
              <a:rPr sz="3150" dirty="0" smtClean="0">
                <a:latin typeface="Arial"/>
                <a:cs typeface="Arial"/>
              </a:rPr>
              <a:t>foo = “IAP 6.092”;</a:t>
            </a:r>
            <a:endParaRPr sz="3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609600"/>
            <a:ext cx="4572000" cy="6922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50235">
              <a:lnSpc>
                <a:spcPct val="100000"/>
              </a:lnSpc>
            </a:pPr>
            <a:r>
              <a:rPr lang="en-US" sz="4350" dirty="0" smtClean="0">
                <a:latin typeface="Arial"/>
                <a:cs typeface="Arial"/>
              </a:rPr>
              <a:t>Goal</a:t>
            </a:r>
            <a:endParaRPr sz="4350" dirty="0">
              <a:latin typeface="Arial"/>
              <a:cs typeface="Arial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762000" y="2057400"/>
            <a:ext cx="8534400" cy="5181600"/>
          </a:xfrm>
        </p:spPr>
        <p:txBody>
          <a:bodyPr>
            <a:normAutofit/>
          </a:bodyPr>
          <a:lstStyle/>
          <a:p>
            <a:pPr rtl="0" eaLnBrk="1" latinLnBrk="0" hangingPunct="1"/>
            <a:r>
              <a:rPr lang="en-US" sz="3600" kern="1200" dirty="0" smtClean="0">
                <a:solidFill>
                  <a:schemeClr val="tx1"/>
                </a:solidFill>
                <a:effectLst/>
              </a:rPr>
              <a:t>Learn enough Java to do something useful</a:t>
            </a:r>
            <a:endParaRPr lang="en-US" sz="3600" dirty="0" smtClean="0">
              <a:effectLst/>
            </a:endParaRPr>
          </a:p>
          <a:p>
            <a:pPr rtl="0" eaLnBrk="1" latinLnBrk="0" hangingPunct="1"/>
            <a:r>
              <a:rPr lang="en-US" sz="3600" kern="1200" dirty="0" smtClean="0">
                <a:solidFill>
                  <a:schemeClr val="tx1"/>
                </a:solidFill>
                <a:effectLst/>
              </a:rPr>
              <a:t>Examples:</a:t>
            </a:r>
          </a:p>
          <a:p>
            <a:pPr rtl="0" eaLnBrk="1" latinLnBrk="0" hangingPunct="1"/>
            <a:endParaRPr lang="en-US" sz="3200" kern="1200" dirty="0" smtClean="0">
              <a:solidFill>
                <a:schemeClr val="tx1"/>
              </a:solidFill>
              <a:effectLst/>
            </a:endParaRPr>
          </a:p>
          <a:p>
            <a:pPr lvl="1"/>
            <a:r>
              <a:rPr lang="en-US" sz="3200" kern="1200" dirty="0" smtClean="0">
                <a:solidFill>
                  <a:schemeClr val="tx1"/>
                </a:solidFill>
                <a:effectLst/>
              </a:rPr>
              <a:t>Simulate a natural/engineering process</a:t>
            </a:r>
            <a:endParaRPr lang="en-US" sz="3200" dirty="0" smtClean="0">
              <a:effectLst/>
            </a:endParaRPr>
          </a:p>
          <a:p>
            <a:pPr lvl="1"/>
            <a:r>
              <a:rPr lang="en-US" sz="3200" kern="1200" dirty="0" smtClean="0">
                <a:solidFill>
                  <a:schemeClr val="tx1"/>
                </a:solidFill>
                <a:effectLst/>
              </a:rPr>
              <a:t>Draw pretty graphics</a:t>
            </a:r>
            <a:endParaRPr lang="en-US" sz="3200" dirty="0" smtClean="0">
              <a:effectLst/>
            </a:endParaRPr>
          </a:p>
          <a:p>
            <a:pPr lvl="1"/>
            <a:r>
              <a:rPr lang="en-US" sz="3200" kern="1200" dirty="0" smtClean="0">
                <a:solidFill>
                  <a:schemeClr val="tx1"/>
                </a:solidFill>
                <a:effectLst/>
              </a:rPr>
              <a:t>Program a FRC Robot</a:t>
            </a:r>
          </a:p>
          <a:p>
            <a:pPr lvl="0"/>
            <a:endParaRPr lang="en-US" sz="3420" kern="1200" dirty="0" smtClean="0">
              <a:solidFill>
                <a:schemeClr val="tx1"/>
              </a:solidFill>
              <a:effectLst/>
            </a:endParaRPr>
          </a:p>
          <a:p>
            <a:pPr lvl="0"/>
            <a:endParaRPr lang="en-US" sz="3420" dirty="0" smtClean="0">
              <a:effectLst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90445">
              <a:lnSpc>
                <a:spcPct val="100000"/>
              </a:lnSpc>
            </a:pPr>
            <a:r>
              <a:rPr sz="4350" dirty="0" smtClean="0">
                <a:latin typeface="Arial"/>
                <a:cs typeface="Arial"/>
              </a:rPr>
              <a:t>Assignment</a:t>
            </a:r>
            <a:r>
              <a:rPr lang="en-US" sz="4350" dirty="0" smtClean="0">
                <a:latin typeface="Arial"/>
                <a:cs typeface="Arial"/>
              </a:rPr>
              <a:t> Operator</a:t>
            </a:r>
            <a:endParaRPr sz="43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3136" y="2519366"/>
            <a:ext cx="5857240" cy="32842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1790" marR="12700" indent="-339725">
              <a:lnSpc>
                <a:spcPts val="3760"/>
              </a:lnSpc>
            </a:pPr>
            <a:r>
              <a:rPr sz="3150" dirty="0" smtClean="0">
                <a:latin typeface="Arial"/>
                <a:cs typeface="Arial"/>
              </a:rPr>
              <a:t>Can be combined with a variable declaration.</a:t>
            </a:r>
            <a:endParaRPr sz="315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200"/>
              </a:lnSpc>
              <a:spcBef>
                <a:spcPts val="66"/>
              </a:spcBef>
            </a:pPr>
            <a:endParaRPr sz="1200"/>
          </a:p>
          <a:p>
            <a:pPr marL="12700">
              <a:lnSpc>
                <a:spcPct val="100000"/>
              </a:lnSpc>
            </a:pPr>
            <a:r>
              <a:rPr sz="3150" dirty="0" smtClean="0">
                <a:latin typeface="Arial"/>
                <a:cs typeface="Arial"/>
              </a:rPr>
              <a:t>Example:</a:t>
            </a:r>
            <a:endParaRPr sz="3150">
              <a:latin typeface="Arial"/>
              <a:cs typeface="Arial"/>
            </a:endParaRPr>
          </a:p>
          <a:p>
            <a:pPr marL="351790" marR="978535" indent="-635">
              <a:lnSpc>
                <a:spcPct val="120300"/>
              </a:lnSpc>
            </a:pPr>
            <a:r>
              <a:rPr sz="3150" dirty="0" smtClean="0">
                <a:latin typeface="Arial"/>
                <a:cs typeface="Arial"/>
              </a:rPr>
              <a:t>double badPi</a:t>
            </a:r>
            <a:r>
              <a:rPr sz="3150" spc="5" dirty="0" smtClean="0">
                <a:latin typeface="Arial"/>
                <a:cs typeface="Arial"/>
              </a:rPr>
              <a:t> </a:t>
            </a:r>
            <a:r>
              <a:rPr sz="3150" spc="0" dirty="0" smtClean="0">
                <a:latin typeface="Arial"/>
                <a:cs typeface="Arial"/>
              </a:rPr>
              <a:t>= 3.14; boolean isJanuary = true;</a:t>
            </a:r>
            <a:endParaRPr sz="3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0925" y="1713026"/>
            <a:ext cx="7531100" cy="36931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750" b="1" dirty="0" smtClean="0">
                <a:solidFill>
                  <a:srgbClr val="0D1896"/>
                </a:solidFill>
                <a:latin typeface="Arial"/>
                <a:cs typeface="Arial"/>
              </a:rPr>
              <a:t>class </a:t>
            </a:r>
            <a:r>
              <a:rPr sz="2750" dirty="0" smtClean="0">
                <a:latin typeface="Arial"/>
                <a:cs typeface="Arial"/>
              </a:rPr>
              <a:t>Hello3</a:t>
            </a:r>
            <a:r>
              <a:rPr sz="2750" spc="5" dirty="0" smtClean="0">
                <a:latin typeface="Arial"/>
                <a:cs typeface="Arial"/>
              </a:rPr>
              <a:t> </a:t>
            </a:r>
            <a:r>
              <a:rPr sz="2750" b="1" spc="0" dirty="0" smtClean="0">
                <a:latin typeface="Arial"/>
                <a:cs typeface="Arial"/>
              </a:rPr>
              <a:t>{</a:t>
            </a:r>
            <a:endParaRPr sz="2750">
              <a:latin typeface="Arial"/>
              <a:cs typeface="Arial"/>
            </a:endParaRPr>
          </a:p>
          <a:p>
            <a:pPr marL="793750" marR="12700" indent="-391160">
              <a:lnSpc>
                <a:spcPts val="3660"/>
              </a:lnSpc>
              <a:spcBef>
                <a:spcPts val="150"/>
              </a:spcBef>
            </a:pPr>
            <a:r>
              <a:rPr sz="2750" b="1" dirty="0" smtClean="0">
                <a:solidFill>
                  <a:srgbClr val="0D1896"/>
                </a:solidFill>
                <a:latin typeface="Arial"/>
                <a:cs typeface="Arial"/>
              </a:rPr>
              <a:t>public static void</a:t>
            </a:r>
            <a:r>
              <a:rPr sz="2750" b="1" spc="5" dirty="0" smtClean="0">
                <a:solidFill>
                  <a:srgbClr val="0D1896"/>
                </a:solidFill>
                <a:latin typeface="Arial"/>
                <a:cs typeface="Arial"/>
              </a:rPr>
              <a:t> </a:t>
            </a:r>
            <a:r>
              <a:rPr sz="2750" spc="0" dirty="0" smtClean="0">
                <a:latin typeface="Arial"/>
                <a:cs typeface="Arial"/>
              </a:rPr>
              <a:t>mai</a:t>
            </a:r>
            <a:r>
              <a:rPr sz="2750" spc="-5" dirty="0" smtClean="0">
                <a:latin typeface="Arial"/>
                <a:cs typeface="Arial"/>
              </a:rPr>
              <a:t>n</a:t>
            </a:r>
            <a:r>
              <a:rPr sz="2750" b="1" spc="0" dirty="0" smtClean="0">
                <a:latin typeface="Arial"/>
                <a:cs typeface="Arial"/>
              </a:rPr>
              <a:t>(</a:t>
            </a:r>
            <a:r>
              <a:rPr sz="2750" spc="0" dirty="0" smtClean="0">
                <a:latin typeface="Arial"/>
                <a:cs typeface="Arial"/>
              </a:rPr>
              <a:t>Strin</a:t>
            </a:r>
            <a:r>
              <a:rPr sz="2750" spc="-5" dirty="0" smtClean="0">
                <a:latin typeface="Arial"/>
                <a:cs typeface="Arial"/>
              </a:rPr>
              <a:t>g</a:t>
            </a:r>
            <a:r>
              <a:rPr sz="2750" b="1" spc="0" dirty="0" smtClean="0">
                <a:latin typeface="Arial"/>
                <a:cs typeface="Arial"/>
              </a:rPr>
              <a:t>[]</a:t>
            </a:r>
            <a:r>
              <a:rPr sz="2750" b="1" spc="5" dirty="0" smtClean="0">
                <a:latin typeface="Arial"/>
                <a:cs typeface="Arial"/>
              </a:rPr>
              <a:t> </a:t>
            </a:r>
            <a:r>
              <a:rPr sz="2750" spc="0" dirty="0" smtClean="0">
                <a:latin typeface="Arial"/>
                <a:cs typeface="Arial"/>
              </a:rPr>
              <a:t>arguments</a:t>
            </a:r>
            <a:r>
              <a:rPr sz="2750" b="1" spc="0" dirty="0" smtClean="0">
                <a:latin typeface="Arial"/>
                <a:cs typeface="Arial"/>
              </a:rPr>
              <a:t>)</a:t>
            </a:r>
            <a:r>
              <a:rPr sz="2750" b="1" spc="5" dirty="0" smtClean="0">
                <a:latin typeface="Arial"/>
                <a:cs typeface="Arial"/>
              </a:rPr>
              <a:t> </a:t>
            </a:r>
            <a:r>
              <a:rPr sz="2750" b="1" spc="0" dirty="0" smtClean="0">
                <a:latin typeface="Arial"/>
                <a:cs typeface="Arial"/>
              </a:rPr>
              <a:t>{ </a:t>
            </a:r>
            <a:r>
              <a:rPr sz="2750" spc="0" dirty="0" smtClean="0">
                <a:latin typeface="Arial"/>
                <a:cs typeface="Arial"/>
              </a:rPr>
              <a:t>String foo</a:t>
            </a:r>
            <a:r>
              <a:rPr sz="2750" spc="5" dirty="0" smtClean="0">
                <a:latin typeface="Arial"/>
                <a:cs typeface="Arial"/>
              </a:rPr>
              <a:t> </a:t>
            </a:r>
            <a:r>
              <a:rPr sz="2750" b="1" spc="0" dirty="0" smtClean="0">
                <a:latin typeface="Arial"/>
                <a:cs typeface="Arial"/>
              </a:rPr>
              <a:t>=</a:t>
            </a:r>
            <a:r>
              <a:rPr sz="2750" b="1" spc="5" dirty="0" smtClean="0">
                <a:latin typeface="Arial"/>
                <a:cs typeface="Arial"/>
              </a:rPr>
              <a:t> </a:t>
            </a:r>
            <a:r>
              <a:rPr sz="2750" spc="0" dirty="0" smtClean="0">
                <a:solidFill>
                  <a:srgbClr val="A92394"/>
                </a:solidFill>
                <a:latin typeface="Arial"/>
                <a:cs typeface="Arial"/>
              </a:rPr>
              <a:t>"IAP</a:t>
            </a:r>
            <a:r>
              <a:rPr sz="2750" spc="5" dirty="0" smtClean="0">
                <a:solidFill>
                  <a:srgbClr val="A92394"/>
                </a:solidFill>
                <a:latin typeface="Arial"/>
                <a:cs typeface="Arial"/>
              </a:rPr>
              <a:t> </a:t>
            </a:r>
            <a:r>
              <a:rPr sz="2750" spc="0" dirty="0" smtClean="0">
                <a:solidFill>
                  <a:srgbClr val="A92394"/>
                </a:solidFill>
                <a:latin typeface="Arial"/>
                <a:cs typeface="Arial"/>
              </a:rPr>
              <a:t>6.092</a:t>
            </a:r>
            <a:r>
              <a:rPr sz="2750" spc="-5" dirty="0" smtClean="0">
                <a:solidFill>
                  <a:srgbClr val="A92394"/>
                </a:solidFill>
                <a:latin typeface="Arial"/>
                <a:cs typeface="Arial"/>
              </a:rPr>
              <a:t>"</a:t>
            </a:r>
            <a:r>
              <a:rPr sz="2750" b="1" spc="0" dirty="0" smtClean="0">
                <a:latin typeface="Arial"/>
                <a:cs typeface="Arial"/>
              </a:rPr>
              <a:t>; </a:t>
            </a:r>
            <a:r>
              <a:rPr sz="2750" spc="0" dirty="0" smtClean="0">
                <a:latin typeface="Arial"/>
                <a:cs typeface="Arial"/>
              </a:rPr>
              <a:t>System</a:t>
            </a:r>
            <a:r>
              <a:rPr sz="2750" b="1" spc="0" dirty="0" smtClean="0">
                <a:latin typeface="Arial"/>
                <a:cs typeface="Arial"/>
              </a:rPr>
              <a:t>.</a:t>
            </a:r>
            <a:r>
              <a:rPr sz="2750" spc="0" dirty="0" smtClean="0">
                <a:latin typeface="Arial"/>
                <a:cs typeface="Arial"/>
              </a:rPr>
              <a:t>ou</a:t>
            </a:r>
            <a:r>
              <a:rPr sz="2750" spc="-5" dirty="0" smtClean="0">
                <a:latin typeface="Arial"/>
                <a:cs typeface="Arial"/>
              </a:rPr>
              <a:t>t</a:t>
            </a:r>
            <a:r>
              <a:rPr sz="2750" b="1" spc="0" dirty="0" smtClean="0">
                <a:latin typeface="Arial"/>
                <a:cs typeface="Arial"/>
              </a:rPr>
              <a:t>.</a:t>
            </a:r>
            <a:r>
              <a:rPr sz="2750" spc="0" dirty="0" smtClean="0">
                <a:latin typeface="Arial"/>
                <a:cs typeface="Arial"/>
              </a:rPr>
              <a:t>printl</a:t>
            </a:r>
            <a:r>
              <a:rPr sz="2750" spc="-5" dirty="0" smtClean="0">
                <a:latin typeface="Arial"/>
                <a:cs typeface="Arial"/>
              </a:rPr>
              <a:t>n</a:t>
            </a:r>
            <a:r>
              <a:rPr sz="2750" b="1" spc="0" dirty="0" smtClean="0">
                <a:latin typeface="Arial"/>
                <a:cs typeface="Arial"/>
              </a:rPr>
              <a:t>(</a:t>
            </a:r>
            <a:r>
              <a:rPr sz="2750" spc="0" dirty="0" smtClean="0">
                <a:latin typeface="Arial"/>
                <a:cs typeface="Arial"/>
              </a:rPr>
              <a:t>fo</a:t>
            </a:r>
            <a:r>
              <a:rPr sz="2750" spc="-5" dirty="0" smtClean="0">
                <a:latin typeface="Arial"/>
                <a:cs typeface="Arial"/>
              </a:rPr>
              <a:t>o</a:t>
            </a:r>
            <a:r>
              <a:rPr sz="2750" b="1" spc="0" dirty="0" smtClean="0">
                <a:latin typeface="Arial"/>
                <a:cs typeface="Arial"/>
              </a:rPr>
              <a:t>);</a:t>
            </a:r>
            <a:endParaRPr sz="2750">
              <a:latin typeface="Arial"/>
              <a:cs typeface="Arial"/>
            </a:endParaRPr>
          </a:p>
          <a:p>
            <a:pPr marL="793750">
              <a:lnSpc>
                <a:spcPct val="100000"/>
              </a:lnSpc>
              <a:spcBef>
                <a:spcPts val="175"/>
              </a:spcBef>
            </a:pPr>
            <a:r>
              <a:rPr sz="2750" dirty="0" smtClean="0">
                <a:latin typeface="Arial"/>
                <a:cs typeface="Arial"/>
              </a:rPr>
              <a:t>foo</a:t>
            </a:r>
            <a:r>
              <a:rPr sz="2750" spc="5" dirty="0" smtClean="0">
                <a:latin typeface="Arial"/>
                <a:cs typeface="Arial"/>
              </a:rPr>
              <a:t> </a:t>
            </a:r>
            <a:r>
              <a:rPr sz="2750" b="1" spc="0" dirty="0" smtClean="0">
                <a:latin typeface="Arial"/>
                <a:cs typeface="Arial"/>
              </a:rPr>
              <a:t>=</a:t>
            </a:r>
            <a:r>
              <a:rPr sz="2750" b="1" spc="5" dirty="0" smtClean="0">
                <a:latin typeface="Arial"/>
                <a:cs typeface="Arial"/>
              </a:rPr>
              <a:t> </a:t>
            </a:r>
            <a:r>
              <a:rPr sz="2750" spc="0" dirty="0" smtClean="0">
                <a:solidFill>
                  <a:srgbClr val="A92394"/>
                </a:solidFill>
                <a:latin typeface="Arial"/>
                <a:cs typeface="Arial"/>
              </a:rPr>
              <a:t>"Something else"</a:t>
            </a:r>
            <a:r>
              <a:rPr sz="2750" b="1" spc="0" dirty="0" smtClean="0">
                <a:latin typeface="Arial"/>
                <a:cs typeface="Arial"/>
              </a:rPr>
              <a:t>;</a:t>
            </a:r>
            <a:endParaRPr sz="2750">
              <a:latin typeface="Arial"/>
              <a:cs typeface="Arial"/>
            </a:endParaRPr>
          </a:p>
          <a:p>
            <a:pPr marL="793750">
              <a:lnSpc>
                <a:spcPct val="100000"/>
              </a:lnSpc>
              <a:spcBef>
                <a:spcPts val="355"/>
              </a:spcBef>
            </a:pPr>
            <a:r>
              <a:rPr sz="2750" dirty="0" smtClean="0">
                <a:latin typeface="Arial"/>
                <a:cs typeface="Arial"/>
              </a:rPr>
              <a:t>System</a:t>
            </a:r>
            <a:r>
              <a:rPr sz="2750" b="1" dirty="0" smtClean="0">
                <a:latin typeface="Arial"/>
                <a:cs typeface="Arial"/>
              </a:rPr>
              <a:t>.</a:t>
            </a:r>
            <a:r>
              <a:rPr sz="2750" dirty="0" smtClean="0">
                <a:latin typeface="Arial"/>
                <a:cs typeface="Arial"/>
              </a:rPr>
              <a:t>ou</a:t>
            </a:r>
            <a:r>
              <a:rPr sz="2750" spc="-5" dirty="0" smtClean="0">
                <a:latin typeface="Arial"/>
                <a:cs typeface="Arial"/>
              </a:rPr>
              <a:t>t</a:t>
            </a:r>
            <a:r>
              <a:rPr sz="2750" b="1" spc="0" dirty="0" smtClean="0">
                <a:latin typeface="Arial"/>
                <a:cs typeface="Arial"/>
              </a:rPr>
              <a:t>.</a:t>
            </a:r>
            <a:r>
              <a:rPr sz="2750" spc="0" dirty="0" smtClean="0">
                <a:latin typeface="Arial"/>
                <a:cs typeface="Arial"/>
              </a:rPr>
              <a:t>printl</a:t>
            </a:r>
            <a:r>
              <a:rPr sz="2750" spc="-5" dirty="0" smtClean="0">
                <a:latin typeface="Arial"/>
                <a:cs typeface="Arial"/>
              </a:rPr>
              <a:t>n</a:t>
            </a:r>
            <a:r>
              <a:rPr sz="2750" b="1" spc="0" dirty="0" smtClean="0">
                <a:latin typeface="Arial"/>
                <a:cs typeface="Arial"/>
              </a:rPr>
              <a:t>(</a:t>
            </a:r>
            <a:r>
              <a:rPr sz="2750" spc="0" dirty="0" smtClean="0">
                <a:latin typeface="Arial"/>
                <a:cs typeface="Arial"/>
              </a:rPr>
              <a:t>fo</a:t>
            </a:r>
            <a:r>
              <a:rPr sz="2750" spc="-5" dirty="0" smtClean="0">
                <a:latin typeface="Arial"/>
                <a:cs typeface="Arial"/>
              </a:rPr>
              <a:t>o</a:t>
            </a:r>
            <a:r>
              <a:rPr sz="2750" b="1" spc="0" dirty="0" smtClean="0">
                <a:latin typeface="Arial"/>
                <a:cs typeface="Arial"/>
              </a:rPr>
              <a:t>);</a:t>
            </a:r>
            <a:endParaRPr sz="2750">
              <a:latin typeface="Arial"/>
              <a:cs typeface="Arial"/>
            </a:endParaRPr>
          </a:p>
          <a:p>
            <a:pPr marL="403225">
              <a:lnSpc>
                <a:spcPct val="100000"/>
              </a:lnSpc>
              <a:spcBef>
                <a:spcPts val="365"/>
              </a:spcBef>
            </a:pPr>
            <a:r>
              <a:rPr sz="2750" b="1" dirty="0" smtClean="0">
                <a:latin typeface="Arial"/>
                <a:cs typeface="Arial"/>
              </a:rPr>
              <a:t>}</a:t>
            </a:r>
            <a:endParaRPr sz="2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2750" b="1" dirty="0" smtClean="0">
                <a:latin typeface="Arial"/>
                <a:cs typeface="Arial"/>
              </a:rPr>
              <a:t>}</a:t>
            </a:r>
            <a:endParaRPr sz="2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05075">
              <a:lnSpc>
                <a:spcPct val="100000"/>
              </a:lnSpc>
            </a:pPr>
            <a:r>
              <a:rPr sz="4350" dirty="0" smtClean="0">
                <a:latin typeface="Arial"/>
                <a:cs typeface="Arial"/>
              </a:rPr>
              <a:t>Operators</a:t>
            </a:r>
            <a:endParaRPr sz="43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3136" y="2501886"/>
            <a:ext cx="6671945" cy="3479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750" dirty="0" smtClean="0">
                <a:latin typeface="Arial"/>
                <a:cs typeface="Arial"/>
              </a:rPr>
              <a:t>Symbols that</a:t>
            </a:r>
            <a:r>
              <a:rPr sz="2750" spc="5" dirty="0" smtClean="0">
                <a:latin typeface="Arial"/>
                <a:cs typeface="Arial"/>
              </a:rPr>
              <a:t> </a:t>
            </a:r>
            <a:r>
              <a:rPr sz="2750" spc="0" dirty="0" smtClean="0">
                <a:latin typeface="Arial"/>
                <a:cs typeface="Arial"/>
              </a:rPr>
              <a:t>perform simple computations</a:t>
            </a:r>
            <a:endParaRPr sz="275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  <a:spcBef>
                <a:spcPts val="0"/>
              </a:spcBef>
            </a:pPr>
            <a:endParaRPr sz="1000"/>
          </a:p>
          <a:p>
            <a:pPr marL="12700" marR="4293235">
              <a:lnSpc>
                <a:spcPct val="120700"/>
              </a:lnSpc>
            </a:pPr>
            <a:r>
              <a:rPr sz="2750" dirty="0" smtClean="0">
                <a:latin typeface="Arial"/>
                <a:cs typeface="Arial"/>
              </a:rPr>
              <a:t>Assignment: = Addition: + Subtraction: - Multiplication: * Division: /</a:t>
            </a:r>
            <a:endParaRPr sz="2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63136" y="2501886"/>
            <a:ext cx="4522470" cy="24745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750" dirty="0" smtClean="0">
                <a:latin typeface="Arial"/>
                <a:cs typeface="Arial"/>
              </a:rPr>
              <a:t>Follows standard math</a:t>
            </a:r>
            <a:r>
              <a:rPr sz="2750" spc="5" dirty="0" smtClean="0">
                <a:latin typeface="Arial"/>
                <a:cs typeface="Arial"/>
              </a:rPr>
              <a:t> </a:t>
            </a:r>
            <a:r>
              <a:rPr sz="2750" spc="0" dirty="0" smtClean="0">
                <a:latin typeface="Arial"/>
                <a:cs typeface="Arial"/>
              </a:rPr>
              <a:t>rules:</a:t>
            </a:r>
            <a:endParaRPr sz="275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33"/>
              </a:spcBef>
            </a:pPr>
            <a:endParaRPr sz="6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521334" indent="-509270">
              <a:lnSpc>
                <a:spcPct val="100000"/>
              </a:lnSpc>
              <a:buFont typeface="Arial"/>
              <a:buAutoNum type="arabicPeriod"/>
              <a:tabLst>
                <a:tab pos="521334" algn="l"/>
              </a:tabLst>
            </a:pPr>
            <a:r>
              <a:rPr sz="2750" dirty="0" smtClean="0">
                <a:latin typeface="Arial"/>
                <a:cs typeface="Arial"/>
              </a:rPr>
              <a:t>Parentheses</a:t>
            </a:r>
            <a:endParaRPr sz="275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6"/>
              </a:spcBef>
              <a:buFont typeface="Arial"/>
              <a:buAutoNum type="arabicPeriod"/>
            </a:pPr>
            <a:endParaRPr sz="650"/>
          </a:p>
          <a:p>
            <a:pPr marL="521334" indent="-509270">
              <a:lnSpc>
                <a:spcPct val="100000"/>
              </a:lnSpc>
              <a:buFont typeface="Arial"/>
              <a:buAutoNum type="arabicPeriod"/>
              <a:tabLst>
                <a:tab pos="521334" algn="l"/>
              </a:tabLst>
            </a:pPr>
            <a:r>
              <a:rPr sz="2750" dirty="0" smtClean="0">
                <a:latin typeface="Arial"/>
                <a:cs typeface="Arial"/>
              </a:rPr>
              <a:t>Multiplication and division</a:t>
            </a:r>
            <a:endParaRPr sz="275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5"/>
              </a:spcBef>
              <a:buFont typeface="Arial"/>
              <a:buAutoNum type="arabicPeriod"/>
            </a:pPr>
            <a:endParaRPr sz="750"/>
          </a:p>
          <a:p>
            <a:pPr marL="521334" indent="-509270">
              <a:lnSpc>
                <a:spcPct val="100000"/>
              </a:lnSpc>
              <a:buFont typeface="Arial"/>
              <a:buAutoNum type="arabicPeriod"/>
              <a:tabLst>
                <a:tab pos="521334" algn="l"/>
              </a:tabLst>
            </a:pPr>
            <a:r>
              <a:rPr sz="2750" dirty="0" smtClean="0">
                <a:latin typeface="Arial"/>
                <a:cs typeface="Arial"/>
              </a:rPr>
              <a:t>Addition and subtraction</a:t>
            </a:r>
            <a:endParaRPr sz="2750">
              <a:latin typeface="Arial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Operations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5556" y="994233"/>
            <a:ext cx="8067040" cy="42703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950" b="1" dirty="0" smtClean="0">
                <a:solidFill>
                  <a:srgbClr val="0D1896"/>
                </a:solidFill>
                <a:latin typeface="Arial"/>
                <a:cs typeface="Arial"/>
              </a:rPr>
              <a:t>class </a:t>
            </a:r>
            <a:r>
              <a:rPr sz="2950" dirty="0" smtClean="0">
                <a:latin typeface="Arial"/>
                <a:cs typeface="Arial"/>
              </a:rPr>
              <a:t>DoMath </a:t>
            </a:r>
            <a:r>
              <a:rPr sz="2950" b="1" dirty="0" smtClean="0">
                <a:latin typeface="Arial"/>
                <a:cs typeface="Arial"/>
              </a:rPr>
              <a:t>{</a:t>
            </a:r>
            <a:endParaRPr sz="2950">
              <a:latin typeface="Arial"/>
              <a:cs typeface="Arial"/>
            </a:endParaRPr>
          </a:p>
          <a:p>
            <a:pPr marL="849630" marR="12700" indent="-419100">
              <a:lnSpc>
                <a:spcPct val="120100"/>
              </a:lnSpc>
              <a:spcBef>
                <a:spcPts val="20"/>
              </a:spcBef>
            </a:pPr>
            <a:r>
              <a:rPr sz="2950" b="1" dirty="0" smtClean="0">
                <a:solidFill>
                  <a:srgbClr val="0D1896"/>
                </a:solidFill>
                <a:latin typeface="Arial"/>
                <a:cs typeface="Arial"/>
              </a:rPr>
              <a:t>public static void</a:t>
            </a:r>
            <a:r>
              <a:rPr sz="2950" b="1" spc="5" dirty="0" smtClean="0">
                <a:solidFill>
                  <a:srgbClr val="0D1896"/>
                </a:solidFill>
                <a:latin typeface="Arial"/>
                <a:cs typeface="Arial"/>
              </a:rPr>
              <a:t> </a:t>
            </a:r>
            <a:r>
              <a:rPr sz="2950" spc="0" dirty="0" smtClean="0">
                <a:latin typeface="Arial"/>
                <a:cs typeface="Arial"/>
              </a:rPr>
              <a:t>mai</a:t>
            </a:r>
            <a:r>
              <a:rPr sz="2950" spc="-5" dirty="0" smtClean="0">
                <a:latin typeface="Arial"/>
                <a:cs typeface="Arial"/>
              </a:rPr>
              <a:t>n</a:t>
            </a:r>
            <a:r>
              <a:rPr sz="2950" b="1" spc="0" dirty="0" smtClean="0">
                <a:latin typeface="Arial"/>
                <a:cs typeface="Arial"/>
              </a:rPr>
              <a:t>(</a:t>
            </a:r>
            <a:r>
              <a:rPr sz="2950" spc="0" dirty="0" smtClean="0">
                <a:latin typeface="Arial"/>
                <a:cs typeface="Arial"/>
              </a:rPr>
              <a:t>Strin</a:t>
            </a:r>
            <a:r>
              <a:rPr sz="2950" spc="-5" dirty="0" smtClean="0">
                <a:latin typeface="Arial"/>
                <a:cs typeface="Arial"/>
              </a:rPr>
              <a:t>g</a:t>
            </a:r>
            <a:r>
              <a:rPr sz="2950" b="1" spc="0" dirty="0" smtClean="0">
                <a:latin typeface="Arial"/>
                <a:cs typeface="Arial"/>
              </a:rPr>
              <a:t>[] </a:t>
            </a:r>
            <a:r>
              <a:rPr sz="2950" spc="0" dirty="0" smtClean="0">
                <a:latin typeface="Arial"/>
                <a:cs typeface="Arial"/>
              </a:rPr>
              <a:t>arguments</a:t>
            </a:r>
            <a:r>
              <a:rPr sz="2950" b="1" spc="0" dirty="0" smtClean="0">
                <a:latin typeface="Arial"/>
                <a:cs typeface="Arial"/>
              </a:rPr>
              <a:t>) { </a:t>
            </a:r>
            <a:r>
              <a:rPr sz="2950" b="1" spc="0" dirty="0" smtClean="0">
                <a:solidFill>
                  <a:srgbClr val="0D1896"/>
                </a:solidFill>
                <a:latin typeface="Arial"/>
                <a:cs typeface="Arial"/>
              </a:rPr>
              <a:t>double </a:t>
            </a:r>
            <a:r>
              <a:rPr sz="2950" spc="0" dirty="0" smtClean="0">
                <a:latin typeface="Arial"/>
                <a:cs typeface="Arial"/>
              </a:rPr>
              <a:t>score </a:t>
            </a:r>
            <a:r>
              <a:rPr sz="2950" b="1" spc="0" dirty="0" smtClean="0">
                <a:latin typeface="Arial"/>
                <a:cs typeface="Arial"/>
              </a:rPr>
              <a:t>= </a:t>
            </a:r>
            <a:r>
              <a:rPr sz="2950" spc="0" dirty="0" smtClean="0">
                <a:solidFill>
                  <a:srgbClr val="009393"/>
                </a:solidFill>
                <a:latin typeface="Arial"/>
                <a:cs typeface="Arial"/>
              </a:rPr>
              <a:t>1.0 </a:t>
            </a:r>
            <a:r>
              <a:rPr sz="2950" b="1" spc="0" dirty="0" smtClean="0">
                <a:latin typeface="Arial"/>
                <a:cs typeface="Arial"/>
              </a:rPr>
              <a:t>+ </a:t>
            </a:r>
            <a:r>
              <a:rPr sz="2950" spc="0" dirty="0" smtClean="0">
                <a:solidFill>
                  <a:srgbClr val="009393"/>
                </a:solidFill>
                <a:latin typeface="Arial"/>
                <a:cs typeface="Arial"/>
              </a:rPr>
              <a:t>2.0 </a:t>
            </a:r>
            <a:r>
              <a:rPr sz="2950" b="1" spc="0" dirty="0" smtClean="0">
                <a:latin typeface="Arial"/>
                <a:cs typeface="Arial"/>
              </a:rPr>
              <a:t>* </a:t>
            </a:r>
            <a:r>
              <a:rPr sz="2950" spc="0" dirty="0" smtClean="0">
                <a:solidFill>
                  <a:srgbClr val="009393"/>
                </a:solidFill>
                <a:latin typeface="Arial"/>
                <a:cs typeface="Arial"/>
              </a:rPr>
              <a:t>3.</a:t>
            </a:r>
            <a:r>
              <a:rPr sz="2950" spc="-5" dirty="0" smtClean="0">
                <a:solidFill>
                  <a:srgbClr val="009393"/>
                </a:solidFill>
                <a:latin typeface="Arial"/>
                <a:cs typeface="Arial"/>
              </a:rPr>
              <a:t>0</a:t>
            </a:r>
            <a:r>
              <a:rPr sz="2950" b="1" spc="0" dirty="0" smtClean="0">
                <a:latin typeface="Arial"/>
                <a:cs typeface="Arial"/>
              </a:rPr>
              <a:t>; </a:t>
            </a:r>
            <a:r>
              <a:rPr sz="2950" spc="0" dirty="0" smtClean="0">
                <a:latin typeface="Arial"/>
                <a:cs typeface="Arial"/>
              </a:rPr>
              <a:t>System</a:t>
            </a:r>
            <a:r>
              <a:rPr sz="2950" b="1" spc="0" dirty="0" smtClean="0">
                <a:latin typeface="Arial"/>
                <a:cs typeface="Arial"/>
              </a:rPr>
              <a:t>.</a:t>
            </a:r>
            <a:r>
              <a:rPr sz="2950" spc="0" dirty="0" smtClean="0">
                <a:latin typeface="Arial"/>
                <a:cs typeface="Arial"/>
              </a:rPr>
              <a:t>ou</a:t>
            </a:r>
            <a:r>
              <a:rPr sz="2950" spc="-5" dirty="0" smtClean="0">
                <a:latin typeface="Arial"/>
                <a:cs typeface="Arial"/>
              </a:rPr>
              <a:t>t</a:t>
            </a:r>
            <a:r>
              <a:rPr sz="2950" b="1" spc="0" dirty="0" smtClean="0">
                <a:latin typeface="Arial"/>
                <a:cs typeface="Arial"/>
              </a:rPr>
              <a:t>.</a:t>
            </a:r>
            <a:r>
              <a:rPr sz="2950" spc="0" dirty="0" smtClean="0">
                <a:latin typeface="Arial"/>
                <a:cs typeface="Arial"/>
              </a:rPr>
              <a:t>printl</a:t>
            </a:r>
            <a:r>
              <a:rPr sz="2950" spc="-5" dirty="0" smtClean="0">
                <a:latin typeface="Arial"/>
                <a:cs typeface="Arial"/>
              </a:rPr>
              <a:t>n</a:t>
            </a:r>
            <a:r>
              <a:rPr sz="2950" b="1" spc="0" dirty="0" smtClean="0">
                <a:latin typeface="Arial"/>
                <a:cs typeface="Arial"/>
              </a:rPr>
              <a:t>(</a:t>
            </a:r>
            <a:r>
              <a:rPr sz="2950" spc="0" dirty="0" smtClean="0">
                <a:latin typeface="Arial"/>
                <a:cs typeface="Arial"/>
              </a:rPr>
              <a:t>scor</a:t>
            </a:r>
            <a:r>
              <a:rPr sz="2950" spc="-5" dirty="0" smtClean="0">
                <a:latin typeface="Arial"/>
                <a:cs typeface="Arial"/>
              </a:rPr>
              <a:t>e</a:t>
            </a:r>
            <a:r>
              <a:rPr sz="2950" b="1" spc="0" dirty="0" smtClean="0">
                <a:latin typeface="Arial"/>
                <a:cs typeface="Arial"/>
              </a:rPr>
              <a:t>);</a:t>
            </a:r>
            <a:endParaRPr sz="2950">
              <a:latin typeface="Arial"/>
              <a:cs typeface="Arial"/>
            </a:endParaRPr>
          </a:p>
          <a:p>
            <a:pPr>
              <a:lnSpc>
                <a:spcPts val="800"/>
              </a:lnSpc>
              <a:spcBef>
                <a:spcPts val="12"/>
              </a:spcBef>
            </a:pPr>
            <a:endParaRPr sz="800"/>
          </a:p>
          <a:p>
            <a:pPr marL="849630">
              <a:lnSpc>
                <a:spcPct val="100000"/>
              </a:lnSpc>
            </a:pPr>
            <a:r>
              <a:rPr sz="2950" dirty="0" smtClean="0">
                <a:latin typeface="Arial"/>
                <a:cs typeface="Arial"/>
              </a:rPr>
              <a:t>score </a:t>
            </a:r>
            <a:r>
              <a:rPr sz="2950" b="1" dirty="0" smtClean="0">
                <a:latin typeface="Arial"/>
                <a:cs typeface="Arial"/>
              </a:rPr>
              <a:t>= </a:t>
            </a:r>
            <a:r>
              <a:rPr sz="2950" dirty="0" smtClean="0">
                <a:latin typeface="Arial"/>
                <a:cs typeface="Arial"/>
              </a:rPr>
              <a:t>score </a:t>
            </a:r>
            <a:r>
              <a:rPr sz="2950" b="1" dirty="0" smtClean="0">
                <a:latin typeface="Arial"/>
                <a:cs typeface="Arial"/>
              </a:rPr>
              <a:t>/</a:t>
            </a:r>
            <a:r>
              <a:rPr sz="2950" b="1" spc="5" dirty="0" smtClean="0">
                <a:latin typeface="Arial"/>
                <a:cs typeface="Arial"/>
              </a:rPr>
              <a:t> </a:t>
            </a:r>
            <a:r>
              <a:rPr sz="2950" spc="0" dirty="0" smtClean="0">
                <a:solidFill>
                  <a:srgbClr val="009393"/>
                </a:solidFill>
                <a:latin typeface="Arial"/>
                <a:cs typeface="Arial"/>
              </a:rPr>
              <a:t>2.</a:t>
            </a:r>
            <a:r>
              <a:rPr sz="2950" spc="-5" dirty="0" smtClean="0">
                <a:solidFill>
                  <a:srgbClr val="009393"/>
                </a:solidFill>
                <a:latin typeface="Arial"/>
                <a:cs typeface="Arial"/>
              </a:rPr>
              <a:t>0</a:t>
            </a:r>
            <a:r>
              <a:rPr sz="2950" b="1" spc="0" dirty="0" smtClean="0">
                <a:latin typeface="Arial"/>
                <a:cs typeface="Arial"/>
              </a:rPr>
              <a:t>;</a:t>
            </a:r>
            <a:endParaRPr sz="295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12"/>
              </a:spcBef>
            </a:pPr>
            <a:endParaRPr sz="700"/>
          </a:p>
          <a:p>
            <a:pPr marL="849630">
              <a:lnSpc>
                <a:spcPct val="100000"/>
              </a:lnSpc>
            </a:pPr>
            <a:r>
              <a:rPr sz="2950" dirty="0" smtClean="0">
                <a:latin typeface="Arial"/>
                <a:cs typeface="Arial"/>
              </a:rPr>
              <a:t>System</a:t>
            </a:r>
            <a:r>
              <a:rPr sz="2950" b="1" dirty="0" smtClean="0">
                <a:latin typeface="Arial"/>
                <a:cs typeface="Arial"/>
              </a:rPr>
              <a:t>.</a:t>
            </a:r>
            <a:r>
              <a:rPr sz="2950" dirty="0" smtClean="0">
                <a:latin typeface="Arial"/>
                <a:cs typeface="Arial"/>
              </a:rPr>
              <a:t>ou</a:t>
            </a:r>
            <a:r>
              <a:rPr sz="2950" spc="-5" dirty="0" smtClean="0">
                <a:latin typeface="Arial"/>
                <a:cs typeface="Arial"/>
              </a:rPr>
              <a:t>t</a:t>
            </a:r>
            <a:r>
              <a:rPr sz="2950" b="1" spc="0" dirty="0" smtClean="0">
                <a:latin typeface="Arial"/>
                <a:cs typeface="Arial"/>
              </a:rPr>
              <a:t>.</a:t>
            </a:r>
            <a:r>
              <a:rPr sz="2950" spc="0" dirty="0" smtClean="0">
                <a:latin typeface="Arial"/>
                <a:cs typeface="Arial"/>
              </a:rPr>
              <a:t>printl</a:t>
            </a:r>
            <a:r>
              <a:rPr sz="2950" spc="-5" dirty="0" smtClean="0">
                <a:latin typeface="Arial"/>
                <a:cs typeface="Arial"/>
              </a:rPr>
              <a:t>n</a:t>
            </a:r>
            <a:r>
              <a:rPr sz="2950" b="1" spc="0" dirty="0" smtClean="0">
                <a:latin typeface="Arial"/>
                <a:cs typeface="Arial"/>
              </a:rPr>
              <a:t>(</a:t>
            </a:r>
            <a:r>
              <a:rPr sz="2950" spc="0" dirty="0" smtClean="0">
                <a:latin typeface="Arial"/>
                <a:cs typeface="Arial"/>
              </a:rPr>
              <a:t>scor</a:t>
            </a:r>
            <a:r>
              <a:rPr sz="2950" spc="-5" dirty="0" smtClean="0">
                <a:latin typeface="Arial"/>
                <a:cs typeface="Arial"/>
              </a:rPr>
              <a:t>e</a:t>
            </a:r>
            <a:r>
              <a:rPr sz="2950" b="1" spc="0" dirty="0" smtClean="0">
                <a:latin typeface="Arial"/>
                <a:cs typeface="Arial"/>
              </a:rPr>
              <a:t>);</a:t>
            </a:r>
            <a:endParaRPr sz="295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15"/>
              </a:spcBef>
            </a:pPr>
            <a:endParaRPr sz="700"/>
          </a:p>
          <a:p>
            <a:pPr marL="431165">
              <a:lnSpc>
                <a:spcPct val="100000"/>
              </a:lnSpc>
            </a:pPr>
            <a:r>
              <a:rPr sz="2950" b="1" dirty="0" smtClean="0">
                <a:latin typeface="Arial"/>
                <a:cs typeface="Arial"/>
              </a:rPr>
              <a:t>}</a:t>
            </a:r>
            <a:endParaRPr sz="295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12"/>
              </a:spcBef>
            </a:pPr>
            <a:endParaRPr sz="700"/>
          </a:p>
          <a:p>
            <a:pPr marL="12700">
              <a:lnSpc>
                <a:spcPct val="100000"/>
              </a:lnSpc>
            </a:pPr>
            <a:r>
              <a:rPr sz="2950" b="1" dirty="0" smtClean="0">
                <a:latin typeface="Arial"/>
                <a:cs typeface="Arial"/>
              </a:rPr>
              <a:t>}</a:t>
            </a:r>
            <a:endParaRPr sz="2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5556" y="956548"/>
            <a:ext cx="8067040" cy="49485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950" b="1" dirty="0" smtClean="0">
                <a:solidFill>
                  <a:srgbClr val="0D1896"/>
                </a:solidFill>
                <a:latin typeface="Arial"/>
                <a:cs typeface="Arial"/>
              </a:rPr>
              <a:t>class </a:t>
            </a:r>
            <a:r>
              <a:rPr sz="2950" dirty="0" smtClean="0">
                <a:latin typeface="Arial"/>
                <a:cs typeface="Arial"/>
              </a:rPr>
              <a:t>DoMath2 </a:t>
            </a:r>
            <a:r>
              <a:rPr sz="2950" b="1" dirty="0" smtClean="0">
                <a:latin typeface="Arial"/>
                <a:cs typeface="Arial"/>
              </a:rPr>
              <a:t>{</a:t>
            </a:r>
            <a:endParaRPr sz="2950" dirty="0">
              <a:latin typeface="Arial"/>
              <a:cs typeface="Arial"/>
            </a:endParaRPr>
          </a:p>
          <a:p>
            <a:pPr marL="849630" marR="12700" indent="-419100">
              <a:lnSpc>
                <a:spcPts val="3960"/>
              </a:lnSpc>
              <a:spcBef>
                <a:spcPts val="120"/>
              </a:spcBef>
            </a:pPr>
            <a:r>
              <a:rPr sz="2950" b="1" dirty="0" smtClean="0">
                <a:solidFill>
                  <a:srgbClr val="0D1896"/>
                </a:solidFill>
                <a:latin typeface="Arial"/>
                <a:cs typeface="Arial"/>
              </a:rPr>
              <a:t>public static void</a:t>
            </a:r>
            <a:r>
              <a:rPr sz="2950" b="1" spc="5" dirty="0" smtClean="0">
                <a:solidFill>
                  <a:srgbClr val="0D1896"/>
                </a:solidFill>
                <a:latin typeface="Arial"/>
                <a:cs typeface="Arial"/>
              </a:rPr>
              <a:t> </a:t>
            </a:r>
            <a:r>
              <a:rPr sz="2950" spc="0" dirty="0" smtClean="0">
                <a:latin typeface="Arial"/>
                <a:cs typeface="Arial"/>
              </a:rPr>
              <a:t>mai</a:t>
            </a:r>
            <a:r>
              <a:rPr sz="2950" spc="-5" dirty="0" smtClean="0">
                <a:latin typeface="Arial"/>
                <a:cs typeface="Arial"/>
              </a:rPr>
              <a:t>n</a:t>
            </a:r>
            <a:r>
              <a:rPr sz="2950" b="1" spc="0" dirty="0" smtClean="0">
                <a:latin typeface="Arial"/>
                <a:cs typeface="Arial"/>
              </a:rPr>
              <a:t>(</a:t>
            </a:r>
            <a:r>
              <a:rPr sz="2950" spc="0" dirty="0" smtClean="0">
                <a:latin typeface="Arial"/>
                <a:cs typeface="Arial"/>
              </a:rPr>
              <a:t>Strin</a:t>
            </a:r>
            <a:r>
              <a:rPr sz="2950" spc="-5" dirty="0" smtClean="0">
                <a:latin typeface="Arial"/>
                <a:cs typeface="Arial"/>
              </a:rPr>
              <a:t>g</a:t>
            </a:r>
            <a:r>
              <a:rPr sz="2950" b="1" spc="0" dirty="0" smtClean="0">
                <a:latin typeface="Arial"/>
                <a:cs typeface="Arial"/>
              </a:rPr>
              <a:t>[] </a:t>
            </a:r>
            <a:r>
              <a:rPr sz="2950" spc="0" dirty="0" smtClean="0">
                <a:latin typeface="Arial"/>
                <a:cs typeface="Arial"/>
              </a:rPr>
              <a:t>arguments</a:t>
            </a:r>
            <a:r>
              <a:rPr sz="2950" b="1" spc="0" dirty="0" smtClean="0">
                <a:latin typeface="Arial"/>
                <a:cs typeface="Arial"/>
              </a:rPr>
              <a:t>) { </a:t>
            </a:r>
            <a:r>
              <a:rPr sz="2950" b="1" spc="0" dirty="0" smtClean="0">
                <a:solidFill>
                  <a:srgbClr val="0D1896"/>
                </a:solidFill>
                <a:latin typeface="Arial"/>
                <a:cs typeface="Arial"/>
              </a:rPr>
              <a:t>double </a:t>
            </a:r>
            <a:r>
              <a:rPr sz="2950" spc="0" dirty="0" smtClean="0">
                <a:latin typeface="Arial"/>
                <a:cs typeface="Arial"/>
              </a:rPr>
              <a:t>score </a:t>
            </a:r>
            <a:r>
              <a:rPr sz="2950" b="1" spc="0" dirty="0" smtClean="0">
                <a:latin typeface="Arial"/>
                <a:cs typeface="Arial"/>
              </a:rPr>
              <a:t>= </a:t>
            </a:r>
            <a:r>
              <a:rPr sz="2950" spc="0" dirty="0" smtClean="0">
                <a:solidFill>
                  <a:srgbClr val="009393"/>
                </a:solidFill>
                <a:latin typeface="Arial"/>
                <a:cs typeface="Arial"/>
              </a:rPr>
              <a:t>1.0 </a:t>
            </a:r>
            <a:r>
              <a:rPr sz="2950" b="1" spc="0" dirty="0" smtClean="0">
                <a:latin typeface="Arial"/>
                <a:cs typeface="Arial"/>
              </a:rPr>
              <a:t>+ </a:t>
            </a:r>
            <a:r>
              <a:rPr sz="2950" spc="0" dirty="0" smtClean="0">
                <a:solidFill>
                  <a:srgbClr val="009393"/>
                </a:solidFill>
                <a:latin typeface="Arial"/>
                <a:cs typeface="Arial"/>
              </a:rPr>
              <a:t>2.0 </a:t>
            </a:r>
            <a:r>
              <a:rPr sz="2950" b="1" spc="0" dirty="0" smtClean="0">
                <a:latin typeface="Arial"/>
                <a:cs typeface="Arial"/>
              </a:rPr>
              <a:t>* </a:t>
            </a:r>
            <a:r>
              <a:rPr sz="2950" spc="0" dirty="0" smtClean="0">
                <a:solidFill>
                  <a:srgbClr val="009393"/>
                </a:solidFill>
                <a:latin typeface="Arial"/>
                <a:cs typeface="Arial"/>
              </a:rPr>
              <a:t>3.</a:t>
            </a:r>
            <a:r>
              <a:rPr sz="2950" spc="-5" dirty="0" smtClean="0">
                <a:solidFill>
                  <a:srgbClr val="009393"/>
                </a:solidFill>
                <a:latin typeface="Arial"/>
                <a:cs typeface="Arial"/>
              </a:rPr>
              <a:t>0</a:t>
            </a:r>
            <a:r>
              <a:rPr sz="2950" b="1" spc="0" dirty="0" smtClean="0">
                <a:latin typeface="Arial"/>
                <a:cs typeface="Arial"/>
              </a:rPr>
              <a:t>; </a:t>
            </a:r>
            <a:r>
              <a:rPr sz="2950" spc="0" dirty="0" smtClean="0">
                <a:latin typeface="Arial"/>
                <a:cs typeface="Arial"/>
              </a:rPr>
              <a:t>System</a:t>
            </a:r>
            <a:r>
              <a:rPr sz="2950" b="1" spc="0" dirty="0" smtClean="0">
                <a:latin typeface="Arial"/>
                <a:cs typeface="Arial"/>
              </a:rPr>
              <a:t>.</a:t>
            </a:r>
            <a:r>
              <a:rPr sz="2950" spc="0" dirty="0" smtClean="0">
                <a:latin typeface="Arial"/>
                <a:cs typeface="Arial"/>
              </a:rPr>
              <a:t>ou</a:t>
            </a:r>
            <a:r>
              <a:rPr sz="2950" spc="-5" dirty="0" smtClean="0">
                <a:latin typeface="Arial"/>
                <a:cs typeface="Arial"/>
              </a:rPr>
              <a:t>t</a:t>
            </a:r>
            <a:r>
              <a:rPr sz="2950" b="1" spc="0" dirty="0" smtClean="0">
                <a:latin typeface="Arial"/>
                <a:cs typeface="Arial"/>
              </a:rPr>
              <a:t>.</a:t>
            </a:r>
            <a:r>
              <a:rPr sz="2950" spc="0" dirty="0" smtClean="0">
                <a:latin typeface="Arial"/>
                <a:cs typeface="Arial"/>
              </a:rPr>
              <a:t>printl</a:t>
            </a:r>
            <a:r>
              <a:rPr sz="2950" spc="-5" dirty="0" smtClean="0">
                <a:latin typeface="Arial"/>
                <a:cs typeface="Arial"/>
              </a:rPr>
              <a:t>n</a:t>
            </a:r>
            <a:r>
              <a:rPr sz="2950" b="1" spc="0" dirty="0" smtClean="0">
                <a:latin typeface="Arial"/>
                <a:cs typeface="Arial"/>
              </a:rPr>
              <a:t>(</a:t>
            </a:r>
            <a:r>
              <a:rPr sz="2950" spc="0" dirty="0" smtClean="0">
                <a:latin typeface="Arial"/>
                <a:cs typeface="Arial"/>
              </a:rPr>
              <a:t>scor</a:t>
            </a:r>
            <a:r>
              <a:rPr sz="2950" spc="-5" dirty="0" smtClean="0">
                <a:latin typeface="Arial"/>
                <a:cs typeface="Arial"/>
              </a:rPr>
              <a:t>e</a:t>
            </a:r>
            <a:r>
              <a:rPr sz="2950" b="1" spc="0" dirty="0" smtClean="0">
                <a:latin typeface="Arial"/>
                <a:cs typeface="Arial"/>
              </a:rPr>
              <a:t>);</a:t>
            </a:r>
            <a:endParaRPr sz="2950" dirty="0">
              <a:latin typeface="Arial"/>
              <a:cs typeface="Arial"/>
            </a:endParaRPr>
          </a:p>
          <a:p>
            <a:pPr marL="849630">
              <a:lnSpc>
                <a:spcPct val="100000"/>
              </a:lnSpc>
              <a:spcBef>
                <a:spcPts val="114"/>
              </a:spcBef>
            </a:pPr>
            <a:r>
              <a:rPr sz="2950" b="1" dirty="0" smtClean="0">
                <a:solidFill>
                  <a:srgbClr val="0D1896"/>
                </a:solidFill>
                <a:latin typeface="Arial"/>
                <a:cs typeface="Arial"/>
              </a:rPr>
              <a:t>double </a:t>
            </a:r>
            <a:r>
              <a:rPr sz="2950" dirty="0" smtClean="0">
                <a:latin typeface="Arial"/>
                <a:cs typeface="Arial"/>
              </a:rPr>
              <a:t>copy </a:t>
            </a:r>
            <a:r>
              <a:rPr sz="2950" b="1" dirty="0" smtClean="0">
                <a:latin typeface="Arial"/>
                <a:cs typeface="Arial"/>
              </a:rPr>
              <a:t>= </a:t>
            </a:r>
            <a:r>
              <a:rPr sz="2950" dirty="0" smtClean="0">
                <a:latin typeface="Arial"/>
                <a:cs typeface="Arial"/>
              </a:rPr>
              <a:t>scor</a:t>
            </a:r>
            <a:r>
              <a:rPr sz="2950" spc="-5" dirty="0" smtClean="0">
                <a:latin typeface="Arial"/>
                <a:cs typeface="Arial"/>
              </a:rPr>
              <a:t>e</a:t>
            </a:r>
            <a:r>
              <a:rPr sz="2950" b="1" spc="0" dirty="0" smtClean="0">
                <a:latin typeface="Arial"/>
                <a:cs typeface="Arial"/>
              </a:rPr>
              <a:t>;</a:t>
            </a:r>
            <a:endParaRPr sz="2950" dirty="0">
              <a:latin typeface="Arial"/>
              <a:cs typeface="Arial"/>
            </a:endParaRPr>
          </a:p>
          <a:p>
            <a:pPr marL="849630" marR="2902585">
              <a:lnSpc>
                <a:spcPct val="110400"/>
              </a:lnSpc>
              <a:spcBef>
                <a:spcPts val="45"/>
              </a:spcBef>
            </a:pPr>
            <a:r>
              <a:rPr sz="2950" dirty="0" smtClean="0">
                <a:latin typeface="Arial"/>
                <a:cs typeface="Arial"/>
              </a:rPr>
              <a:t>copy </a:t>
            </a:r>
            <a:r>
              <a:rPr sz="2950" b="1" dirty="0" smtClean="0">
                <a:latin typeface="Arial"/>
                <a:cs typeface="Arial"/>
              </a:rPr>
              <a:t>= </a:t>
            </a:r>
            <a:r>
              <a:rPr sz="2950" dirty="0" smtClean="0">
                <a:latin typeface="Arial"/>
                <a:cs typeface="Arial"/>
              </a:rPr>
              <a:t>copy </a:t>
            </a:r>
            <a:r>
              <a:rPr sz="2950" b="1" dirty="0" smtClean="0">
                <a:latin typeface="Arial"/>
                <a:cs typeface="Arial"/>
              </a:rPr>
              <a:t>/</a:t>
            </a:r>
            <a:r>
              <a:rPr sz="2950" b="1" spc="5" dirty="0" smtClean="0">
                <a:latin typeface="Arial"/>
                <a:cs typeface="Arial"/>
              </a:rPr>
              <a:t> </a:t>
            </a:r>
            <a:r>
              <a:rPr sz="2950" spc="0" dirty="0" smtClean="0">
                <a:solidFill>
                  <a:srgbClr val="009393"/>
                </a:solidFill>
                <a:latin typeface="Arial"/>
                <a:cs typeface="Arial"/>
              </a:rPr>
              <a:t>2.</a:t>
            </a:r>
            <a:r>
              <a:rPr sz="2950" spc="-5" dirty="0" smtClean="0">
                <a:solidFill>
                  <a:srgbClr val="009393"/>
                </a:solidFill>
                <a:latin typeface="Arial"/>
                <a:cs typeface="Arial"/>
              </a:rPr>
              <a:t>0</a:t>
            </a:r>
            <a:r>
              <a:rPr sz="2950" b="1" spc="0" dirty="0" smtClean="0">
                <a:latin typeface="Arial"/>
                <a:cs typeface="Arial"/>
              </a:rPr>
              <a:t>; </a:t>
            </a:r>
            <a:r>
              <a:rPr sz="2950" spc="0" dirty="0" smtClean="0">
                <a:latin typeface="Arial"/>
                <a:cs typeface="Arial"/>
              </a:rPr>
              <a:t>System</a:t>
            </a:r>
            <a:r>
              <a:rPr sz="2950" b="1" spc="0" dirty="0" smtClean="0">
                <a:latin typeface="Arial"/>
                <a:cs typeface="Arial"/>
              </a:rPr>
              <a:t>.</a:t>
            </a:r>
            <a:r>
              <a:rPr sz="2950" spc="0" dirty="0" smtClean="0">
                <a:latin typeface="Arial"/>
                <a:cs typeface="Arial"/>
              </a:rPr>
              <a:t>ou</a:t>
            </a:r>
            <a:r>
              <a:rPr sz="2950" spc="-5" dirty="0" smtClean="0">
                <a:latin typeface="Arial"/>
                <a:cs typeface="Arial"/>
              </a:rPr>
              <a:t>t</a:t>
            </a:r>
            <a:r>
              <a:rPr sz="2950" b="1" spc="0" dirty="0" smtClean="0">
                <a:latin typeface="Arial"/>
                <a:cs typeface="Arial"/>
              </a:rPr>
              <a:t>.</a:t>
            </a:r>
            <a:r>
              <a:rPr sz="2950" spc="0" dirty="0" smtClean="0">
                <a:latin typeface="Arial"/>
                <a:cs typeface="Arial"/>
              </a:rPr>
              <a:t>printl</a:t>
            </a:r>
            <a:r>
              <a:rPr sz="2950" spc="-5" dirty="0" smtClean="0">
                <a:latin typeface="Arial"/>
                <a:cs typeface="Arial"/>
              </a:rPr>
              <a:t>n</a:t>
            </a:r>
            <a:r>
              <a:rPr sz="2950" b="1" spc="0" dirty="0" smtClean="0">
                <a:latin typeface="Arial"/>
                <a:cs typeface="Arial"/>
              </a:rPr>
              <a:t>(</a:t>
            </a:r>
            <a:r>
              <a:rPr sz="2950" spc="0" dirty="0" smtClean="0">
                <a:latin typeface="Arial"/>
                <a:cs typeface="Arial"/>
              </a:rPr>
              <a:t>cop</a:t>
            </a:r>
            <a:r>
              <a:rPr sz="2950" spc="-5" dirty="0" smtClean="0">
                <a:latin typeface="Arial"/>
                <a:cs typeface="Arial"/>
              </a:rPr>
              <a:t>y</a:t>
            </a:r>
            <a:r>
              <a:rPr sz="2950" b="1" spc="0" dirty="0" smtClean="0">
                <a:latin typeface="Arial"/>
                <a:cs typeface="Arial"/>
              </a:rPr>
              <a:t>); </a:t>
            </a:r>
            <a:r>
              <a:rPr sz="2950" spc="0" dirty="0" smtClean="0">
                <a:latin typeface="Arial"/>
                <a:cs typeface="Arial"/>
              </a:rPr>
              <a:t>System</a:t>
            </a:r>
            <a:r>
              <a:rPr sz="2950" b="1" spc="0" dirty="0" smtClean="0">
                <a:latin typeface="Arial"/>
                <a:cs typeface="Arial"/>
              </a:rPr>
              <a:t>.</a:t>
            </a:r>
            <a:r>
              <a:rPr sz="2950" spc="0" dirty="0" smtClean="0">
                <a:latin typeface="Arial"/>
                <a:cs typeface="Arial"/>
              </a:rPr>
              <a:t>ou</a:t>
            </a:r>
            <a:r>
              <a:rPr sz="2950" spc="-5" dirty="0" smtClean="0">
                <a:latin typeface="Arial"/>
                <a:cs typeface="Arial"/>
              </a:rPr>
              <a:t>t</a:t>
            </a:r>
            <a:r>
              <a:rPr sz="2950" b="1" spc="0" dirty="0" smtClean="0">
                <a:latin typeface="Arial"/>
                <a:cs typeface="Arial"/>
              </a:rPr>
              <a:t>.</a:t>
            </a:r>
            <a:r>
              <a:rPr sz="2950" spc="0" dirty="0" smtClean="0">
                <a:latin typeface="Arial"/>
                <a:cs typeface="Arial"/>
              </a:rPr>
              <a:t>printl</a:t>
            </a:r>
            <a:r>
              <a:rPr sz="2950" spc="-5" dirty="0" smtClean="0">
                <a:latin typeface="Arial"/>
                <a:cs typeface="Arial"/>
              </a:rPr>
              <a:t>n</a:t>
            </a:r>
            <a:r>
              <a:rPr sz="2950" b="1" spc="0" dirty="0" smtClean="0">
                <a:latin typeface="Arial"/>
                <a:cs typeface="Arial"/>
              </a:rPr>
              <a:t>(</a:t>
            </a:r>
            <a:r>
              <a:rPr sz="2950" spc="0" dirty="0" smtClean="0">
                <a:latin typeface="Arial"/>
                <a:cs typeface="Arial"/>
              </a:rPr>
              <a:t>scor</a:t>
            </a:r>
            <a:r>
              <a:rPr sz="2950" spc="-5" dirty="0" smtClean="0">
                <a:latin typeface="Arial"/>
                <a:cs typeface="Arial"/>
              </a:rPr>
              <a:t>e</a:t>
            </a:r>
            <a:r>
              <a:rPr sz="2950" b="1" spc="0" dirty="0" smtClean="0">
                <a:latin typeface="Arial"/>
                <a:cs typeface="Arial"/>
              </a:rPr>
              <a:t>);</a:t>
            </a:r>
            <a:endParaRPr sz="2950" dirty="0">
              <a:latin typeface="Arial"/>
              <a:cs typeface="Arial"/>
            </a:endParaRPr>
          </a:p>
          <a:p>
            <a:pPr marL="431165">
              <a:lnSpc>
                <a:spcPct val="100000"/>
              </a:lnSpc>
              <a:spcBef>
                <a:spcPts val="420"/>
              </a:spcBef>
            </a:pPr>
            <a:r>
              <a:rPr sz="2950" b="1" dirty="0" smtClean="0">
                <a:latin typeface="Arial"/>
                <a:cs typeface="Arial"/>
              </a:rPr>
              <a:t>}</a:t>
            </a:r>
            <a:endParaRPr sz="2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950" b="1" dirty="0" smtClean="0">
                <a:latin typeface="Arial"/>
                <a:cs typeface="Arial"/>
              </a:rPr>
              <a:t>}</a:t>
            </a:r>
            <a:endParaRPr sz="29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30885">
              <a:lnSpc>
                <a:spcPct val="100000"/>
              </a:lnSpc>
            </a:pPr>
            <a:r>
              <a:rPr sz="4350" dirty="0" smtClean="0">
                <a:latin typeface="Arial"/>
                <a:cs typeface="Arial"/>
              </a:rPr>
              <a:t>String</a:t>
            </a:r>
            <a:r>
              <a:rPr sz="4350" spc="-5" dirty="0" smtClean="0">
                <a:latin typeface="Arial"/>
                <a:cs typeface="Arial"/>
              </a:rPr>
              <a:t> </a:t>
            </a:r>
            <a:r>
              <a:rPr sz="4350" spc="0" dirty="0" smtClean="0">
                <a:latin typeface="Arial"/>
                <a:cs typeface="Arial"/>
              </a:rPr>
              <a:t>Concatenation</a:t>
            </a:r>
            <a:r>
              <a:rPr sz="4350" spc="-5" dirty="0" smtClean="0">
                <a:latin typeface="Arial"/>
                <a:cs typeface="Arial"/>
              </a:rPr>
              <a:t> </a:t>
            </a:r>
            <a:r>
              <a:rPr sz="4350" spc="0" dirty="0" smtClean="0">
                <a:latin typeface="Arial"/>
                <a:cs typeface="Arial"/>
              </a:rPr>
              <a:t>(+)</a:t>
            </a:r>
            <a:endParaRPr sz="43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3136" y="2501886"/>
            <a:ext cx="4801235" cy="14573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750" dirty="0" smtClean="0">
                <a:latin typeface="Arial"/>
                <a:cs typeface="Arial"/>
              </a:rPr>
              <a:t>String text</a:t>
            </a:r>
            <a:r>
              <a:rPr sz="2750" spc="5" dirty="0" smtClean="0">
                <a:latin typeface="Arial"/>
                <a:cs typeface="Arial"/>
              </a:rPr>
              <a:t> </a:t>
            </a:r>
            <a:r>
              <a:rPr sz="2750" b="1" spc="0" dirty="0" smtClean="0">
                <a:latin typeface="Arial"/>
                <a:cs typeface="Arial"/>
              </a:rPr>
              <a:t>=</a:t>
            </a:r>
            <a:r>
              <a:rPr sz="2750" b="1" spc="5" dirty="0" smtClean="0">
                <a:latin typeface="Arial"/>
                <a:cs typeface="Arial"/>
              </a:rPr>
              <a:t> </a:t>
            </a:r>
            <a:r>
              <a:rPr sz="2750" spc="0" dirty="0" smtClean="0">
                <a:solidFill>
                  <a:srgbClr val="922392"/>
                </a:solidFill>
                <a:latin typeface="Arial"/>
                <a:cs typeface="Arial"/>
              </a:rPr>
              <a:t>"hello" </a:t>
            </a:r>
            <a:r>
              <a:rPr sz="2750" b="1" spc="0" dirty="0" smtClean="0">
                <a:latin typeface="Arial"/>
                <a:cs typeface="Arial"/>
              </a:rPr>
              <a:t>+</a:t>
            </a:r>
            <a:r>
              <a:rPr sz="2750" b="1" spc="5" dirty="0" smtClean="0">
                <a:latin typeface="Arial"/>
                <a:cs typeface="Arial"/>
              </a:rPr>
              <a:t> </a:t>
            </a:r>
            <a:r>
              <a:rPr sz="2750" spc="0" dirty="0" smtClean="0">
                <a:solidFill>
                  <a:srgbClr val="922392"/>
                </a:solidFill>
                <a:latin typeface="Arial"/>
                <a:cs typeface="Arial"/>
              </a:rPr>
              <a:t>"</a:t>
            </a:r>
            <a:r>
              <a:rPr sz="2750" spc="5" dirty="0" smtClean="0">
                <a:solidFill>
                  <a:srgbClr val="922392"/>
                </a:solidFill>
                <a:latin typeface="Arial"/>
                <a:cs typeface="Arial"/>
              </a:rPr>
              <a:t> </a:t>
            </a:r>
            <a:r>
              <a:rPr sz="2750" spc="0" dirty="0" smtClean="0">
                <a:solidFill>
                  <a:srgbClr val="922392"/>
                </a:solidFill>
                <a:latin typeface="Arial"/>
                <a:cs typeface="Arial"/>
              </a:rPr>
              <a:t>world</a:t>
            </a:r>
            <a:r>
              <a:rPr sz="2750" spc="-5" dirty="0" smtClean="0">
                <a:solidFill>
                  <a:srgbClr val="922392"/>
                </a:solidFill>
                <a:latin typeface="Arial"/>
                <a:cs typeface="Arial"/>
              </a:rPr>
              <a:t>"</a:t>
            </a:r>
            <a:r>
              <a:rPr sz="2750" b="1" spc="0" dirty="0" smtClean="0">
                <a:latin typeface="Arial"/>
                <a:cs typeface="Arial"/>
              </a:rPr>
              <a:t>;</a:t>
            </a:r>
            <a:endParaRPr sz="275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6"/>
              </a:spcBef>
            </a:pPr>
            <a:endParaRPr sz="700" dirty="0"/>
          </a:p>
          <a:p>
            <a:pPr marL="12700">
              <a:lnSpc>
                <a:spcPct val="100000"/>
              </a:lnSpc>
            </a:pPr>
            <a:r>
              <a:rPr sz="2750" dirty="0" smtClean="0">
                <a:latin typeface="Arial"/>
                <a:cs typeface="Arial"/>
              </a:rPr>
              <a:t>text</a:t>
            </a:r>
            <a:r>
              <a:rPr sz="2750" spc="5" dirty="0" smtClean="0">
                <a:latin typeface="Arial"/>
                <a:cs typeface="Arial"/>
              </a:rPr>
              <a:t> </a:t>
            </a:r>
            <a:r>
              <a:rPr sz="2750" b="1" spc="0" dirty="0" smtClean="0">
                <a:latin typeface="Arial"/>
                <a:cs typeface="Arial"/>
              </a:rPr>
              <a:t>=</a:t>
            </a:r>
            <a:r>
              <a:rPr sz="2750" b="1" spc="5" dirty="0" smtClean="0">
                <a:latin typeface="Arial"/>
                <a:cs typeface="Arial"/>
              </a:rPr>
              <a:t> </a:t>
            </a:r>
            <a:r>
              <a:rPr sz="2750" spc="0" dirty="0" smtClean="0">
                <a:latin typeface="Arial"/>
                <a:cs typeface="Arial"/>
              </a:rPr>
              <a:t>text</a:t>
            </a:r>
            <a:r>
              <a:rPr sz="2750" spc="5" dirty="0" smtClean="0">
                <a:latin typeface="Arial"/>
                <a:cs typeface="Arial"/>
              </a:rPr>
              <a:t> </a:t>
            </a:r>
            <a:r>
              <a:rPr sz="2750" b="1" spc="0" dirty="0" smtClean="0">
                <a:latin typeface="Arial"/>
                <a:cs typeface="Arial"/>
              </a:rPr>
              <a:t>+</a:t>
            </a:r>
            <a:r>
              <a:rPr sz="2750" b="1" spc="5" dirty="0" smtClean="0">
                <a:latin typeface="Arial"/>
                <a:cs typeface="Arial"/>
              </a:rPr>
              <a:t> </a:t>
            </a:r>
            <a:r>
              <a:rPr sz="2750" spc="0" dirty="0" smtClean="0">
                <a:solidFill>
                  <a:srgbClr val="922392"/>
                </a:solidFill>
                <a:latin typeface="Arial"/>
                <a:cs typeface="Arial"/>
              </a:rPr>
              <a:t>"</a:t>
            </a:r>
            <a:r>
              <a:rPr sz="2750" spc="5" dirty="0" smtClean="0">
                <a:solidFill>
                  <a:srgbClr val="922392"/>
                </a:solidFill>
                <a:latin typeface="Arial"/>
                <a:cs typeface="Arial"/>
              </a:rPr>
              <a:t> </a:t>
            </a:r>
            <a:r>
              <a:rPr sz="2750" spc="0" dirty="0" smtClean="0">
                <a:solidFill>
                  <a:srgbClr val="922392"/>
                </a:solidFill>
                <a:latin typeface="Arial"/>
                <a:cs typeface="Arial"/>
              </a:rPr>
              <a:t>number "</a:t>
            </a:r>
            <a:r>
              <a:rPr sz="2750" spc="5" dirty="0" smtClean="0">
                <a:solidFill>
                  <a:srgbClr val="922392"/>
                </a:solidFill>
                <a:latin typeface="Arial"/>
                <a:cs typeface="Arial"/>
              </a:rPr>
              <a:t> </a:t>
            </a:r>
            <a:r>
              <a:rPr sz="2750" b="1" spc="0" dirty="0" smtClean="0">
                <a:latin typeface="Arial"/>
                <a:cs typeface="Arial"/>
              </a:rPr>
              <a:t>+</a:t>
            </a:r>
            <a:r>
              <a:rPr sz="2750" b="1" spc="5" dirty="0" smtClean="0">
                <a:latin typeface="Arial"/>
                <a:cs typeface="Arial"/>
              </a:rPr>
              <a:t> </a:t>
            </a:r>
            <a:r>
              <a:rPr sz="2750" spc="-5" dirty="0" smtClean="0">
                <a:solidFill>
                  <a:srgbClr val="038F92"/>
                </a:solidFill>
                <a:latin typeface="Arial"/>
                <a:cs typeface="Arial"/>
              </a:rPr>
              <a:t>5</a:t>
            </a:r>
            <a:r>
              <a:rPr sz="2750" b="1" spc="0" dirty="0" smtClean="0">
                <a:latin typeface="Arial"/>
                <a:cs typeface="Arial"/>
              </a:rPr>
              <a:t>;</a:t>
            </a:r>
            <a:endParaRPr sz="2750" dirty="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7"/>
              </a:spcBef>
            </a:pPr>
            <a:endParaRPr sz="650" dirty="0"/>
          </a:p>
          <a:p>
            <a:pPr marL="12700">
              <a:lnSpc>
                <a:spcPct val="100000"/>
              </a:lnSpc>
            </a:pPr>
            <a:r>
              <a:rPr sz="2750" dirty="0" smtClean="0">
                <a:solidFill>
                  <a:srgbClr val="008D00"/>
                </a:solidFill>
                <a:latin typeface="Arial"/>
                <a:cs typeface="Arial"/>
              </a:rPr>
              <a:t>//</a:t>
            </a:r>
            <a:r>
              <a:rPr sz="2750" spc="5" dirty="0" smtClean="0">
                <a:solidFill>
                  <a:srgbClr val="008D00"/>
                </a:solidFill>
                <a:latin typeface="Arial"/>
                <a:cs typeface="Arial"/>
              </a:rPr>
              <a:t> </a:t>
            </a:r>
            <a:r>
              <a:rPr sz="2750" spc="0" dirty="0" smtClean="0">
                <a:solidFill>
                  <a:srgbClr val="008D00"/>
                </a:solidFill>
                <a:latin typeface="Arial"/>
                <a:cs typeface="Arial"/>
              </a:rPr>
              <a:t>text</a:t>
            </a:r>
            <a:r>
              <a:rPr sz="2750" spc="5" dirty="0" smtClean="0">
                <a:solidFill>
                  <a:srgbClr val="008D00"/>
                </a:solidFill>
                <a:latin typeface="Arial"/>
                <a:cs typeface="Arial"/>
              </a:rPr>
              <a:t> </a:t>
            </a:r>
            <a:r>
              <a:rPr sz="2750" spc="0" dirty="0" smtClean="0">
                <a:solidFill>
                  <a:srgbClr val="008D00"/>
                </a:solidFill>
                <a:latin typeface="Arial"/>
                <a:cs typeface="Arial"/>
              </a:rPr>
              <a:t>=</a:t>
            </a:r>
            <a:r>
              <a:rPr sz="2750" spc="5" dirty="0" smtClean="0">
                <a:solidFill>
                  <a:srgbClr val="008D00"/>
                </a:solidFill>
                <a:latin typeface="Arial"/>
                <a:cs typeface="Arial"/>
              </a:rPr>
              <a:t> </a:t>
            </a:r>
            <a:r>
              <a:rPr sz="2750" spc="0" dirty="0" smtClean="0">
                <a:solidFill>
                  <a:srgbClr val="008D00"/>
                </a:solidFill>
                <a:latin typeface="Arial"/>
                <a:cs typeface="Arial"/>
              </a:rPr>
              <a:t>"hello world number 5"</a:t>
            </a:r>
            <a:endParaRPr sz="2750" dirty="0">
              <a:latin typeface="Arial"/>
              <a:cs typeface="Arial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91515" y="4724400"/>
            <a:ext cx="8675370" cy="227615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Note: + operator can be used for both numbers and strings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08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7545766" cy="628814"/>
          </a:xfrm>
        </p:spPr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627504" y="2251284"/>
            <a:ext cx="8551867" cy="49877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Get connected to </a:t>
            </a:r>
            <a:r>
              <a:rPr lang="en-US" sz="2400" dirty="0" err="1" smtClean="0"/>
              <a:t>fbguest</a:t>
            </a:r>
            <a:r>
              <a:rPr lang="en-US" sz="2400" dirty="0" smtClean="0"/>
              <a:t> </a:t>
            </a:r>
            <a:r>
              <a:rPr lang="en-US" sz="2400" dirty="0" err="1" smtClean="0"/>
              <a:t>WiFI</a:t>
            </a:r>
            <a:r>
              <a:rPr lang="en-US" sz="2400" dirty="0" smtClean="0"/>
              <a:t>.  Password:  m0vefast  (note, the 0 in move is the number zero not an O. )</a:t>
            </a:r>
          </a:p>
          <a:p>
            <a:r>
              <a:rPr lang="en-US" sz="2400" dirty="0"/>
              <a:t>Dinner  - For folks that don’t have </a:t>
            </a:r>
            <a:r>
              <a:rPr lang="en-US" sz="2400" dirty="0" smtClean="0"/>
              <a:t>class </a:t>
            </a:r>
            <a:r>
              <a:rPr lang="en-US" sz="2400" dirty="0"/>
              <a:t>materials  installed, let’s get that started;  it </a:t>
            </a:r>
            <a:r>
              <a:rPr lang="en-US" sz="2400" dirty="0" smtClean="0"/>
              <a:t>doesn’t take long</a:t>
            </a:r>
            <a:endParaRPr lang="en-US" sz="2400" dirty="0"/>
          </a:p>
          <a:p>
            <a:r>
              <a:rPr lang="en-US" sz="2400" dirty="0" smtClean="0"/>
              <a:t>Make sure everyone is in the FB Group:  “</a:t>
            </a:r>
            <a:r>
              <a:rPr lang="en-US" sz="2400" dirty="0"/>
              <a:t>Oculus/XBOT </a:t>
            </a:r>
            <a:r>
              <a:rPr lang="en-US" sz="2400" dirty="0" smtClean="0"/>
              <a:t>Java Class </a:t>
            </a:r>
            <a:r>
              <a:rPr lang="en-US" sz="2400" dirty="0"/>
              <a:t>Summer </a:t>
            </a:r>
            <a:r>
              <a:rPr lang="en-US" sz="2400" dirty="0" smtClean="0"/>
              <a:t>2015.”  This is the place to ask questions when at home.</a:t>
            </a:r>
          </a:p>
          <a:p>
            <a:r>
              <a:rPr lang="en-US" sz="2400" dirty="0" smtClean="0"/>
              <a:t>Start Homework – so we can help if you get stuck</a:t>
            </a:r>
          </a:p>
          <a:p>
            <a:r>
              <a:rPr lang="en-US" sz="2400" dirty="0" smtClean="0"/>
              <a:t>If Homework is too easy – we’ll start the second lecture.</a:t>
            </a:r>
          </a:p>
        </p:txBody>
      </p:sp>
    </p:spTree>
    <p:extLst>
      <p:ext uri="{BB962C8B-B14F-4D97-AF65-F5344CB8AC3E}">
        <p14:creationId xmlns:p14="http://schemas.microsoft.com/office/powerpoint/2010/main" val="417428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4350" dirty="0" smtClean="0">
                <a:latin typeface="Arial"/>
                <a:cs typeface="Arial"/>
              </a:rPr>
              <a:t>Homework</a:t>
            </a:r>
            <a:r>
              <a:rPr sz="4350" dirty="0" smtClean="0">
                <a:latin typeface="Arial"/>
                <a:cs typeface="Arial"/>
              </a:rPr>
              <a:t>:</a:t>
            </a:r>
            <a:r>
              <a:rPr sz="4350" spc="-5" dirty="0" smtClean="0">
                <a:latin typeface="Arial"/>
                <a:cs typeface="Arial"/>
              </a:rPr>
              <a:t> </a:t>
            </a:r>
            <a:r>
              <a:rPr sz="4350" spc="0" dirty="0" smtClean="0">
                <a:latin typeface="Arial"/>
                <a:cs typeface="Arial"/>
              </a:rPr>
              <a:t>GravityCalculator</a:t>
            </a:r>
            <a:endParaRPr sz="43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3136" y="2501332"/>
            <a:ext cx="7063740" cy="172656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150" dirty="0" smtClean="0">
                <a:latin typeface="Arial"/>
                <a:cs typeface="Arial"/>
              </a:rPr>
              <a:t>Compute the position of a falling object:</a:t>
            </a:r>
            <a:endParaRPr sz="3150" dirty="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200"/>
              </a:lnSpc>
              <a:spcBef>
                <a:spcPts val="87"/>
              </a:spcBef>
            </a:pPr>
            <a:endParaRPr sz="1200" dirty="0"/>
          </a:p>
          <a:p>
            <a:pPr marL="12700">
              <a:lnSpc>
                <a:spcPct val="100000"/>
              </a:lnSpc>
            </a:pPr>
            <a:r>
              <a:rPr sz="3150" dirty="0" smtClean="0">
                <a:latin typeface="Arial"/>
                <a:cs typeface="Arial"/>
              </a:rPr>
              <a:t>x(t) = 0.5 × a</a:t>
            </a:r>
            <a:r>
              <a:rPr sz="3150" spc="-5" dirty="0" smtClean="0">
                <a:latin typeface="Arial"/>
                <a:cs typeface="Arial"/>
              </a:rPr>
              <a:t>t</a:t>
            </a:r>
            <a:r>
              <a:rPr sz="3150" spc="0" baseline="25132" dirty="0" smtClean="0">
                <a:latin typeface="Arial"/>
                <a:cs typeface="Arial"/>
              </a:rPr>
              <a:t>2 </a:t>
            </a:r>
            <a:r>
              <a:rPr sz="3150" spc="-434" baseline="25132" dirty="0" smtClean="0">
                <a:latin typeface="Arial"/>
                <a:cs typeface="Arial"/>
              </a:rPr>
              <a:t> </a:t>
            </a:r>
            <a:r>
              <a:rPr sz="3150" spc="0" dirty="0" smtClean="0">
                <a:latin typeface="Arial"/>
                <a:cs typeface="Arial"/>
              </a:rPr>
              <a:t>+ </a:t>
            </a:r>
            <a:r>
              <a:rPr sz="3150" spc="-5" dirty="0" smtClean="0">
                <a:latin typeface="Arial"/>
                <a:cs typeface="Arial"/>
              </a:rPr>
              <a:t>v</a:t>
            </a:r>
            <a:r>
              <a:rPr sz="3150" spc="0" baseline="-21164" dirty="0" smtClean="0">
                <a:latin typeface="Arial"/>
                <a:cs typeface="Arial"/>
              </a:rPr>
              <a:t>i</a:t>
            </a:r>
            <a:r>
              <a:rPr sz="3150" spc="0" dirty="0" smtClean="0">
                <a:latin typeface="Arial"/>
                <a:cs typeface="Arial"/>
              </a:rPr>
              <a:t>t + </a:t>
            </a:r>
            <a:r>
              <a:rPr sz="3150" spc="-5" dirty="0" smtClean="0">
                <a:latin typeface="Arial"/>
                <a:cs typeface="Arial"/>
              </a:rPr>
              <a:t>x</a:t>
            </a:r>
            <a:r>
              <a:rPr sz="3150" spc="0" baseline="-21164" dirty="0" smtClean="0">
                <a:latin typeface="Arial"/>
                <a:cs typeface="Arial"/>
              </a:rPr>
              <a:t>i</a:t>
            </a:r>
            <a:endParaRPr lang="en-US" sz="3150" spc="0" baseline="-21164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US" sz="3150" baseline="-21164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US" sz="3150" baseline="-21164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3600" baseline="-21164" dirty="0" smtClean="0">
                <a:latin typeface="Arial"/>
                <a:cs typeface="Arial"/>
              </a:rPr>
              <a:t>Extra Credit:</a:t>
            </a:r>
          </a:p>
          <a:p>
            <a:pPr marL="12700">
              <a:lnSpc>
                <a:spcPct val="100000"/>
              </a:lnSpc>
            </a:pPr>
            <a:endParaRPr lang="en-US" sz="3600" baseline="-21164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2400" baseline="-21164" dirty="0" smtClean="0">
                <a:latin typeface="Arial"/>
                <a:cs typeface="Arial"/>
              </a:rPr>
              <a:t>*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Goto</a:t>
            </a:r>
            <a:r>
              <a:rPr lang="en-US" sz="2400" dirty="0" smtClean="0">
                <a:latin typeface="Arial"/>
                <a:cs typeface="Arial"/>
              </a:rPr>
              <a:t>: codingbat.com and do Warmup-1 problems</a:t>
            </a:r>
            <a:endParaRPr sz="2400" baseline="-21164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91688" y="4495800"/>
            <a:ext cx="6791189" cy="1320509"/>
          </a:xfrm>
          <a:prstGeom prst="round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545766" cy="817458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My Expectations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518" y="2652961"/>
            <a:ext cx="7537836" cy="3395595"/>
          </a:xfrm>
          <a:noFill/>
        </p:spPr>
        <p:txBody>
          <a:bodyPr/>
          <a:lstStyle/>
          <a:p>
            <a:pPr marL="377281" indent="-377281">
              <a:buFont typeface="+mj-lt"/>
              <a:buAutoNum type="arabicPeriod"/>
            </a:pPr>
            <a:r>
              <a:rPr lang="en-US" sz="2971" dirty="0"/>
              <a:t>Attend all classes</a:t>
            </a:r>
          </a:p>
          <a:p>
            <a:pPr marL="377281" indent="-377281">
              <a:buFont typeface="+mj-lt"/>
              <a:buAutoNum type="arabicPeriod"/>
            </a:pPr>
            <a:r>
              <a:rPr lang="en-US" sz="2971" dirty="0"/>
              <a:t>Do all homework – we’ll check/review it in class together. </a:t>
            </a:r>
          </a:p>
          <a:p>
            <a:pPr marL="377281" indent="-377281">
              <a:buFont typeface="+mj-lt"/>
              <a:buAutoNum type="arabicPeriod"/>
            </a:pPr>
            <a:endParaRPr lang="en-US" sz="2971" dirty="0"/>
          </a:p>
          <a:p>
            <a:pPr marL="0" indent="0">
              <a:buNone/>
            </a:pPr>
            <a:r>
              <a:rPr lang="en-US" sz="2971" dirty="0"/>
              <a:t>        If you don’t, you’ll be wasting time: </a:t>
            </a:r>
          </a:p>
          <a:p>
            <a:pPr marL="0" indent="0">
              <a:buNone/>
            </a:pPr>
            <a:r>
              <a:rPr lang="en-US" sz="2971" dirty="0"/>
              <a:t>	       yours,  your friends,  and mine.</a:t>
            </a:r>
          </a:p>
        </p:txBody>
      </p:sp>
    </p:spTree>
    <p:extLst>
      <p:ext uri="{BB962C8B-B14F-4D97-AF65-F5344CB8AC3E}">
        <p14:creationId xmlns:p14="http://schemas.microsoft.com/office/powerpoint/2010/main" val="352271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Today’s Goals: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 smtClean="0">
                <a:latin typeface="+mj-lt"/>
                <a:ea typeface="+mj-ea"/>
                <a:cs typeface="+mj-cs"/>
              </a:rPr>
              <a:t>Why Learn Java?</a:t>
            </a:r>
          </a:p>
          <a:p>
            <a:pPr lvl="0"/>
            <a:r>
              <a:rPr lang="en-US" sz="3200" dirty="0" smtClean="0">
                <a:latin typeface="+mj-lt"/>
                <a:ea typeface="+mj-ea"/>
                <a:cs typeface="+mj-cs"/>
              </a:rPr>
              <a:t>Understand: Java 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Types, Variables, Operators</a:t>
            </a:r>
          </a:p>
          <a:p>
            <a:pPr lvl="0"/>
            <a:r>
              <a:rPr lang="en-US" sz="3200" dirty="0" smtClean="0">
                <a:latin typeface="+mj-lt"/>
                <a:ea typeface="+mj-ea"/>
                <a:cs typeface="+mj-cs"/>
              </a:rPr>
              <a:t>Write first program</a:t>
            </a:r>
          </a:p>
          <a:p>
            <a:pPr lvl="0"/>
            <a:r>
              <a:rPr lang="en-US" sz="3200" dirty="0" smtClean="0">
                <a:latin typeface="+mj-lt"/>
                <a:ea typeface="+mj-ea"/>
                <a:cs typeface="+mj-cs"/>
              </a:rPr>
              <a:t>Start first </a:t>
            </a:r>
            <a:r>
              <a:rPr lang="en-US" sz="3200" dirty="0">
                <a:latin typeface="+mj-lt"/>
                <a:ea typeface="+mj-ea"/>
                <a:cs typeface="+mj-cs"/>
              </a:rPr>
              <a:t>h</a:t>
            </a:r>
            <a:r>
              <a:rPr lang="en-US" sz="3200" dirty="0" smtClean="0">
                <a:latin typeface="+mj-lt"/>
                <a:ea typeface="+mj-ea"/>
                <a:cs typeface="+mj-cs"/>
              </a:rPr>
              <a:t>omework problem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7504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935486"/>
          </a:xfrm>
        </p:spPr>
        <p:txBody>
          <a:bodyPr/>
          <a:lstStyle/>
          <a:p>
            <a:r>
              <a:rPr lang="en-US" dirty="0" smtClean="0"/>
              <a:t>The Big Picture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62000" y="2479158"/>
            <a:ext cx="3276600" cy="2052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Expressed in a computer language </a:t>
            </a:r>
          </a:p>
          <a:p>
            <a:pPr algn="ctr"/>
            <a:r>
              <a:rPr lang="en-US" dirty="0" smtClean="0"/>
              <a:t>e.g. Java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886200" y="3962400"/>
            <a:ext cx="30480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717698" y="1828800"/>
            <a:ext cx="1981200" cy="990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Algorithm</a:t>
            </a:r>
          </a:p>
        </p:txBody>
      </p:sp>
      <p:sp>
        <p:nvSpPr>
          <p:cNvPr id="6" name="Oval 5"/>
          <p:cNvSpPr/>
          <p:nvPr/>
        </p:nvSpPr>
        <p:spPr>
          <a:xfrm>
            <a:off x="6172200" y="2514600"/>
            <a:ext cx="2362200" cy="125287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Problem Data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562509" y="6356691"/>
            <a:ext cx="19812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Results</a:t>
            </a:r>
          </a:p>
        </p:txBody>
      </p:sp>
      <p:sp>
        <p:nvSpPr>
          <p:cNvPr id="8" name="Down Arrow 7"/>
          <p:cNvSpPr/>
          <p:nvPr/>
        </p:nvSpPr>
        <p:spPr>
          <a:xfrm rot="18648298">
            <a:off x="3624732" y="4079555"/>
            <a:ext cx="522936" cy="3433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227943">
            <a:off x="6312473" y="3735377"/>
            <a:ext cx="519178" cy="4115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5257800" y="5882366"/>
            <a:ext cx="519178" cy="4115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48000" y="2209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58200" y="2579132"/>
            <a:ext cx="761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42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1676400"/>
            <a:ext cx="8077200" cy="1295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</a:t>
            </a:r>
            <a:r>
              <a:rPr lang="en-US" sz="3200" dirty="0" smtClean="0"/>
              <a:t>tep by step instructions to solve a problem.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For the person on your right, explain the steps for them to go out the classroom door.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Can you think of an algorithm to find a name in a phone book?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3444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2678" y="1331454"/>
            <a:ext cx="3558540" cy="6927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118235" algn="l"/>
              </a:tabLst>
            </a:pPr>
            <a:r>
              <a:rPr sz="4350" dirty="0" smtClean="0">
                <a:latin typeface="Arial"/>
                <a:cs typeface="Arial"/>
              </a:rPr>
              <a:t>The	Computer</a:t>
            </a:r>
            <a:endParaRPr sz="43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74033" y="2001989"/>
            <a:ext cx="2110320" cy="5075237"/>
          </a:xfrm>
          <a:custGeom>
            <a:avLst/>
            <a:gdLst/>
            <a:ahLst/>
            <a:cxnLst/>
            <a:rect l="l" t="t" r="r" b="b"/>
            <a:pathLst>
              <a:path w="2110320" h="5075237">
                <a:moveTo>
                  <a:pt x="0" y="5075237"/>
                </a:moveTo>
                <a:lnTo>
                  <a:pt x="2110320" y="5075237"/>
                </a:lnTo>
                <a:lnTo>
                  <a:pt x="2110320" y="0"/>
                </a:lnTo>
                <a:lnTo>
                  <a:pt x="0" y="0"/>
                </a:lnTo>
                <a:lnTo>
                  <a:pt x="0" y="50752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82758" y="3483474"/>
            <a:ext cx="2101596" cy="2110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82758" y="5960752"/>
            <a:ext cx="2101596" cy="11162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82758" y="2005689"/>
            <a:ext cx="2101596" cy="11162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69930" y="3610571"/>
            <a:ext cx="1730336" cy="1730336"/>
          </a:xfrm>
          <a:custGeom>
            <a:avLst/>
            <a:gdLst/>
            <a:ahLst/>
            <a:cxnLst/>
            <a:rect l="l" t="t" r="r" b="b"/>
            <a:pathLst>
              <a:path w="1730336" h="1730336">
                <a:moveTo>
                  <a:pt x="0" y="1730336"/>
                </a:moveTo>
                <a:lnTo>
                  <a:pt x="1730336" y="1730336"/>
                </a:lnTo>
                <a:lnTo>
                  <a:pt x="1730336" y="0"/>
                </a:lnTo>
                <a:lnTo>
                  <a:pt x="0" y="0"/>
                </a:lnTo>
                <a:lnTo>
                  <a:pt x="0" y="17303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69930" y="6082487"/>
            <a:ext cx="1730336" cy="741578"/>
          </a:xfrm>
          <a:custGeom>
            <a:avLst/>
            <a:gdLst/>
            <a:ahLst/>
            <a:cxnLst/>
            <a:rect l="l" t="t" r="r" b="b"/>
            <a:pathLst>
              <a:path w="1730336" h="741578">
                <a:moveTo>
                  <a:pt x="0" y="741578"/>
                </a:moveTo>
                <a:lnTo>
                  <a:pt x="1730336" y="741578"/>
                </a:lnTo>
                <a:lnTo>
                  <a:pt x="1730336" y="0"/>
                </a:lnTo>
                <a:lnTo>
                  <a:pt x="0" y="0"/>
                </a:lnTo>
                <a:lnTo>
                  <a:pt x="0" y="7415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69930" y="2127427"/>
            <a:ext cx="1730336" cy="741578"/>
          </a:xfrm>
          <a:custGeom>
            <a:avLst/>
            <a:gdLst/>
            <a:ahLst/>
            <a:cxnLst/>
            <a:rect l="l" t="t" r="r" b="b"/>
            <a:pathLst>
              <a:path w="1730336" h="741578">
                <a:moveTo>
                  <a:pt x="0" y="741578"/>
                </a:moveTo>
                <a:lnTo>
                  <a:pt x="1730336" y="741578"/>
                </a:lnTo>
                <a:lnTo>
                  <a:pt x="1730336" y="0"/>
                </a:lnTo>
                <a:lnTo>
                  <a:pt x="0" y="0"/>
                </a:lnTo>
                <a:lnTo>
                  <a:pt x="0" y="7415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69918" y="2127426"/>
            <a:ext cx="1730334" cy="741574"/>
          </a:xfrm>
          <a:custGeom>
            <a:avLst/>
            <a:gdLst/>
            <a:ahLst/>
            <a:cxnLst/>
            <a:rect l="l" t="t" r="r" b="b"/>
            <a:pathLst>
              <a:path w="1730334" h="741574">
                <a:moveTo>
                  <a:pt x="0" y="0"/>
                </a:moveTo>
                <a:lnTo>
                  <a:pt x="1730334" y="0"/>
                </a:lnTo>
                <a:lnTo>
                  <a:pt x="1730334" y="741574"/>
                </a:lnTo>
                <a:lnTo>
                  <a:pt x="0" y="741574"/>
                </a:lnTo>
                <a:lnTo>
                  <a:pt x="0" y="0"/>
                </a:lnTo>
                <a:close/>
              </a:path>
            </a:pathLst>
          </a:custGeom>
          <a:ln w="174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94555" y="5909830"/>
            <a:ext cx="104648" cy="139522"/>
          </a:xfrm>
          <a:custGeom>
            <a:avLst/>
            <a:gdLst/>
            <a:ahLst/>
            <a:cxnLst/>
            <a:rect l="l" t="t" r="r" b="b"/>
            <a:pathLst>
              <a:path w="104648" h="139522">
                <a:moveTo>
                  <a:pt x="104648" y="0"/>
                </a:moveTo>
                <a:lnTo>
                  <a:pt x="0" y="0"/>
                </a:lnTo>
                <a:lnTo>
                  <a:pt x="52324" y="139522"/>
                </a:lnTo>
                <a:lnTo>
                  <a:pt x="1046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94544" y="5909805"/>
            <a:ext cx="104643" cy="139524"/>
          </a:xfrm>
          <a:custGeom>
            <a:avLst/>
            <a:gdLst/>
            <a:ahLst/>
            <a:cxnLst/>
            <a:rect l="l" t="t" r="r" b="b"/>
            <a:pathLst>
              <a:path w="104643" h="139524">
                <a:moveTo>
                  <a:pt x="52321" y="139524"/>
                </a:moveTo>
                <a:lnTo>
                  <a:pt x="104643" y="0"/>
                </a:lnTo>
                <a:lnTo>
                  <a:pt x="0" y="0"/>
                </a:lnTo>
                <a:lnTo>
                  <a:pt x="52321" y="139524"/>
                </a:lnTo>
                <a:close/>
              </a:path>
            </a:pathLst>
          </a:custGeom>
          <a:ln w="174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36120" y="5374055"/>
            <a:ext cx="104648" cy="139522"/>
          </a:xfrm>
          <a:custGeom>
            <a:avLst/>
            <a:gdLst/>
            <a:ahLst/>
            <a:cxnLst/>
            <a:rect l="l" t="t" r="r" b="b"/>
            <a:pathLst>
              <a:path w="104648" h="139522">
                <a:moveTo>
                  <a:pt x="52324" y="0"/>
                </a:moveTo>
                <a:lnTo>
                  <a:pt x="0" y="139522"/>
                </a:lnTo>
                <a:lnTo>
                  <a:pt x="104648" y="139522"/>
                </a:lnTo>
                <a:lnTo>
                  <a:pt x="52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36101" y="5374029"/>
            <a:ext cx="104643" cy="139524"/>
          </a:xfrm>
          <a:custGeom>
            <a:avLst/>
            <a:gdLst/>
            <a:ahLst/>
            <a:cxnLst/>
            <a:rect l="l" t="t" r="r" b="b"/>
            <a:pathLst>
              <a:path w="104643" h="139524">
                <a:moveTo>
                  <a:pt x="52321" y="0"/>
                </a:moveTo>
                <a:lnTo>
                  <a:pt x="0" y="139524"/>
                </a:lnTo>
                <a:lnTo>
                  <a:pt x="104643" y="139524"/>
                </a:lnTo>
                <a:lnTo>
                  <a:pt x="52321" y="0"/>
                </a:lnTo>
                <a:close/>
              </a:path>
            </a:pathLst>
          </a:custGeom>
          <a:ln w="174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46866" y="2869001"/>
            <a:ext cx="0" cy="568912"/>
          </a:xfrm>
          <a:custGeom>
            <a:avLst/>
            <a:gdLst/>
            <a:ahLst/>
            <a:cxnLst/>
            <a:rect l="l" t="t" r="r" b="b"/>
            <a:pathLst>
              <a:path h="568912">
                <a:moveTo>
                  <a:pt x="0" y="0"/>
                </a:moveTo>
                <a:lnTo>
                  <a:pt x="0" y="568912"/>
                </a:lnTo>
              </a:path>
            </a:pathLst>
          </a:custGeom>
          <a:ln w="174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94555" y="3437928"/>
            <a:ext cx="104648" cy="139522"/>
          </a:xfrm>
          <a:custGeom>
            <a:avLst/>
            <a:gdLst/>
            <a:ahLst/>
            <a:cxnLst/>
            <a:rect l="l" t="t" r="r" b="b"/>
            <a:pathLst>
              <a:path w="104648" h="139522">
                <a:moveTo>
                  <a:pt x="104648" y="0"/>
                </a:moveTo>
                <a:lnTo>
                  <a:pt x="0" y="0"/>
                </a:lnTo>
                <a:lnTo>
                  <a:pt x="52324" y="139522"/>
                </a:lnTo>
                <a:lnTo>
                  <a:pt x="1046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94544" y="3437913"/>
            <a:ext cx="104643" cy="139524"/>
          </a:xfrm>
          <a:custGeom>
            <a:avLst/>
            <a:gdLst/>
            <a:ahLst/>
            <a:cxnLst/>
            <a:rect l="l" t="t" r="r" b="b"/>
            <a:pathLst>
              <a:path w="104643" h="139524">
                <a:moveTo>
                  <a:pt x="52321" y="139524"/>
                </a:moveTo>
                <a:lnTo>
                  <a:pt x="104643" y="0"/>
                </a:lnTo>
                <a:lnTo>
                  <a:pt x="0" y="0"/>
                </a:lnTo>
                <a:lnTo>
                  <a:pt x="52321" y="139524"/>
                </a:lnTo>
                <a:close/>
              </a:path>
            </a:pathLst>
          </a:custGeom>
          <a:ln w="174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635775" y="2358430"/>
            <a:ext cx="781685" cy="2705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50" spc="-10" dirty="0" smtClean="0">
                <a:latin typeface="Arial"/>
                <a:cs typeface="Arial"/>
              </a:rPr>
              <a:t>Memory</a:t>
            </a:r>
            <a:endParaRPr sz="16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336120" y="2902140"/>
            <a:ext cx="104648" cy="139522"/>
          </a:xfrm>
          <a:custGeom>
            <a:avLst/>
            <a:gdLst/>
            <a:ahLst/>
            <a:cxnLst/>
            <a:rect l="l" t="t" r="r" b="b"/>
            <a:pathLst>
              <a:path w="104648" h="139522">
                <a:moveTo>
                  <a:pt x="52324" y="0"/>
                </a:moveTo>
                <a:lnTo>
                  <a:pt x="0" y="139522"/>
                </a:lnTo>
                <a:lnTo>
                  <a:pt x="104648" y="139522"/>
                </a:lnTo>
                <a:lnTo>
                  <a:pt x="52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36101" y="2902138"/>
            <a:ext cx="104643" cy="139524"/>
          </a:xfrm>
          <a:custGeom>
            <a:avLst/>
            <a:gdLst/>
            <a:ahLst/>
            <a:cxnLst/>
            <a:rect l="l" t="t" r="r" b="b"/>
            <a:pathLst>
              <a:path w="104643" h="139524">
                <a:moveTo>
                  <a:pt x="52321" y="0"/>
                </a:moveTo>
                <a:lnTo>
                  <a:pt x="0" y="139524"/>
                </a:lnTo>
                <a:lnTo>
                  <a:pt x="104643" y="139524"/>
                </a:lnTo>
                <a:lnTo>
                  <a:pt x="52321" y="0"/>
                </a:lnTo>
                <a:close/>
              </a:path>
            </a:pathLst>
          </a:custGeom>
          <a:ln w="174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4161197" y="3041663"/>
          <a:ext cx="1730333" cy="29621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6948"/>
                <a:gridCol w="741556"/>
                <a:gridCol w="511829"/>
              </a:tblGrid>
              <a:tr h="568895">
                <a:tc gridSpan="2">
                  <a:txBody>
                    <a:bodyPr/>
                    <a:lstStyle/>
                    <a:p>
                      <a:endParaRPr sz="4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7440">
                      <a:solidFill>
                        <a:srgbClr val="000000"/>
                      </a:solidFill>
                      <a:prstDash val="solid"/>
                    </a:lnR>
                    <a:lnB w="1744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4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7440">
                      <a:solidFill>
                        <a:srgbClr val="000000"/>
                      </a:solidFill>
                      <a:prstDash val="solid"/>
                    </a:lnL>
                    <a:lnB w="1744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30334">
                <a:tc gridSpan="3">
                  <a:txBody>
                    <a:bodyPr/>
                    <a:lstStyle/>
                    <a:p>
                      <a:pPr marL="114935" marR="132080" indent="0" algn="ctr">
                        <a:lnSpc>
                          <a:spcPts val="1920"/>
                        </a:lnSpc>
                      </a:pPr>
                      <a:r>
                        <a:rPr sz="1650" dirty="0" smtClean="0">
                          <a:latin typeface="Arial"/>
                          <a:cs typeface="Arial"/>
                        </a:rPr>
                        <a:t>Central Processing</a:t>
                      </a:r>
                      <a:r>
                        <a:rPr sz="1650" spc="-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650" spc="0" dirty="0" smtClean="0">
                          <a:latin typeface="Arial"/>
                          <a:cs typeface="Arial"/>
                        </a:rPr>
                        <a:t>Unit (CPU)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7440">
                      <a:solidFill>
                        <a:srgbClr val="000000"/>
                      </a:solidFill>
                      <a:prstDash val="solid"/>
                    </a:lnL>
                    <a:lnR w="17440">
                      <a:solidFill>
                        <a:srgbClr val="000000"/>
                      </a:solidFill>
                      <a:prstDash val="solid"/>
                    </a:lnR>
                    <a:lnT w="17440">
                      <a:solidFill>
                        <a:srgbClr val="000000"/>
                      </a:solidFill>
                      <a:prstDash val="solid"/>
                    </a:lnT>
                    <a:lnB w="1744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68912">
                <a:tc>
                  <a:txBody>
                    <a:bodyPr/>
                    <a:lstStyle/>
                    <a:p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7440">
                      <a:solidFill>
                        <a:srgbClr val="000000"/>
                      </a:solidFill>
                      <a:prstDash val="solid"/>
                    </a:lnR>
                    <a:lnT w="1744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7440">
                      <a:solidFill>
                        <a:srgbClr val="000000"/>
                      </a:solidFill>
                      <a:prstDash val="solid"/>
                    </a:lnL>
                    <a:lnT w="1744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4161197" y="5513554"/>
          <a:ext cx="1730334" cy="13104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8505"/>
                <a:gridCol w="511829"/>
              </a:tblGrid>
              <a:tr h="568912">
                <a:tc>
                  <a:txBody>
                    <a:bodyPr/>
                    <a:lstStyle/>
                    <a:p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7440">
                      <a:solidFill>
                        <a:srgbClr val="000000"/>
                      </a:solidFill>
                      <a:prstDash val="solid"/>
                    </a:lnR>
                    <a:lnB w="1744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7440">
                      <a:solidFill>
                        <a:srgbClr val="000000"/>
                      </a:solidFill>
                      <a:prstDash val="solid"/>
                    </a:lnL>
                    <a:lnB w="1744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41574">
                <a:tc gridSpan="2">
                  <a:txBody>
                    <a:bodyPr/>
                    <a:lstStyle/>
                    <a:p>
                      <a:pPr marL="266065" marR="283210" indent="5080">
                        <a:lnSpc>
                          <a:spcPts val="1920"/>
                        </a:lnSpc>
                      </a:pPr>
                      <a:r>
                        <a:rPr sz="1650" dirty="0" smtClean="0">
                          <a:latin typeface="Arial"/>
                          <a:cs typeface="Arial"/>
                        </a:rPr>
                        <a:t>Input/Output (IO) Devices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7440">
                      <a:solidFill>
                        <a:srgbClr val="000000"/>
                      </a:solidFill>
                      <a:prstDash val="solid"/>
                    </a:lnL>
                    <a:lnR w="17440">
                      <a:solidFill>
                        <a:srgbClr val="000000"/>
                      </a:solidFill>
                      <a:prstDash val="solid"/>
                    </a:lnR>
                    <a:lnT w="17440">
                      <a:solidFill>
                        <a:srgbClr val="000000"/>
                      </a:solidFill>
                      <a:prstDash val="solid"/>
                    </a:lnT>
                    <a:lnB w="1744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Computer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660525">
              <a:lnSpc>
                <a:spcPct val="100000"/>
              </a:lnSpc>
            </a:pPr>
            <a:r>
              <a:rPr sz="4350" dirty="0" smtClean="0">
                <a:latin typeface="Arial"/>
                <a:cs typeface="Arial"/>
              </a:rPr>
              <a:t>CPU</a:t>
            </a:r>
            <a:r>
              <a:rPr sz="4350" spc="-5" dirty="0" smtClean="0">
                <a:latin typeface="Arial"/>
                <a:cs typeface="Arial"/>
              </a:rPr>
              <a:t> </a:t>
            </a:r>
            <a:r>
              <a:rPr sz="4350" spc="0" dirty="0" smtClean="0">
                <a:latin typeface="Arial"/>
                <a:cs typeface="Arial"/>
              </a:rPr>
              <a:t>Instructions</a:t>
            </a:r>
            <a:endParaRPr sz="43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3136" y="2501332"/>
            <a:ext cx="1544955" cy="5054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150" dirty="0" smtClean="0">
                <a:latin typeface="Arial"/>
                <a:cs typeface="Arial"/>
              </a:rPr>
              <a:t>z = x + y</a:t>
            </a:r>
            <a:endParaRPr sz="31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82309" y="2257941"/>
            <a:ext cx="3213100" cy="29241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429895" algn="just">
              <a:lnSpc>
                <a:spcPct val="150700"/>
              </a:lnSpc>
            </a:pPr>
            <a:r>
              <a:rPr sz="3150" dirty="0" smtClean="0">
                <a:latin typeface="Arial"/>
                <a:cs typeface="Arial"/>
              </a:rPr>
              <a:t>Read location x Read location y Add</a:t>
            </a:r>
            <a:endParaRPr sz="315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5"/>
              </a:spcBef>
            </a:pPr>
            <a:endParaRPr sz="950"/>
          </a:p>
          <a:p>
            <a:pPr>
              <a:lnSpc>
                <a:spcPts val="1000"/>
              </a:lnSpc>
            </a:pPr>
            <a:endParaRPr sz="1000"/>
          </a:p>
          <a:p>
            <a:pPr marL="12700" marR="12700" algn="just">
              <a:lnSpc>
                <a:spcPct val="100000"/>
              </a:lnSpc>
            </a:pPr>
            <a:r>
              <a:rPr sz="3150" spc="-55" dirty="0" smtClean="0">
                <a:latin typeface="Arial"/>
                <a:cs typeface="Arial"/>
              </a:rPr>
              <a:t>W</a:t>
            </a:r>
            <a:r>
              <a:rPr sz="3150" spc="0" dirty="0" smtClean="0">
                <a:latin typeface="Arial"/>
                <a:cs typeface="Arial"/>
              </a:rPr>
              <a:t>rite to location z</a:t>
            </a:r>
            <a:endParaRPr sz="31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30555">
              <a:lnSpc>
                <a:spcPct val="100000"/>
              </a:lnSpc>
            </a:pPr>
            <a:r>
              <a:rPr sz="4350" dirty="0" smtClean="0">
                <a:latin typeface="Arial"/>
                <a:cs typeface="Arial"/>
              </a:rPr>
              <a:t>Programming</a:t>
            </a:r>
            <a:r>
              <a:rPr sz="4350" spc="-5" dirty="0" smtClean="0">
                <a:latin typeface="Arial"/>
                <a:cs typeface="Arial"/>
              </a:rPr>
              <a:t> </a:t>
            </a:r>
            <a:r>
              <a:rPr sz="4350" spc="0" dirty="0" smtClean="0">
                <a:latin typeface="Arial"/>
                <a:cs typeface="Arial"/>
              </a:rPr>
              <a:t>Languages</a:t>
            </a:r>
            <a:endParaRPr sz="43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00" y="2519366"/>
            <a:ext cx="9144000" cy="2032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1790" marR="1151890" indent="-339725">
              <a:lnSpc>
                <a:spcPts val="3760"/>
              </a:lnSpc>
              <a:buFont typeface="Arial"/>
              <a:buChar char="•"/>
              <a:tabLst>
                <a:tab pos="351790" algn="l"/>
              </a:tabLst>
            </a:pPr>
            <a:r>
              <a:rPr sz="2800" dirty="0" smtClean="0">
                <a:latin typeface="Arial"/>
                <a:cs typeface="Arial"/>
              </a:rPr>
              <a:t>Easier to understand than CPU </a:t>
            </a:r>
            <a:r>
              <a:rPr lang="en-US" sz="2800" dirty="0" smtClean="0">
                <a:latin typeface="Arial"/>
                <a:cs typeface="Arial"/>
              </a:rPr>
              <a:t>i</a:t>
            </a:r>
            <a:r>
              <a:rPr sz="2800" dirty="0" smtClean="0">
                <a:latin typeface="Arial"/>
                <a:cs typeface="Arial"/>
              </a:rPr>
              <a:t>nstructions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9"/>
              </a:spcBef>
              <a:buFont typeface="Arial"/>
              <a:buChar char="•"/>
            </a:pPr>
            <a:endParaRPr sz="600" dirty="0"/>
          </a:p>
          <a:p>
            <a:pPr marL="351790" marR="12700" indent="-339725">
              <a:lnSpc>
                <a:spcPct val="100200"/>
              </a:lnSpc>
              <a:buFont typeface="Arial"/>
              <a:buChar char="•"/>
              <a:tabLst>
                <a:tab pos="351790" algn="l"/>
              </a:tabLst>
            </a:pPr>
            <a:r>
              <a:rPr lang="en-US" sz="2800" dirty="0" smtClean="0">
                <a:latin typeface="Arial"/>
                <a:cs typeface="Arial"/>
              </a:rPr>
              <a:t>Programmer will make few mistakes</a:t>
            </a:r>
          </a:p>
          <a:p>
            <a:pPr marL="351790" marR="12700" indent="-339725">
              <a:lnSpc>
                <a:spcPct val="100200"/>
              </a:lnSpc>
              <a:buFont typeface="Arial"/>
              <a:buChar char="•"/>
              <a:tabLst>
                <a:tab pos="351790" algn="l"/>
              </a:tabLst>
            </a:pPr>
            <a:endParaRPr lang="en-US" sz="2800" dirty="0">
              <a:latin typeface="Arial"/>
              <a:cs typeface="Arial"/>
            </a:endParaRPr>
          </a:p>
          <a:p>
            <a:pPr marL="12065" marR="12700">
              <a:lnSpc>
                <a:spcPct val="100200"/>
              </a:lnSpc>
              <a:tabLst>
                <a:tab pos="351790" algn="l"/>
              </a:tabLst>
            </a:pPr>
            <a:endParaRPr lang="en-US" sz="2800" dirty="0" smtClean="0">
              <a:latin typeface="Arial"/>
              <a:cs typeface="Arial"/>
            </a:endParaRPr>
          </a:p>
          <a:p>
            <a:pPr marL="12065" marR="12700">
              <a:lnSpc>
                <a:spcPct val="100200"/>
              </a:lnSpc>
              <a:tabLst>
                <a:tab pos="351790" algn="l"/>
              </a:tabLst>
            </a:pPr>
            <a:endParaRPr lang="en-US" sz="2800" dirty="0">
              <a:latin typeface="Arial"/>
              <a:cs typeface="Arial"/>
            </a:endParaRPr>
          </a:p>
          <a:p>
            <a:pPr marL="12065" marR="12700">
              <a:lnSpc>
                <a:spcPct val="100200"/>
              </a:lnSpc>
              <a:tabLst>
                <a:tab pos="351790" algn="l"/>
              </a:tabLst>
            </a:pPr>
            <a:endParaRPr lang="en-US" sz="2800" dirty="0" smtClean="0">
              <a:latin typeface="Arial"/>
              <a:cs typeface="Arial"/>
            </a:endParaRPr>
          </a:p>
          <a:p>
            <a:pPr marL="12065" marR="12700">
              <a:lnSpc>
                <a:spcPct val="100200"/>
              </a:lnSpc>
              <a:tabLst>
                <a:tab pos="351790" algn="l"/>
              </a:tabLst>
            </a:pPr>
            <a:r>
              <a:rPr lang="en-US" sz="2800" dirty="0" smtClean="0">
                <a:latin typeface="Arial"/>
                <a:cs typeface="Arial"/>
              </a:rPr>
              <a:t>However:</a:t>
            </a:r>
          </a:p>
          <a:p>
            <a:pPr marL="12065" marR="12700">
              <a:lnSpc>
                <a:spcPct val="100200"/>
              </a:lnSpc>
              <a:tabLst>
                <a:tab pos="351790" algn="l"/>
              </a:tabLst>
            </a:pPr>
            <a:r>
              <a:rPr sz="2800" dirty="0" smtClean="0">
                <a:latin typeface="Arial"/>
                <a:cs typeface="Arial"/>
              </a:rPr>
              <a:t>Needs to be translated for the CPU to understand it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1442</TotalTime>
  <Words>869</Words>
  <Application>Microsoft Office PowerPoint</Application>
  <PresentationFormat>Custom</PresentationFormat>
  <Paragraphs>241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Introduction to Java</vt:lpstr>
      <vt:lpstr>Goal</vt:lpstr>
      <vt:lpstr>My Expectations</vt:lpstr>
      <vt:lpstr>Today’s Goals:</vt:lpstr>
      <vt:lpstr>The Big Picture</vt:lpstr>
      <vt:lpstr>Algorithm</vt:lpstr>
      <vt:lpstr>The Computer</vt:lpstr>
      <vt:lpstr>CPU Instructions</vt:lpstr>
      <vt:lpstr>Programming Languages</vt:lpstr>
      <vt:lpstr>All Operations in Binary</vt:lpstr>
      <vt:lpstr>Java</vt:lpstr>
      <vt:lpstr>Compiling Java</vt:lpstr>
      <vt:lpstr>First Program</vt:lpstr>
      <vt:lpstr>Program Structure</vt:lpstr>
      <vt:lpstr>Output</vt:lpstr>
      <vt:lpstr>Second Program</vt:lpstr>
      <vt:lpstr>Types</vt:lpstr>
      <vt:lpstr>Variables</vt:lpstr>
      <vt:lpstr>Assignment Operator</vt:lpstr>
      <vt:lpstr>Assignment Operator</vt:lpstr>
      <vt:lpstr>PowerPoint Presentation</vt:lpstr>
      <vt:lpstr>Operators</vt:lpstr>
      <vt:lpstr>Order of Operations</vt:lpstr>
      <vt:lpstr>PowerPoint Presentation</vt:lpstr>
      <vt:lpstr>PowerPoint Presentation</vt:lpstr>
      <vt:lpstr>String Concatenation (+)</vt:lpstr>
      <vt:lpstr>Summary</vt:lpstr>
      <vt:lpstr>Next Steps</vt:lpstr>
      <vt:lpstr>Homework: GravityCalculator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6.092 Lecture 1: Types, Variables, Operators</dc:title>
  <dc:creator>Evan Jones</dc:creator>
  <cp:lastModifiedBy>Tom Blank</cp:lastModifiedBy>
  <cp:revision>23</cp:revision>
  <dcterms:created xsi:type="dcterms:W3CDTF">2015-06-30T16:20:18Z</dcterms:created>
  <dcterms:modified xsi:type="dcterms:W3CDTF">2015-07-04T05:34:14Z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2010-01-07T00:00:00Z</vt:filetime>
  </property>
  <property fmtid="{D5CDD505-2E9C-101B-9397-08002B2CF9AE}" pid="3" name="LastSaved">
    <vt:filetime>2015-06-30T00:00:00Z</vt:filetime>
  </property>
</Properties>
</file>