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1140" y="1027510"/>
            <a:ext cx="7856119" cy="7661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05" y="2334303"/>
            <a:ext cx="8876789" cy="25102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cw.mit.edu/" TargetMode="External"/><Relationship Id="rId3" Type="http://schemas.openxmlformats.org/officeDocument/2006/relationships/hyperlink" Target="http://ocw.mit.edu/terms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208" y="2038685"/>
            <a:ext cx="5750560" cy="2461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270">
              <a:lnSpc>
                <a:spcPct val="100000"/>
              </a:lnSpc>
            </a:pPr>
            <a:r>
              <a:rPr dirty="0" smtClean="0" sz="3950">
                <a:latin typeface="Arial"/>
                <a:cs typeface="Arial"/>
              </a:rPr>
              <a:t>6.092:</a:t>
            </a:r>
            <a:r>
              <a:rPr dirty="0" smtClean="0" sz="3950" spc="-20">
                <a:latin typeface="Arial"/>
                <a:cs typeface="Arial"/>
              </a:rPr>
              <a:t> </a:t>
            </a:r>
            <a:r>
              <a:rPr dirty="0" smtClean="0" sz="3950" spc="0">
                <a:latin typeface="Arial"/>
                <a:cs typeface="Arial"/>
              </a:rPr>
              <a:t>Intro to</a:t>
            </a:r>
            <a:r>
              <a:rPr dirty="0" smtClean="0" sz="3950" spc="-20">
                <a:latin typeface="Arial"/>
                <a:cs typeface="Arial"/>
              </a:rPr>
              <a:t> </a:t>
            </a:r>
            <a:r>
              <a:rPr dirty="0" smtClean="0" sz="3950" spc="0">
                <a:latin typeface="Arial"/>
                <a:cs typeface="Arial"/>
              </a:rPr>
              <a:t>Java</a:t>
            </a:r>
            <a:endParaRPr sz="39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 marL="12700" marR="12700" indent="0">
              <a:lnSpc>
                <a:spcPct val="100299"/>
              </a:lnSpc>
            </a:pPr>
            <a:r>
              <a:rPr dirty="0" smtClean="0" sz="3950" b="1">
                <a:latin typeface="Arial"/>
                <a:cs typeface="Arial"/>
              </a:rPr>
              <a:t>2:</a:t>
            </a:r>
            <a:r>
              <a:rPr dirty="0" smtClean="0" sz="3950" spc="-5" b="1">
                <a:latin typeface="Arial"/>
                <a:cs typeface="Arial"/>
              </a:rPr>
              <a:t> </a:t>
            </a:r>
            <a:r>
              <a:rPr dirty="0" smtClean="0" sz="3950" spc="0" b="1">
                <a:latin typeface="Arial"/>
                <a:cs typeface="Arial"/>
              </a:rPr>
              <a:t>More</a:t>
            </a:r>
            <a:r>
              <a:rPr dirty="0" smtClean="0" sz="3950" spc="-5" b="1">
                <a:latin typeface="Arial"/>
                <a:cs typeface="Arial"/>
              </a:rPr>
              <a:t> </a:t>
            </a:r>
            <a:r>
              <a:rPr dirty="0" smtClean="0" sz="3950" spc="0" b="1">
                <a:latin typeface="Arial"/>
                <a:cs typeface="Arial"/>
              </a:rPr>
              <a:t>types,</a:t>
            </a:r>
            <a:r>
              <a:rPr dirty="0" smtClean="0" sz="3950" spc="-5" b="1">
                <a:latin typeface="Arial"/>
                <a:cs typeface="Arial"/>
              </a:rPr>
              <a:t> </a:t>
            </a:r>
            <a:r>
              <a:rPr dirty="0" smtClean="0" sz="3950" spc="0" b="1">
                <a:latin typeface="Arial"/>
                <a:cs typeface="Arial"/>
              </a:rPr>
              <a:t>Method</a:t>
            </a:r>
            <a:r>
              <a:rPr dirty="0" smtClean="0" sz="3950" spc="-25" b="1">
                <a:latin typeface="Arial"/>
                <a:cs typeface="Arial"/>
              </a:rPr>
              <a:t>s</a:t>
            </a:r>
            <a:r>
              <a:rPr dirty="0" smtClean="0" sz="3950" spc="0" b="1">
                <a:latin typeface="Arial"/>
                <a:cs typeface="Arial"/>
              </a:rPr>
              <a:t>,</a:t>
            </a:r>
            <a:r>
              <a:rPr dirty="0" smtClean="0" sz="3950" spc="0" b="1">
                <a:latin typeface="Arial"/>
                <a:cs typeface="Arial"/>
              </a:rPr>
              <a:t> Conditionals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84924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Division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6970395" cy="11029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Divisio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(“/”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operate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differentl</a:t>
            </a:r>
            <a:r>
              <a:rPr dirty="0" smtClean="0" sz="3500" spc="0">
                <a:latin typeface="Arial"/>
                <a:cs typeface="Arial"/>
              </a:rPr>
              <a:t>y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on</a:t>
            </a:r>
            <a:endParaRPr sz="35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25"/>
              </a:spcBef>
            </a:pPr>
            <a:r>
              <a:rPr dirty="0" smtClean="0" sz="3500" spc="-5">
                <a:latin typeface="Arial"/>
                <a:cs typeface="Arial"/>
              </a:rPr>
              <a:t>integer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an</a:t>
            </a:r>
            <a:r>
              <a:rPr dirty="0" smtClean="0" sz="3500" spc="0">
                <a:latin typeface="Arial"/>
                <a:cs typeface="Arial"/>
              </a:rPr>
              <a:t>d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doubles!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4158509"/>
            <a:ext cx="4766310" cy="1250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Example: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1"/>
              </a:spcBef>
            </a:pPr>
            <a:endParaRPr sz="600"/>
          </a:p>
          <a:p>
            <a:pPr marL="382905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doubl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a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=</a:t>
            </a:r>
            <a:r>
              <a:rPr dirty="0" smtClean="0" sz="3500" spc="-5">
                <a:latin typeface="Arial"/>
                <a:cs typeface="Arial"/>
              </a:rPr>
              <a:t> 5.0/2.0</a:t>
            </a:r>
            <a:r>
              <a:rPr dirty="0" smtClean="0" sz="3500" spc="0">
                <a:latin typeface="Arial"/>
                <a:cs typeface="Arial"/>
              </a:rPr>
              <a:t>;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1968" y="4772073"/>
            <a:ext cx="1906905" cy="636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2.5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086" y="5415812"/>
            <a:ext cx="4397375" cy="12807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in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b = </a:t>
            </a:r>
            <a:r>
              <a:rPr dirty="0" smtClean="0" sz="3500" spc="-5">
                <a:latin typeface="Arial"/>
                <a:cs typeface="Arial"/>
              </a:rPr>
              <a:t>4/2</a:t>
            </a:r>
            <a:r>
              <a:rPr dirty="0" smtClean="0" sz="3500" spc="0">
                <a:latin typeface="Arial"/>
                <a:cs typeface="Arial"/>
              </a:rPr>
              <a:t>;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b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in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c =</a:t>
            </a:r>
            <a:r>
              <a:rPr dirty="0" smtClean="0" sz="3500" spc="-5">
                <a:latin typeface="Arial"/>
                <a:cs typeface="Arial"/>
              </a:rPr>
              <a:t> 5/2</a:t>
            </a:r>
            <a:r>
              <a:rPr dirty="0" smtClean="0" sz="3500" spc="0">
                <a:latin typeface="Arial"/>
                <a:cs typeface="Arial"/>
              </a:rPr>
              <a:t>;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c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086" y="6703652"/>
            <a:ext cx="3652520" cy="636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doubl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=</a:t>
            </a:r>
            <a:r>
              <a:rPr dirty="0" smtClean="0" sz="3500" spc="-5">
                <a:latin typeface="Arial"/>
                <a:cs typeface="Arial"/>
              </a:rPr>
              <a:t> 5/2</a:t>
            </a:r>
            <a:r>
              <a:rPr dirty="0" smtClean="0" sz="3500" spc="0">
                <a:latin typeface="Arial"/>
                <a:cs typeface="Arial"/>
              </a:rPr>
              <a:t>;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176" y="6703652"/>
            <a:ext cx="1906270" cy="636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>
                <a:solidFill>
                  <a:srgbClr val="00B050"/>
                </a:solidFill>
                <a:latin typeface="Courier New"/>
                <a:cs typeface="Courier New"/>
              </a:rPr>
              <a:t>d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3500" spc="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3500" spc="0">
                <a:solidFill>
                  <a:srgbClr val="00B050"/>
                </a:solidFill>
                <a:latin typeface="Courier New"/>
                <a:cs typeface="Courier New"/>
              </a:rPr>
              <a:t>2.0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09675">
              <a:lnSpc>
                <a:spcPct val="100000"/>
              </a:lnSpc>
            </a:pPr>
            <a:r>
              <a:rPr dirty="0" smtClean="0" sz="4850" spc="-35">
                <a:latin typeface="Arial"/>
                <a:cs typeface="Arial"/>
              </a:rPr>
              <a:t>Orde</a:t>
            </a:r>
            <a:r>
              <a:rPr dirty="0" smtClean="0" sz="4850" spc="-20">
                <a:latin typeface="Arial"/>
                <a:cs typeface="Arial"/>
              </a:rPr>
              <a:t>r</a:t>
            </a:r>
            <a:r>
              <a:rPr dirty="0" smtClean="0" sz="4850" spc="-5">
                <a:latin typeface="Arial"/>
                <a:cs typeface="Arial"/>
              </a:rPr>
              <a:t> </a:t>
            </a:r>
            <a:r>
              <a:rPr dirty="0" smtClean="0" sz="4850" spc="-35">
                <a:latin typeface="Arial"/>
                <a:cs typeface="Arial"/>
              </a:rPr>
              <a:t>o</a:t>
            </a:r>
            <a:r>
              <a:rPr dirty="0" smtClean="0" sz="4850" spc="-15">
                <a:latin typeface="Arial"/>
                <a:cs typeface="Arial"/>
              </a:rPr>
              <a:t>f</a:t>
            </a:r>
            <a:r>
              <a:rPr dirty="0" smtClean="0" sz="4850" spc="-5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Operations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223889"/>
            <a:ext cx="6907530" cy="19646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20700"/>
              </a:lnSpc>
            </a:pPr>
            <a:r>
              <a:rPr dirty="0" smtClean="0" sz="3500" spc="-5">
                <a:latin typeface="Arial"/>
                <a:cs typeface="Arial"/>
              </a:rPr>
              <a:t>Precedenc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4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lik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math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lef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</a:t>
            </a:r>
            <a:r>
              <a:rPr dirty="0" smtClean="0" sz="3500" spc="0">
                <a:latin typeface="Arial"/>
                <a:cs typeface="Arial"/>
              </a:rPr>
              <a:t>o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right</a:t>
            </a:r>
            <a:r>
              <a:rPr dirty="0" smtClean="0" sz="3500" spc="-5">
                <a:latin typeface="Arial"/>
                <a:cs typeface="Arial"/>
              </a:rPr>
              <a:t> Righ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han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sid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=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evaluate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first</a:t>
            </a:r>
            <a:r>
              <a:rPr dirty="0" smtClean="0" sz="3500" spc="-5">
                <a:latin typeface="Arial"/>
                <a:cs typeface="Arial"/>
              </a:rPr>
              <a:t> Parenthesi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increas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precedence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4772771"/>
            <a:ext cx="1230630" cy="10452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dirty="0" smtClean="0" sz="2650" spc="-25">
                <a:latin typeface="Courier New"/>
                <a:cs typeface="Courier New"/>
              </a:rPr>
              <a:t>double</a:t>
            </a:r>
            <a:r>
              <a:rPr dirty="0" smtClean="0" sz="2650" spc="-25">
                <a:latin typeface="Courier New"/>
                <a:cs typeface="Courier New"/>
              </a:rPr>
              <a:t> double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8166" y="4851524"/>
            <a:ext cx="5046345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x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3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/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2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1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3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x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30">
                <a:solidFill>
                  <a:srgbClr val="00B050"/>
                </a:solidFill>
                <a:latin typeface="Courier New"/>
                <a:cs typeface="Courier New"/>
              </a:rPr>
              <a:t>2.0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4027804" algn="l"/>
              </a:tabLst>
            </a:pPr>
            <a:r>
              <a:rPr dirty="0" smtClean="0" sz="2650" spc="-20">
                <a:latin typeface="Courier New"/>
                <a:cs typeface="Courier New"/>
              </a:rPr>
              <a:t>y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3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/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(</a:t>
            </a:r>
            <a:r>
              <a:rPr dirty="0" smtClean="0" sz="2650" spc="-20">
                <a:latin typeface="Courier New"/>
                <a:cs typeface="Courier New"/>
              </a:rPr>
              <a:t>2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20">
                <a:latin typeface="Courier New"/>
                <a:cs typeface="Courier New"/>
              </a:rPr>
              <a:t>	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432" y="5334328"/>
            <a:ext cx="283718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819275" algn="l"/>
              </a:tabLst>
            </a:pPr>
            <a:r>
              <a:rPr dirty="0" smtClean="0" sz="2650" spc="-25">
                <a:latin typeface="Courier New"/>
                <a:cs typeface="Courier New"/>
              </a:rPr>
              <a:t>1)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1.0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346835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Mismatched</a:t>
            </a:r>
            <a:r>
              <a:rPr dirty="0" smtClean="0" sz="4850" spc="-45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Types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290869"/>
            <a:ext cx="6590665" cy="4832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Java</a:t>
            </a:r>
            <a:r>
              <a:rPr dirty="0" smtClean="0" sz="3050" spc="-1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verifies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th</a:t>
            </a:r>
            <a:r>
              <a:rPr dirty="0" smtClean="0" sz="3050" spc="10">
                <a:latin typeface="Arial"/>
                <a:cs typeface="Arial"/>
              </a:rPr>
              <a:t>a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types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always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match: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3313983"/>
            <a:ext cx="2194560" cy="440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5">
                <a:latin typeface="Arial"/>
                <a:cs typeface="Arial"/>
              </a:rPr>
              <a:t>String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five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=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117E7F"/>
                </a:solidFill>
                <a:latin typeface="Arial"/>
                <a:cs typeface="Arial"/>
              </a:rPr>
              <a:t>5</a:t>
            </a:r>
            <a:r>
              <a:rPr dirty="0" smtClean="0" sz="2650" spc="-10" b="1">
                <a:latin typeface="Arial"/>
                <a:cs typeface="Arial"/>
              </a:rPr>
              <a:t>;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7891" y="3345733"/>
            <a:ext cx="1472565" cy="3924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5">
                <a:solidFill>
                  <a:srgbClr val="0E7E00"/>
                </a:solidFill>
                <a:latin typeface="Arial"/>
                <a:cs typeface="Arial"/>
              </a:rPr>
              <a:t>/</a:t>
            </a:r>
            <a:r>
              <a:rPr dirty="0" smtClean="0" sz="2400" spc="0">
                <a:solidFill>
                  <a:srgbClr val="0E7E00"/>
                </a:solidFill>
                <a:latin typeface="Arial"/>
                <a:cs typeface="Arial"/>
              </a:rPr>
              <a:t>/</a:t>
            </a:r>
            <a:r>
              <a:rPr dirty="0" smtClean="0" sz="2400" spc="-5">
                <a:solidFill>
                  <a:srgbClr val="0E7E00"/>
                </a:solidFill>
                <a:latin typeface="Arial"/>
                <a:cs typeface="Arial"/>
              </a:rPr>
              <a:t> ERROR!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65" y="4603203"/>
            <a:ext cx="4516120" cy="1798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9600"/>
              </a:lnSpc>
            </a:pPr>
            <a:r>
              <a:rPr dirty="0" smtClean="0" sz="2650" spc="-15">
                <a:latin typeface="Arial"/>
                <a:cs typeface="Arial"/>
              </a:rPr>
              <a:t>test.java.2:</a:t>
            </a:r>
            <a:r>
              <a:rPr dirty="0" smtClean="0" sz="2650" spc="-50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incompatible</a:t>
            </a:r>
            <a:r>
              <a:rPr dirty="0" smtClean="0" sz="2650" spc="3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types</a:t>
            </a:r>
            <a:r>
              <a:rPr dirty="0" smtClean="0" sz="2650" spc="-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found</a:t>
            </a:r>
            <a:r>
              <a:rPr dirty="0" smtClean="0" sz="2650" spc="-10">
                <a:latin typeface="Arial"/>
                <a:cs typeface="Arial"/>
              </a:rPr>
              <a:t>: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int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required</a:t>
            </a:r>
            <a:r>
              <a:rPr dirty="0" smtClean="0" sz="2650" spc="-10">
                <a:latin typeface="Arial"/>
                <a:cs typeface="Arial"/>
              </a:rPr>
              <a:t>:</a:t>
            </a:r>
            <a:r>
              <a:rPr dirty="0" smtClean="0" sz="2650" spc="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java.lang.String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Strin</a:t>
            </a:r>
            <a:r>
              <a:rPr dirty="0" smtClean="0" sz="2650" spc="-15">
                <a:latin typeface="Arial"/>
                <a:cs typeface="Arial"/>
              </a:rPr>
              <a:t>g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fiv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=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5;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90106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Conversion</a:t>
            </a:r>
            <a:r>
              <a:rPr dirty="0" smtClean="0" sz="4850" spc="-45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by</a:t>
            </a:r>
            <a:r>
              <a:rPr dirty="0" smtClean="0" sz="4850" spc="-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casting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051232"/>
            <a:ext cx="4446270" cy="967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  <a:tabLst>
                <a:tab pos="2813050" algn="l"/>
              </a:tabLst>
            </a:pPr>
            <a:r>
              <a:rPr dirty="0" smtClean="0" sz="2650" spc="-25">
                <a:latin typeface="Courier New"/>
                <a:cs typeface="Courier New"/>
              </a:rPr>
              <a:t>in</a:t>
            </a:r>
            <a:r>
              <a:rPr dirty="0" smtClean="0" sz="2650" spc="-20">
                <a:latin typeface="Courier New"/>
                <a:cs typeface="Courier New"/>
              </a:rPr>
              <a:t>t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2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	</a:t>
            </a:r>
            <a:r>
              <a:rPr dirty="0" smtClean="0" sz="2650" spc="-3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algn="r" marR="12700">
              <a:lnSpc>
                <a:spcPct val="100000"/>
              </a:lnSpc>
            </a:pP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dirty="0" smtClean="0" sz="2650" spc="-1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2534454"/>
            <a:ext cx="3640454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25165" algn="l"/>
              </a:tabLst>
            </a:pPr>
            <a:r>
              <a:rPr dirty="0" smtClean="0" sz="2650" spc="-25">
                <a:latin typeface="Courier New"/>
                <a:cs typeface="Courier New"/>
              </a:rPr>
              <a:t>doubl</a:t>
            </a:r>
            <a:r>
              <a:rPr dirty="0" smtClean="0" sz="2650" spc="-20">
                <a:latin typeface="Courier New"/>
                <a:cs typeface="Courier New"/>
              </a:rPr>
              <a:t>e</a:t>
            </a:r>
            <a:r>
              <a:rPr dirty="0" smtClean="0" sz="2650" spc="-2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2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2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	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731" y="2534454"/>
            <a:ext cx="283654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4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dirty="0" smtClean="0" sz="2650" spc="-1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(Im</a:t>
            </a:r>
            <a:r>
              <a:rPr dirty="0" smtClean="0" sz="2650" spc="-4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r>
              <a:rPr dirty="0" smtClean="0" sz="2650" spc="-40">
                <a:solidFill>
                  <a:srgbClr val="00B050"/>
                </a:solidFill>
                <a:latin typeface="Courier New"/>
                <a:cs typeface="Courier New"/>
              </a:rPr>
              <a:t>l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icit)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65" y="3500064"/>
            <a:ext cx="3641090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in</a:t>
            </a:r>
            <a:r>
              <a:rPr dirty="0" smtClean="0" sz="2650" spc="-20">
                <a:latin typeface="Courier New"/>
                <a:cs typeface="Courier New"/>
              </a:rPr>
              <a:t>t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18.7;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in</a:t>
            </a:r>
            <a:r>
              <a:rPr dirty="0" smtClean="0" sz="2650" spc="-20">
                <a:latin typeface="Courier New"/>
                <a:cs typeface="Courier New"/>
              </a:rPr>
              <a:t>t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(int)18.7;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470" y="3500064"/>
            <a:ext cx="2835275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ERROR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015365">
              <a:lnSpc>
                <a:spcPct val="100000"/>
              </a:lnSpc>
            </a:pP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18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265" y="4869994"/>
            <a:ext cx="1230630" cy="10452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dirty="0" smtClean="0" sz="2650" spc="-25">
                <a:latin typeface="Courier New"/>
                <a:cs typeface="Courier New"/>
              </a:rPr>
              <a:t>double</a:t>
            </a:r>
            <a:r>
              <a:rPr dirty="0" smtClean="0" sz="2650" spc="-25">
                <a:latin typeface="Courier New"/>
                <a:cs typeface="Courier New"/>
              </a:rPr>
              <a:t> double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6993" y="4948746"/>
            <a:ext cx="3240405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335">
              <a:lnSpc>
                <a:spcPct val="100000"/>
              </a:lnSpc>
              <a:tabLst>
                <a:tab pos="2423795" algn="l"/>
              </a:tabLst>
            </a:pP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2/3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	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20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2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(double)2/3;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2067" y="4948746"/>
            <a:ext cx="102933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2398" y="5431552"/>
            <a:ext cx="283781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0.6666…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95338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Outline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853815" cy="2498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Lectur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e</a:t>
            </a:r>
            <a:r>
              <a:rPr dirty="0" smtClean="0" sz="35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 Review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Mor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e</a:t>
            </a:r>
            <a:r>
              <a:rPr dirty="0" smtClean="0" sz="35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types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Conditionals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747010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Methods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100" y="2964180"/>
            <a:ext cx="586740" cy="670559"/>
          </a:xfrm>
          <a:custGeom>
            <a:avLst/>
            <a:gdLst/>
            <a:ahLst/>
            <a:cxnLst/>
            <a:rect l="l" t="t" r="r" b="b"/>
            <a:pathLst>
              <a:path w="586740" h="670559">
                <a:moveTo>
                  <a:pt x="0" y="335279"/>
                </a:moveTo>
                <a:lnTo>
                  <a:pt x="3839" y="280912"/>
                </a:lnTo>
                <a:lnTo>
                  <a:pt x="14955" y="229331"/>
                </a:lnTo>
                <a:lnTo>
                  <a:pt x="32744" y="181229"/>
                </a:lnTo>
                <a:lnTo>
                  <a:pt x="56602" y="137297"/>
                </a:lnTo>
                <a:lnTo>
                  <a:pt x="85925" y="98226"/>
                </a:lnTo>
                <a:lnTo>
                  <a:pt x="120108" y="64709"/>
                </a:lnTo>
                <a:lnTo>
                  <a:pt x="158548" y="37436"/>
                </a:lnTo>
                <a:lnTo>
                  <a:pt x="200641" y="17099"/>
                </a:lnTo>
                <a:lnTo>
                  <a:pt x="245783" y="4390"/>
                </a:lnTo>
                <a:lnTo>
                  <a:pt x="293370" y="0"/>
                </a:lnTo>
                <a:lnTo>
                  <a:pt x="317431" y="1111"/>
                </a:lnTo>
                <a:lnTo>
                  <a:pt x="363871" y="9748"/>
                </a:lnTo>
                <a:lnTo>
                  <a:pt x="407564" y="26357"/>
                </a:lnTo>
                <a:lnTo>
                  <a:pt x="447906" y="50248"/>
                </a:lnTo>
                <a:lnTo>
                  <a:pt x="484293" y="80730"/>
                </a:lnTo>
                <a:lnTo>
                  <a:pt x="516121" y="117110"/>
                </a:lnTo>
                <a:lnTo>
                  <a:pt x="542787" y="158698"/>
                </a:lnTo>
                <a:lnTo>
                  <a:pt x="563685" y="204802"/>
                </a:lnTo>
                <a:lnTo>
                  <a:pt x="578214" y="254730"/>
                </a:lnTo>
                <a:lnTo>
                  <a:pt x="585767" y="307790"/>
                </a:lnTo>
                <a:lnTo>
                  <a:pt x="586740" y="335279"/>
                </a:lnTo>
                <a:lnTo>
                  <a:pt x="585767" y="362769"/>
                </a:lnTo>
                <a:lnTo>
                  <a:pt x="578214" y="415829"/>
                </a:lnTo>
                <a:lnTo>
                  <a:pt x="563685" y="465757"/>
                </a:lnTo>
                <a:lnTo>
                  <a:pt x="542787" y="511861"/>
                </a:lnTo>
                <a:lnTo>
                  <a:pt x="516121" y="553449"/>
                </a:lnTo>
                <a:lnTo>
                  <a:pt x="484293" y="589829"/>
                </a:lnTo>
                <a:lnTo>
                  <a:pt x="447906" y="620311"/>
                </a:lnTo>
                <a:lnTo>
                  <a:pt x="407564" y="644202"/>
                </a:lnTo>
                <a:lnTo>
                  <a:pt x="363871" y="660811"/>
                </a:lnTo>
                <a:lnTo>
                  <a:pt x="317431" y="669448"/>
                </a:lnTo>
                <a:lnTo>
                  <a:pt x="293370" y="670559"/>
                </a:lnTo>
                <a:lnTo>
                  <a:pt x="269308" y="669448"/>
                </a:lnTo>
                <a:lnTo>
                  <a:pt x="222868" y="660811"/>
                </a:lnTo>
                <a:lnTo>
                  <a:pt x="179175" y="644202"/>
                </a:lnTo>
                <a:lnTo>
                  <a:pt x="138833" y="620311"/>
                </a:lnTo>
                <a:lnTo>
                  <a:pt x="102446" y="589829"/>
                </a:lnTo>
                <a:lnTo>
                  <a:pt x="70618" y="553449"/>
                </a:lnTo>
                <a:lnTo>
                  <a:pt x="43952" y="511861"/>
                </a:lnTo>
                <a:lnTo>
                  <a:pt x="23054" y="465757"/>
                </a:lnTo>
                <a:lnTo>
                  <a:pt x="8525" y="415829"/>
                </a:lnTo>
                <a:lnTo>
                  <a:pt x="972" y="362769"/>
                </a:lnTo>
                <a:lnTo>
                  <a:pt x="0" y="335279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19100" y="4221479"/>
            <a:ext cx="586740" cy="670559"/>
          </a:xfrm>
          <a:custGeom>
            <a:avLst/>
            <a:gdLst/>
            <a:ahLst/>
            <a:cxnLst/>
            <a:rect l="l" t="t" r="r" b="b"/>
            <a:pathLst>
              <a:path w="586739" h="670559">
                <a:moveTo>
                  <a:pt x="0" y="335279"/>
                </a:moveTo>
                <a:lnTo>
                  <a:pt x="3839" y="280912"/>
                </a:lnTo>
                <a:lnTo>
                  <a:pt x="14955" y="229331"/>
                </a:lnTo>
                <a:lnTo>
                  <a:pt x="32744" y="181229"/>
                </a:lnTo>
                <a:lnTo>
                  <a:pt x="56602" y="137297"/>
                </a:lnTo>
                <a:lnTo>
                  <a:pt x="85925" y="98226"/>
                </a:lnTo>
                <a:lnTo>
                  <a:pt x="120108" y="64709"/>
                </a:lnTo>
                <a:lnTo>
                  <a:pt x="158548" y="37436"/>
                </a:lnTo>
                <a:lnTo>
                  <a:pt x="200641" y="17099"/>
                </a:lnTo>
                <a:lnTo>
                  <a:pt x="245783" y="4390"/>
                </a:lnTo>
                <a:lnTo>
                  <a:pt x="293370" y="0"/>
                </a:lnTo>
                <a:lnTo>
                  <a:pt x="317431" y="1111"/>
                </a:lnTo>
                <a:lnTo>
                  <a:pt x="363871" y="9748"/>
                </a:lnTo>
                <a:lnTo>
                  <a:pt x="407564" y="26357"/>
                </a:lnTo>
                <a:lnTo>
                  <a:pt x="447906" y="50248"/>
                </a:lnTo>
                <a:lnTo>
                  <a:pt x="484293" y="80730"/>
                </a:lnTo>
                <a:lnTo>
                  <a:pt x="516121" y="117110"/>
                </a:lnTo>
                <a:lnTo>
                  <a:pt x="542787" y="158698"/>
                </a:lnTo>
                <a:lnTo>
                  <a:pt x="563685" y="204802"/>
                </a:lnTo>
                <a:lnTo>
                  <a:pt x="578214" y="254730"/>
                </a:lnTo>
                <a:lnTo>
                  <a:pt x="585767" y="307790"/>
                </a:lnTo>
                <a:lnTo>
                  <a:pt x="586740" y="335279"/>
                </a:lnTo>
                <a:lnTo>
                  <a:pt x="585767" y="362769"/>
                </a:lnTo>
                <a:lnTo>
                  <a:pt x="578214" y="415829"/>
                </a:lnTo>
                <a:lnTo>
                  <a:pt x="563685" y="465757"/>
                </a:lnTo>
                <a:lnTo>
                  <a:pt x="542787" y="511861"/>
                </a:lnTo>
                <a:lnTo>
                  <a:pt x="516121" y="553449"/>
                </a:lnTo>
                <a:lnTo>
                  <a:pt x="484293" y="589829"/>
                </a:lnTo>
                <a:lnTo>
                  <a:pt x="447906" y="620311"/>
                </a:lnTo>
                <a:lnTo>
                  <a:pt x="407564" y="644202"/>
                </a:lnTo>
                <a:lnTo>
                  <a:pt x="363871" y="660811"/>
                </a:lnTo>
                <a:lnTo>
                  <a:pt x="317431" y="669448"/>
                </a:lnTo>
                <a:lnTo>
                  <a:pt x="293370" y="670559"/>
                </a:lnTo>
                <a:lnTo>
                  <a:pt x="269308" y="669448"/>
                </a:lnTo>
                <a:lnTo>
                  <a:pt x="222868" y="660811"/>
                </a:lnTo>
                <a:lnTo>
                  <a:pt x="179175" y="644202"/>
                </a:lnTo>
                <a:lnTo>
                  <a:pt x="138833" y="620311"/>
                </a:lnTo>
                <a:lnTo>
                  <a:pt x="102446" y="589829"/>
                </a:lnTo>
                <a:lnTo>
                  <a:pt x="70618" y="553449"/>
                </a:lnTo>
                <a:lnTo>
                  <a:pt x="43952" y="511861"/>
                </a:lnTo>
                <a:lnTo>
                  <a:pt x="23054" y="465757"/>
                </a:lnTo>
                <a:lnTo>
                  <a:pt x="8525" y="415829"/>
                </a:lnTo>
                <a:lnTo>
                  <a:pt x="972" y="362769"/>
                </a:lnTo>
                <a:lnTo>
                  <a:pt x="0" y="335279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448312" y="2125979"/>
            <a:ext cx="3939552" cy="922020"/>
          </a:xfrm>
          <a:custGeom>
            <a:avLst/>
            <a:gdLst/>
            <a:ahLst/>
            <a:cxnLst/>
            <a:rect l="l" t="t" r="r" b="b"/>
            <a:pathLst>
              <a:path w="3939552" h="922020">
                <a:moveTo>
                  <a:pt x="0" y="461010"/>
                </a:moveTo>
                <a:lnTo>
                  <a:pt x="6529" y="423191"/>
                </a:lnTo>
                <a:lnTo>
                  <a:pt x="25781" y="386216"/>
                </a:lnTo>
                <a:lnTo>
                  <a:pt x="57248" y="350203"/>
                </a:lnTo>
                <a:lnTo>
                  <a:pt x="100423" y="315270"/>
                </a:lnTo>
                <a:lnTo>
                  <a:pt x="154798" y="281536"/>
                </a:lnTo>
                <a:lnTo>
                  <a:pt x="219867" y="249121"/>
                </a:lnTo>
                <a:lnTo>
                  <a:pt x="295123" y="218141"/>
                </a:lnTo>
                <a:lnTo>
                  <a:pt x="380059" y="188715"/>
                </a:lnTo>
                <a:lnTo>
                  <a:pt x="474168" y="160963"/>
                </a:lnTo>
                <a:lnTo>
                  <a:pt x="576943" y="135002"/>
                </a:lnTo>
                <a:lnTo>
                  <a:pt x="687877" y="110951"/>
                </a:lnTo>
                <a:lnTo>
                  <a:pt x="806462" y="88929"/>
                </a:lnTo>
                <a:lnTo>
                  <a:pt x="932192" y="69054"/>
                </a:lnTo>
                <a:lnTo>
                  <a:pt x="1064560" y="51444"/>
                </a:lnTo>
                <a:lnTo>
                  <a:pt x="1203059" y="36219"/>
                </a:lnTo>
                <a:lnTo>
                  <a:pt x="1347181" y="23496"/>
                </a:lnTo>
                <a:lnTo>
                  <a:pt x="1496421" y="13394"/>
                </a:lnTo>
                <a:lnTo>
                  <a:pt x="1650270" y="6032"/>
                </a:lnTo>
                <a:lnTo>
                  <a:pt x="1808222" y="1527"/>
                </a:lnTo>
                <a:lnTo>
                  <a:pt x="1969770" y="0"/>
                </a:lnTo>
                <a:lnTo>
                  <a:pt x="2131317" y="1527"/>
                </a:lnTo>
                <a:lnTo>
                  <a:pt x="2289269" y="6032"/>
                </a:lnTo>
                <a:lnTo>
                  <a:pt x="2443119" y="13394"/>
                </a:lnTo>
                <a:lnTo>
                  <a:pt x="2592359" y="23496"/>
                </a:lnTo>
                <a:lnTo>
                  <a:pt x="2736482" y="36219"/>
                </a:lnTo>
                <a:lnTo>
                  <a:pt x="2874982" y="51444"/>
                </a:lnTo>
                <a:lnTo>
                  <a:pt x="3007351" y="69054"/>
                </a:lnTo>
                <a:lnTo>
                  <a:pt x="3133082" y="88929"/>
                </a:lnTo>
                <a:lnTo>
                  <a:pt x="3251668" y="110951"/>
                </a:lnTo>
                <a:lnTo>
                  <a:pt x="3362602" y="135002"/>
                </a:lnTo>
                <a:lnTo>
                  <a:pt x="3465378" y="160963"/>
                </a:lnTo>
                <a:lnTo>
                  <a:pt x="3559488" y="188715"/>
                </a:lnTo>
                <a:lnTo>
                  <a:pt x="3644425" y="218141"/>
                </a:lnTo>
                <a:lnTo>
                  <a:pt x="3719682" y="249121"/>
                </a:lnTo>
                <a:lnTo>
                  <a:pt x="3784752" y="281536"/>
                </a:lnTo>
                <a:lnTo>
                  <a:pt x="3839128" y="315270"/>
                </a:lnTo>
                <a:lnTo>
                  <a:pt x="3882303" y="350203"/>
                </a:lnTo>
                <a:lnTo>
                  <a:pt x="3913770" y="386216"/>
                </a:lnTo>
                <a:lnTo>
                  <a:pt x="3933022" y="423191"/>
                </a:lnTo>
                <a:lnTo>
                  <a:pt x="3939552" y="461009"/>
                </a:lnTo>
                <a:lnTo>
                  <a:pt x="3933022" y="498828"/>
                </a:lnTo>
                <a:lnTo>
                  <a:pt x="3913770" y="535803"/>
                </a:lnTo>
                <a:lnTo>
                  <a:pt x="3882303" y="571816"/>
                </a:lnTo>
                <a:lnTo>
                  <a:pt x="3839128" y="606749"/>
                </a:lnTo>
                <a:lnTo>
                  <a:pt x="3784752" y="640483"/>
                </a:lnTo>
                <a:lnTo>
                  <a:pt x="3719682" y="672898"/>
                </a:lnTo>
                <a:lnTo>
                  <a:pt x="3644425" y="703878"/>
                </a:lnTo>
                <a:lnTo>
                  <a:pt x="3559488" y="733304"/>
                </a:lnTo>
                <a:lnTo>
                  <a:pt x="3465378" y="761056"/>
                </a:lnTo>
                <a:lnTo>
                  <a:pt x="3362602" y="787017"/>
                </a:lnTo>
                <a:lnTo>
                  <a:pt x="3251668" y="811068"/>
                </a:lnTo>
                <a:lnTo>
                  <a:pt x="3133082" y="833090"/>
                </a:lnTo>
                <a:lnTo>
                  <a:pt x="3007351" y="852965"/>
                </a:lnTo>
                <a:lnTo>
                  <a:pt x="2874982" y="870575"/>
                </a:lnTo>
                <a:lnTo>
                  <a:pt x="2736482" y="885800"/>
                </a:lnTo>
                <a:lnTo>
                  <a:pt x="2592359" y="898523"/>
                </a:lnTo>
                <a:lnTo>
                  <a:pt x="2443119" y="908625"/>
                </a:lnTo>
                <a:lnTo>
                  <a:pt x="2289269" y="915987"/>
                </a:lnTo>
                <a:lnTo>
                  <a:pt x="2131317" y="920492"/>
                </a:lnTo>
                <a:lnTo>
                  <a:pt x="1969770" y="922019"/>
                </a:lnTo>
                <a:lnTo>
                  <a:pt x="1808222" y="920492"/>
                </a:lnTo>
                <a:lnTo>
                  <a:pt x="1650270" y="915987"/>
                </a:lnTo>
                <a:lnTo>
                  <a:pt x="1496421" y="908625"/>
                </a:lnTo>
                <a:lnTo>
                  <a:pt x="1347181" y="898523"/>
                </a:lnTo>
                <a:lnTo>
                  <a:pt x="1203059" y="885800"/>
                </a:lnTo>
                <a:lnTo>
                  <a:pt x="1064560" y="870575"/>
                </a:lnTo>
                <a:lnTo>
                  <a:pt x="932192" y="852965"/>
                </a:lnTo>
                <a:lnTo>
                  <a:pt x="806462" y="833090"/>
                </a:lnTo>
                <a:lnTo>
                  <a:pt x="687877" y="811068"/>
                </a:lnTo>
                <a:lnTo>
                  <a:pt x="576943" y="787017"/>
                </a:lnTo>
                <a:lnTo>
                  <a:pt x="474168" y="761056"/>
                </a:lnTo>
                <a:lnTo>
                  <a:pt x="380059" y="733304"/>
                </a:lnTo>
                <a:lnTo>
                  <a:pt x="295123" y="703878"/>
                </a:lnTo>
                <a:lnTo>
                  <a:pt x="219867" y="672898"/>
                </a:lnTo>
                <a:lnTo>
                  <a:pt x="154798" y="640483"/>
                </a:lnTo>
                <a:lnTo>
                  <a:pt x="100423" y="606749"/>
                </a:lnTo>
                <a:lnTo>
                  <a:pt x="57248" y="571816"/>
                </a:lnTo>
                <a:lnTo>
                  <a:pt x="25781" y="535803"/>
                </a:lnTo>
                <a:lnTo>
                  <a:pt x="6529" y="498828"/>
                </a:lnTo>
                <a:lnTo>
                  <a:pt x="0" y="46101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352812" y="2293620"/>
            <a:ext cx="1089660" cy="670559"/>
          </a:xfrm>
          <a:custGeom>
            <a:avLst/>
            <a:gdLst/>
            <a:ahLst/>
            <a:cxnLst/>
            <a:rect l="l" t="t" r="r" b="b"/>
            <a:pathLst>
              <a:path w="1089660" h="670559">
                <a:moveTo>
                  <a:pt x="0" y="335279"/>
                </a:moveTo>
                <a:lnTo>
                  <a:pt x="7130" y="280912"/>
                </a:lnTo>
                <a:lnTo>
                  <a:pt x="27774" y="229331"/>
                </a:lnTo>
                <a:lnTo>
                  <a:pt x="60810" y="181229"/>
                </a:lnTo>
                <a:lnTo>
                  <a:pt x="105116" y="137297"/>
                </a:lnTo>
                <a:lnTo>
                  <a:pt x="159572" y="98226"/>
                </a:lnTo>
                <a:lnTo>
                  <a:pt x="223055" y="64709"/>
                </a:lnTo>
                <a:lnTo>
                  <a:pt x="294443" y="37436"/>
                </a:lnTo>
                <a:lnTo>
                  <a:pt x="332752" y="26357"/>
                </a:lnTo>
                <a:lnTo>
                  <a:pt x="372616" y="17099"/>
                </a:lnTo>
                <a:lnTo>
                  <a:pt x="413896" y="9748"/>
                </a:lnTo>
                <a:lnTo>
                  <a:pt x="456452" y="4390"/>
                </a:lnTo>
                <a:lnTo>
                  <a:pt x="500143" y="1111"/>
                </a:lnTo>
                <a:lnTo>
                  <a:pt x="544830" y="0"/>
                </a:lnTo>
                <a:lnTo>
                  <a:pt x="589516" y="1111"/>
                </a:lnTo>
                <a:lnTo>
                  <a:pt x="633207" y="4390"/>
                </a:lnTo>
                <a:lnTo>
                  <a:pt x="675763" y="9748"/>
                </a:lnTo>
                <a:lnTo>
                  <a:pt x="717043" y="17099"/>
                </a:lnTo>
                <a:lnTo>
                  <a:pt x="756907" y="26357"/>
                </a:lnTo>
                <a:lnTo>
                  <a:pt x="795216" y="37436"/>
                </a:lnTo>
                <a:lnTo>
                  <a:pt x="831828" y="50248"/>
                </a:lnTo>
                <a:lnTo>
                  <a:pt x="899404" y="80730"/>
                </a:lnTo>
                <a:lnTo>
                  <a:pt x="958513" y="117110"/>
                </a:lnTo>
                <a:lnTo>
                  <a:pt x="1008034" y="158698"/>
                </a:lnTo>
                <a:lnTo>
                  <a:pt x="1046846" y="204802"/>
                </a:lnTo>
                <a:lnTo>
                  <a:pt x="1073826" y="254730"/>
                </a:lnTo>
                <a:lnTo>
                  <a:pt x="1087853" y="307790"/>
                </a:lnTo>
                <a:lnTo>
                  <a:pt x="1089660" y="335279"/>
                </a:lnTo>
                <a:lnTo>
                  <a:pt x="1087853" y="362769"/>
                </a:lnTo>
                <a:lnTo>
                  <a:pt x="1073826" y="415829"/>
                </a:lnTo>
                <a:lnTo>
                  <a:pt x="1046846" y="465757"/>
                </a:lnTo>
                <a:lnTo>
                  <a:pt x="1008034" y="511861"/>
                </a:lnTo>
                <a:lnTo>
                  <a:pt x="958513" y="553449"/>
                </a:lnTo>
                <a:lnTo>
                  <a:pt x="899404" y="589829"/>
                </a:lnTo>
                <a:lnTo>
                  <a:pt x="831828" y="620311"/>
                </a:lnTo>
                <a:lnTo>
                  <a:pt x="795216" y="633123"/>
                </a:lnTo>
                <a:lnTo>
                  <a:pt x="756907" y="644202"/>
                </a:lnTo>
                <a:lnTo>
                  <a:pt x="717043" y="653460"/>
                </a:lnTo>
                <a:lnTo>
                  <a:pt x="675763" y="660811"/>
                </a:lnTo>
                <a:lnTo>
                  <a:pt x="633207" y="666169"/>
                </a:lnTo>
                <a:lnTo>
                  <a:pt x="589516" y="669448"/>
                </a:lnTo>
                <a:lnTo>
                  <a:pt x="544830" y="670559"/>
                </a:lnTo>
                <a:lnTo>
                  <a:pt x="500143" y="669448"/>
                </a:lnTo>
                <a:lnTo>
                  <a:pt x="456452" y="666169"/>
                </a:lnTo>
                <a:lnTo>
                  <a:pt x="413896" y="660811"/>
                </a:lnTo>
                <a:lnTo>
                  <a:pt x="372616" y="653460"/>
                </a:lnTo>
                <a:lnTo>
                  <a:pt x="332752" y="644202"/>
                </a:lnTo>
                <a:lnTo>
                  <a:pt x="294443" y="633123"/>
                </a:lnTo>
                <a:lnTo>
                  <a:pt x="257831" y="620311"/>
                </a:lnTo>
                <a:lnTo>
                  <a:pt x="190255" y="589829"/>
                </a:lnTo>
                <a:lnTo>
                  <a:pt x="131146" y="553449"/>
                </a:lnTo>
                <a:lnTo>
                  <a:pt x="81625" y="511861"/>
                </a:lnTo>
                <a:lnTo>
                  <a:pt x="42813" y="465757"/>
                </a:lnTo>
                <a:lnTo>
                  <a:pt x="15833" y="415829"/>
                </a:lnTo>
                <a:lnTo>
                  <a:pt x="1806" y="362769"/>
                </a:lnTo>
                <a:lnTo>
                  <a:pt x="0" y="335279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34620">
              <a:lnSpc>
                <a:spcPct val="100000"/>
              </a:lnSpc>
            </a:pPr>
            <a:r>
              <a:rPr dirty="0" smtClean="0" sz="3500" spc="-5" b="1">
                <a:solidFill>
                  <a:srgbClr val="00007F"/>
                </a:solidFill>
                <a:latin typeface="Arial"/>
                <a:cs typeface="Arial"/>
              </a:rPr>
              <a:t>publi</a:t>
            </a:r>
            <a:r>
              <a:rPr dirty="0" smtClean="0" sz="350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500" spc="-3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500" spc="-5" b="1">
                <a:solidFill>
                  <a:srgbClr val="00007F"/>
                </a:solidFill>
                <a:latin typeface="Arial"/>
                <a:cs typeface="Arial"/>
              </a:rPr>
              <a:t>stati</a:t>
            </a:r>
            <a:r>
              <a:rPr dirty="0" smtClean="0" sz="350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500" spc="-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500" spc="-5" b="1">
                <a:solidFill>
                  <a:srgbClr val="00007F"/>
                </a:solidFill>
                <a:latin typeface="Arial"/>
                <a:cs typeface="Arial"/>
              </a:rPr>
              <a:t>voi</a:t>
            </a:r>
            <a:r>
              <a:rPr dirty="0" smtClean="0" sz="3500" spc="0" b="1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dirty="0" smtClean="0" sz="350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mai</a:t>
            </a:r>
            <a:r>
              <a:rPr dirty="0" smtClean="0" sz="3500" spc="-20">
                <a:latin typeface="Arial"/>
                <a:cs typeface="Arial"/>
              </a:rPr>
              <a:t>n</a:t>
            </a:r>
            <a:r>
              <a:rPr dirty="0" smtClean="0" sz="3500" spc="0" b="1">
                <a:latin typeface="Arial"/>
                <a:cs typeface="Arial"/>
              </a:rPr>
              <a:t>(</a:t>
            </a:r>
            <a:r>
              <a:rPr dirty="0" smtClean="0" sz="3500" spc="-5">
                <a:latin typeface="Arial"/>
                <a:cs typeface="Arial"/>
              </a:rPr>
              <a:t>Strin</a:t>
            </a:r>
            <a:r>
              <a:rPr dirty="0" smtClean="0" sz="3500" spc="-10">
                <a:latin typeface="Arial"/>
                <a:cs typeface="Arial"/>
              </a:rPr>
              <a:t>g</a:t>
            </a:r>
            <a:r>
              <a:rPr dirty="0" smtClean="0" sz="3500" spc="0" b="1">
                <a:latin typeface="Arial"/>
                <a:cs typeface="Arial"/>
              </a:rPr>
              <a:t>[]</a:t>
            </a:r>
            <a:r>
              <a:rPr dirty="0" smtClean="0" sz="3500" spc="-25" b="1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argument</a:t>
            </a:r>
            <a:r>
              <a:rPr dirty="0" smtClean="0" sz="3500" spc="-20">
                <a:latin typeface="Arial"/>
                <a:cs typeface="Arial"/>
              </a:rPr>
              <a:t>s</a:t>
            </a:r>
            <a:r>
              <a:rPr dirty="0" smtClean="0" sz="3500" spc="0" b="1">
                <a:latin typeface="Arial"/>
                <a:cs typeface="Arial"/>
              </a:rPr>
              <a:t>)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b="1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0033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Syste</a:t>
            </a:r>
            <a:r>
              <a:rPr dirty="0" smtClean="0" sz="3500" spc="-10">
                <a:latin typeface="Arial"/>
                <a:cs typeface="Arial"/>
              </a:rPr>
              <a:t>m</a:t>
            </a:r>
            <a:r>
              <a:rPr dirty="0" smtClean="0" sz="3500" spc="-5" b="1">
                <a:latin typeface="Arial"/>
                <a:cs typeface="Arial"/>
              </a:rPr>
              <a:t>.</a:t>
            </a:r>
            <a:r>
              <a:rPr dirty="0" smtClean="0" sz="3500" spc="-10">
                <a:latin typeface="Arial"/>
                <a:cs typeface="Arial"/>
              </a:rPr>
              <a:t>ou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5" b="1">
                <a:latin typeface="Arial"/>
                <a:cs typeface="Arial"/>
              </a:rPr>
              <a:t>.</a:t>
            </a:r>
            <a:r>
              <a:rPr dirty="0" smtClean="0" sz="3500" spc="-5">
                <a:latin typeface="Arial"/>
                <a:cs typeface="Arial"/>
              </a:rPr>
              <a:t>printl</a:t>
            </a:r>
            <a:r>
              <a:rPr dirty="0" smtClean="0" sz="3500" spc="-15">
                <a:latin typeface="Arial"/>
                <a:cs typeface="Arial"/>
              </a:rPr>
              <a:t>n</a:t>
            </a:r>
            <a:r>
              <a:rPr dirty="0" smtClean="0" sz="3500" spc="0" b="1">
                <a:latin typeface="Arial"/>
                <a:cs typeface="Arial"/>
              </a:rPr>
              <a:t>(</a:t>
            </a:r>
            <a:r>
              <a:rPr dirty="0" smtClean="0" sz="3500" spc="0">
                <a:latin typeface="Arial"/>
                <a:cs typeface="Arial"/>
              </a:rPr>
              <a:t>“hi</a:t>
            </a:r>
            <a:r>
              <a:rPr dirty="0" smtClean="0" sz="3500" spc="-5">
                <a:latin typeface="Arial"/>
                <a:cs typeface="Arial"/>
              </a:rPr>
              <a:t>”</a:t>
            </a:r>
            <a:r>
              <a:rPr dirty="0" smtClean="0" sz="3500" spc="0" b="1">
                <a:latin typeface="Arial"/>
                <a:cs typeface="Arial"/>
              </a:rPr>
              <a:t>);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b="1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704339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Adding</a:t>
            </a:r>
            <a:r>
              <a:rPr dirty="0" smtClean="0" sz="4850" spc="-5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Methods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5313045" cy="428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publi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stati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voi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 b="1" i="1">
                <a:latin typeface="Arial"/>
                <a:cs typeface="Arial"/>
              </a:rPr>
              <a:t>NAM</a:t>
            </a:r>
            <a:r>
              <a:rPr dirty="0" smtClean="0" sz="3500" spc="-10" b="1" i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()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T</a:t>
            </a:r>
            <a:r>
              <a:rPr dirty="0" smtClean="0" sz="3500" spc="0">
                <a:latin typeface="Arial"/>
                <a:cs typeface="Arial"/>
              </a:rPr>
              <a:t>o</a:t>
            </a:r>
            <a:r>
              <a:rPr dirty="0" smtClean="0" sz="3500" spc="-4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cal</a:t>
            </a:r>
            <a:r>
              <a:rPr dirty="0" smtClean="0" sz="3500" spc="0">
                <a:latin typeface="Arial"/>
                <a:cs typeface="Arial"/>
              </a:rPr>
              <a:t>l a </a:t>
            </a:r>
            <a:r>
              <a:rPr dirty="0" smtClean="0" sz="3500" spc="-5">
                <a:latin typeface="Arial"/>
                <a:cs typeface="Arial"/>
              </a:rPr>
              <a:t>method: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NAME();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32" y="5170474"/>
            <a:ext cx="2849879" cy="113855"/>
          </a:xfrm>
          <a:custGeom>
            <a:avLst/>
            <a:gdLst/>
            <a:ahLst/>
            <a:cxnLst/>
            <a:rect l="l" t="t" r="r" b="b"/>
            <a:pathLst>
              <a:path w="2849879" h="113855">
                <a:moveTo>
                  <a:pt x="105613" y="7823"/>
                </a:moveTo>
                <a:lnTo>
                  <a:pt x="101701" y="1117"/>
                </a:lnTo>
                <a:lnTo>
                  <a:pt x="97510" y="0"/>
                </a:lnTo>
                <a:lnTo>
                  <a:pt x="0" y="56857"/>
                </a:lnTo>
                <a:lnTo>
                  <a:pt x="13830" y="64942"/>
                </a:lnTo>
                <a:lnTo>
                  <a:pt x="13830" y="49872"/>
                </a:lnTo>
                <a:lnTo>
                  <a:pt x="39630" y="49888"/>
                </a:lnTo>
                <a:lnTo>
                  <a:pt x="104495" y="12153"/>
                </a:lnTo>
                <a:lnTo>
                  <a:pt x="105613" y="7823"/>
                </a:lnTo>
                <a:close/>
              </a:path>
              <a:path w="2849879" h="113855">
                <a:moveTo>
                  <a:pt x="39630" y="49888"/>
                </a:moveTo>
                <a:lnTo>
                  <a:pt x="13830" y="49872"/>
                </a:lnTo>
                <a:lnTo>
                  <a:pt x="13830" y="63842"/>
                </a:lnTo>
                <a:lnTo>
                  <a:pt x="17322" y="63844"/>
                </a:lnTo>
                <a:lnTo>
                  <a:pt x="17322" y="50850"/>
                </a:lnTo>
                <a:lnTo>
                  <a:pt x="27634" y="56866"/>
                </a:lnTo>
                <a:lnTo>
                  <a:pt x="39630" y="49888"/>
                </a:lnTo>
                <a:close/>
              </a:path>
              <a:path w="2849879" h="113855">
                <a:moveTo>
                  <a:pt x="105613" y="106032"/>
                </a:moveTo>
                <a:lnTo>
                  <a:pt x="104495" y="101701"/>
                </a:lnTo>
                <a:lnTo>
                  <a:pt x="39630" y="63863"/>
                </a:lnTo>
                <a:lnTo>
                  <a:pt x="13830" y="63842"/>
                </a:lnTo>
                <a:lnTo>
                  <a:pt x="13830" y="64942"/>
                </a:lnTo>
                <a:lnTo>
                  <a:pt x="94157" y="111899"/>
                </a:lnTo>
                <a:lnTo>
                  <a:pt x="97370" y="113855"/>
                </a:lnTo>
                <a:lnTo>
                  <a:pt x="101701" y="112598"/>
                </a:lnTo>
                <a:lnTo>
                  <a:pt x="103657" y="109385"/>
                </a:lnTo>
                <a:lnTo>
                  <a:pt x="105613" y="106032"/>
                </a:lnTo>
                <a:close/>
              </a:path>
              <a:path w="2849879" h="113855">
                <a:moveTo>
                  <a:pt x="27634" y="56866"/>
                </a:moveTo>
                <a:lnTo>
                  <a:pt x="17322" y="50850"/>
                </a:lnTo>
                <a:lnTo>
                  <a:pt x="17322" y="62865"/>
                </a:lnTo>
                <a:lnTo>
                  <a:pt x="27634" y="56866"/>
                </a:lnTo>
                <a:close/>
              </a:path>
              <a:path w="2849879" h="113855">
                <a:moveTo>
                  <a:pt x="39621" y="63858"/>
                </a:moveTo>
                <a:lnTo>
                  <a:pt x="27634" y="56866"/>
                </a:lnTo>
                <a:lnTo>
                  <a:pt x="17322" y="62865"/>
                </a:lnTo>
                <a:lnTo>
                  <a:pt x="17322" y="63844"/>
                </a:lnTo>
                <a:lnTo>
                  <a:pt x="39621" y="63858"/>
                </a:lnTo>
                <a:close/>
              </a:path>
              <a:path w="2849879" h="113855">
                <a:moveTo>
                  <a:pt x="2849879" y="65519"/>
                </a:moveTo>
                <a:lnTo>
                  <a:pt x="2849879" y="51549"/>
                </a:lnTo>
                <a:lnTo>
                  <a:pt x="39621" y="49893"/>
                </a:lnTo>
                <a:lnTo>
                  <a:pt x="27634" y="56866"/>
                </a:lnTo>
                <a:lnTo>
                  <a:pt x="39621" y="63858"/>
                </a:lnTo>
                <a:lnTo>
                  <a:pt x="2849879" y="65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343" y="533807"/>
            <a:ext cx="7176134" cy="6634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50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newLine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dirty="0" smtClean="0" sz="2650" spc="-10" b="1">
                <a:solidFill>
                  <a:srgbClr val="7E7E7E"/>
                </a:solidFill>
                <a:latin typeface="Arial"/>
                <a:cs typeface="Arial"/>
              </a:rPr>
              <a:t>)</a:t>
            </a:r>
            <a:r>
              <a:rPr dirty="0" smtClean="0" sz="2650" spc="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solidFill>
                  <a:srgbClr val="7E7E7E"/>
                </a:solidFill>
                <a:latin typeface="Arial"/>
                <a:cs typeface="Arial"/>
              </a:rPr>
              <a:t>System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ou</a:t>
            </a:r>
            <a:r>
              <a:rPr dirty="0" smtClean="0" sz="2650" spc="-5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dirty="0" smtClean="0" sz="2650" spc="-10">
                <a:solidFill>
                  <a:srgbClr val="7E7E7E"/>
                </a:solidFill>
                <a:latin typeface="Arial"/>
                <a:cs typeface="Arial"/>
              </a:rPr>
              <a:t>printl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dirty="0" smtClean="0" sz="2650" spc="-10">
                <a:solidFill>
                  <a:srgbClr val="7E7E7E"/>
                </a:solidFill>
                <a:latin typeface="Arial"/>
                <a:cs typeface="Arial"/>
              </a:rPr>
              <a:t>""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threeLines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dirty="0" smtClean="0" sz="2650" spc="-10" b="1">
                <a:solidFill>
                  <a:srgbClr val="7E7E7E"/>
                </a:solidFill>
                <a:latin typeface="Arial"/>
                <a:cs typeface="Arial"/>
              </a:rPr>
              <a:t>)</a:t>
            </a:r>
            <a:r>
              <a:rPr dirty="0" smtClean="0" sz="2650" spc="2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newLine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()</a:t>
            </a:r>
            <a:r>
              <a:rPr dirty="0" smtClean="0" sz="2650" spc="-10" b="1">
                <a:solidFill>
                  <a:srgbClr val="7E7E7E"/>
                </a:solidFill>
                <a:latin typeface="Arial"/>
                <a:cs typeface="Arial"/>
              </a:rPr>
              <a:t>;</a:t>
            </a:r>
            <a:r>
              <a:rPr dirty="0" smtClean="0" sz="2650" spc="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newLin</a:t>
            </a:r>
            <a:r>
              <a:rPr dirty="0" smtClean="0" sz="2650" spc="-15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()</a:t>
            </a:r>
            <a:r>
              <a:rPr dirty="0" smtClean="0" sz="2650" spc="-10" b="1">
                <a:solidFill>
                  <a:srgbClr val="7E7E7E"/>
                </a:solidFill>
                <a:latin typeface="Arial"/>
                <a:cs typeface="Arial"/>
              </a:rPr>
              <a:t>;</a:t>
            </a:r>
            <a:r>
              <a:rPr dirty="0" smtClean="0" sz="2650" spc="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E7E7E"/>
                </a:solidFill>
                <a:latin typeface="Arial"/>
                <a:cs typeface="Arial"/>
              </a:rPr>
              <a:t>newLine</a:t>
            </a:r>
            <a:r>
              <a:rPr dirty="0" smtClean="0" sz="2650" spc="-5" b="1">
                <a:solidFill>
                  <a:srgbClr val="7E7E7E"/>
                </a:solidFill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7E7E7E"/>
                </a:solidFill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mai</a:t>
            </a:r>
            <a:r>
              <a:rPr dirty="0" smtClean="0" sz="2650" spc="-25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Strin</a:t>
            </a:r>
            <a:r>
              <a:rPr dirty="0" smtClean="0" sz="2650" spc="-25">
                <a:latin typeface="Arial"/>
                <a:cs typeface="Arial"/>
              </a:rPr>
              <a:t>g</a:t>
            </a:r>
            <a:r>
              <a:rPr dirty="0" smtClean="0" sz="2650" spc="-5" b="1">
                <a:latin typeface="Arial"/>
                <a:cs typeface="Arial"/>
              </a:rPr>
              <a:t>[</a:t>
            </a:r>
            <a:r>
              <a:rPr dirty="0" smtClean="0" sz="2650" spc="-10" b="1">
                <a:latin typeface="Arial"/>
                <a:cs typeface="Arial"/>
              </a:rPr>
              <a:t>]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arguments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1"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threeLines</a:t>
            </a:r>
            <a:r>
              <a:rPr dirty="0" smtClean="0" sz="2650" spc="-5" b="1"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Syste</a:t>
            </a:r>
            <a:r>
              <a:rPr dirty="0" smtClean="0" sz="2650" spc="-25">
                <a:latin typeface="Arial"/>
                <a:cs typeface="Arial"/>
              </a:rPr>
              <a:t>m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println</a:t>
            </a:r>
            <a:r>
              <a:rPr dirty="0" smtClean="0" sz="2650" spc="-10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2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0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5190" y="3131832"/>
            <a:ext cx="2268169" cy="2351849"/>
          </a:xfrm>
          <a:custGeom>
            <a:avLst/>
            <a:gdLst/>
            <a:ahLst/>
            <a:cxnLst/>
            <a:rect l="l" t="t" r="r" b="b"/>
            <a:pathLst>
              <a:path w="2268169" h="2351849">
                <a:moveTo>
                  <a:pt x="2248980" y="19874"/>
                </a:moveTo>
                <a:lnTo>
                  <a:pt x="2235518" y="23677"/>
                </a:lnTo>
                <a:lnTo>
                  <a:pt x="0" y="2342070"/>
                </a:lnTo>
                <a:lnTo>
                  <a:pt x="10058" y="2351849"/>
                </a:lnTo>
                <a:lnTo>
                  <a:pt x="2245689" y="33340"/>
                </a:lnTo>
                <a:lnTo>
                  <a:pt x="2248980" y="19874"/>
                </a:lnTo>
                <a:close/>
              </a:path>
              <a:path w="2268169" h="2351849">
                <a:moveTo>
                  <a:pt x="2268169" y="0"/>
                </a:moveTo>
                <a:lnTo>
                  <a:pt x="2163254" y="29616"/>
                </a:lnTo>
                <a:lnTo>
                  <a:pt x="2159622" y="30733"/>
                </a:lnTo>
                <a:lnTo>
                  <a:pt x="2157387" y="34505"/>
                </a:lnTo>
                <a:lnTo>
                  <a:pt x="2158504" y="38277"/>
                </a:lnTo>
                <a:lnTo>
                  <a:pt x="2159482" y="41909"/>
                </a:lnTo>
                <a:lnTo>
                  <a:pt x="2163394" y="44145"/>
                </a:lnTo>
                <a:lnTo>
                  <a:pt x="2167026" y="43027"/>
                </a:lnTo>
                <a:lnTo>
                  <a:pt x="2235518" y="23677"/>
                </a:lnTo>
                <a:lnTo>
                  <a:pt x="2253500" y="5029"/>
                </a:lnTo>
                <a:lnTo>
                  <a:pt x="2263559" y="14808"/>
                </a:lnTo>
                <a:lnTo>
                  <a:pt x="2263559" y="18888"/>
                </a:lnTo>
                <a:lnTo>
                  <a:pt x="2268169" y="0"/>
                </a:lnTo>
                <a:close/>
              </a:path>
              <a:path w="2268169" h="2351849">
                <a:moveTo>
                  <a:pt x="2263559" y="18888"/>
                </a:moveTo>
                <a:lnTo>
                  <a:pt x="2263559" y="14808"/>
                </a:lnTo>
                <a:lnTo>
                  <a:pt x="2245689" y="33340"/>
                </a:lnTo>
                <a:lnTo>
                  <a:pt x="2228773" y="102539"/>
                </a:lnTo>
                <a:lnTo>
                  <a:pt x="2227935" y="106311"/>
                </a:lnTo>
                <a:lnTo>
                  <a:pt x="2230170" y="110083"/>
                </a:lnTo>
                <a:lnTo>
                  <a:pt x="2233942" y="111061"/>
                </a:lnTo>
                <a:lnTo>
                  <a:pt x="2237714" y="111899"/>
                </a:lnTo>
                <a:lnTo>
                  <a:pt x="2241486" y="109664"/>
                </a:lnTo>
                <a:lnTo>
                  <a:pt x="2242324" y="105892"/>
                </a:lnTo>
                <a:lnTo>
                  <a:pt x="2263559" y="18888"/>
                </a:lnTo>
                <a:close/>
              </a:path>
              <a:path w="2268169" h="2351849">
                <a:moveTo>
                  <a:pt x="2263559" y="14808"/>
                </a:moveTo>
                <a:lnTo>
                  <a:pt x="2253500" y="5029"/>
                </a:lnTo>
                <a:lnTo>
                  <a:pt x="2235518" y="23677"/>
                </a:lnTo>
                <a:lnTo>
                  <a:pt x="2248980" y="19874"/>
                </a:lnTo>
                <a:lnTo>
                  <a:pt x="2251824" y="8242"/>
                </a:lnTo>
                <a:lnTo>
                  <a:pt x="2260485" y="16624"/>
                </a:lnTo>
                <a:lnTo>
                  <a:pt x="2260485" y="17995"/>
                </a:lnTo>
                <a:lnTo>
                  <a:pt x="2263559" y="14808"/>
                </a:lnTo>
                <a:close/>
              </a:path>
              <a:path w="2268169" h="2351849">
                <a:moveTo>
                  <a:pt x="2260485" y="17995"/>
                </a:moveTo>
                <a:lnTo>
                  <a:pt x="2260485" y="16624"/>
                </a:lnTo>
                <a:lnTo>
                  <a:pt x="2248980" y="19874"/>
                </a:lnTo>
                <a:lnTo>
                  <a:pt x="2245689" y="33340"/>
                </a:lnTo>
                <a:lnTo>
                  <a:pt x="2260485" y="17995"/>
                </a:lnTo>
                <a:close/>
              </a:path>
              <a:path w="2268169" h="2351849">
                <a:moveTo>
                  <a:pt x="2260485" y="16624"/>
                </a:moveTo>
                <a:lnTo>
                  <a:pt x="2251824" y="8242"/>
                </a:lnTo>
                <a:lnTo>
                  <a:pt x="2248980" y="19874"/>
                </a:lnTo>
                <a:lnTo>
                  <a:pt x="2260485" y="16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343" y="533807"/>
            <a:ext cx="7176134" cy="6634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50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A6A6A6"/>
                </a:solidFill>
                <a:latin typeface="Arial"/>
                <a:cs typeface="Arial"/>
              </a:rPr>
              <a:t>newLine</a:t>
            </a:r>
            <a:r>
              <a:rPr dirty="0" smtClean="0" sz="2650" spc="-5" b="1">
                <a:solidFill>
                  <a:srgbClr val="A6A6A6"/>
                </a:solidFill>
                <a:latin typeface="Arial"/>
                <a:cs typeface="Arial"/>
              </a:rPr>
              <a:t>(</a:t>
            </a:r>
            <a:r>
              <a:rPr dirty="0" smtClean="0" sz="2650" spc="-10" b="1">
                <a:solidFill>
                  <a:srgbClr val="A6A6A6"/>
                </a:solidFill>
                <a:latin typeface="Arial"/>
                <a:cs typeface="Arial"/>
              </a:rPr>
              <a:t>)</a:t>
            </a:r>
            <a:r>
              <a:rPr dirty="0" smtClean="0" sz="2650" spc="45" b="1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solidFill>
                  <a:srgbClr val="A6A6A6"/>
                </a:solidFill>
                <a:latin typeface="Arial"/>
                <a:cs typeface="Arial"/>
              </a:rPr>
              <a:t>System</a:t>
            </a:r>
            <a:r>
              <a:rPr dirty="0" smtClean="0" sz="2650" spc="-5" b="1">
                <a:solidFill>
                  <a:srgbClr val="A6A6A6"/>
                </a:solidFill>
                <a:latin typeface="Arial"/>
                <a:cs typeface="Arial"/>
              </a:rPr>
              <a:t>.</a:t>
            </a:r>
            <a:r>
              <a:rPr dirty="0" smtClean="0" sz="2650" spc="-20">
                <a:solidFill>
                  <a:srgbClr val="A6A6A6"/>
                </a:solidFill>
                <a:latin typeface="Arial"/>
                <a:cs typeface="Arial"/>
              </a:rPr>
              <a:t>ou</a:t>
            </a:r>
            <a:r>
              <a:rPr dirty="0" smtClean="0" sz="2650" spc="-5">
                <a:solidFill>
                  <a:srgbClr val="A6A6A6"/>
                </a:solidFill>
                <a:latin typeface="Arial"/>
                <a:cs typeface="Arial"/>
              </a:rPr>
              <a:t>t</a:t>
            </a:r>
            <a:r>
              <a:rPr dirty="0" smtClean="0" sz="2650" spc="-5" b="1">
                <a:solidFill>
                  <a:srgbClr val="A6A6A6"/>
                </a:solidFill>
                <a:latin typeface="Arial"/>
                <a:cs typeface="Arial"/>
              </a:rPr>
              <a:t>.</a:t>
            </a:r>
            <a:r>
              <a:rPr dirty="0" smtClean="0" sz="2650" spc="-10">
                <a:solidFill>
                  <a:srgbClr val="A6A6A6"/>
                </a:solidFill>
                <a:latin typeface="Arial"/>
                <a:cs typeface="Arial"/>
              </a:rPr>
              <a:t>printl</a:t>
            </a:r>
            <a:r>
              <a:rPr dirty="0" smtClean="0" sz="2650" spc="-20">
                <a:solidFill>
                  <a:srgbClr val="A6A6A6"/>
                </a:solidFill>
                <a:latin typeface="Arial"/>
                <a:cs typeface="Arial"/>
              </a:rPr>
              <a:t>n</a:t>
            </a:r>
            <a:r>
              <a:rPr dirty="0" smtClean="0" sz="2650" spc="-5" b="1">
                <a:solidFill>
                  <a:srgbClr val="A6A6A6"/>
                </a:solidFill>
                <a:latin typeface="Arial"/>
                <a:cs typeface="Arial"/>
              </a:rPr>
              <a:t>(</a:t>
            </a:r>
            <a:r>
              <a:rPr dirty="0" smtClean="0" sz="2650" spc="-10">
                <a:solidFill>
                  <a:srgbClr val="A6A6A6"/>
                </a:solidFill>
                <a:latin typeface="Arial"/>
                <a:cs typeface="Arial"/>
              </a:rPr>
              <a:t>""</a:t>
            </a:r>
            <a:r>
              <a:rPr dirty="0" smtClean="0" sz="2650" spc="-5" b="1">
                <a:solidFill>
                  <a:srgbClr val="A6A6A6"/>
                </a:solidFill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A6A6A6"/>
                </a:solidFill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threeLines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newLine</a:t>
            </a:r>
            <a:r>
              <a:rPr dirty="0" smtClean="0" sz="2650" spc="-5" b="1">
                <a:latin typeface="Arial"/>
                <a:cs typeface="Arial"/>
              </a:rPr>
              <a:t>()</a:t>
            </a:r>
            <a:r>
              <a:rPr dirty="0" smtClean="0" sz="2650" spc="-10" b="1">
                <a:latin typeface="Arial"/>
                <a:cs typeface="Arial"/>
              </a:rPr>
              <a:t>;</a:t>
            </a:r>
            <a:r>
              <a:rPr dirty="0" smtClean="0" sz="2650" spc="30" b="1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-5" b="1">
                <a:latin typeface="Arial"/>
                <a:cs typeface="Arial"/>
              </a:rPr>
              <a:t>()</a:t>
            </a:r>
            <a:r>
              <a:rPr dirty="0" smtClean="0" sz="2650" spc="-10" b="1">
                <a:latin typeface="Arial"/>
                <a:cs typeface="Arial"/>
              </a:rPr>
              <a:t>;</a:t>
            </a:r>
            <a:r>
              <a:rPr dirty="0" smtClean="0" sz="2650" spc="30" b="1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newLine</a:t>
            </a:r>
            <a:r>
              <a:rPr dirty="0" smtClean="0" sz="2650" spc="-5" b="1"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mai</a:t>
            </a:r>
            <a:r>
              <a:rPr dirty="0" smtClean="0" sz="2650" spc="-25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Strin</a:t>
            </a:r>
            <a:r>
              <a:rPr dirty="0" smtClean="0" sz="2650" spc="-25">
                <a:latin typeface="Arial"/>
                <a:cs typeface="Arial"/>
              </a:rPr>
              <a:t>g</a:t>
            </a:r>
            <a:r>
              <a:rPr dirty="0" smtClean="0" sz="2650" spc="-5" b="1">
                <a:latin typeface="Arial"/>
                <a:cs typeface="Arial"/>
              </a:rPr>
              <a:t>[</a:t>
            </a:r>
            <a:r>
              <a:rPr dirty="0" smtClean="0" sz="2650" spc="-10" b="1">
                <a:latin typeface="Arial"/>
                <a:cs typeface="Arial"/>
              </a:rPr>
              <a:t>]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arguments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1"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threeLines</a:t>
            </a:r>
            <a:r>
              <a:rPr dirty="0" smtClean="0" sz="2650" spc="-5" b="1"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Syste</a:t>
            </a:r>
            <a:r>
              <a:rPr dirty="0" smtClean="0" sz="2650" spc="-25">
                <a:latin typeface="Arial"/>
                <a:cs typeface="Arial"/>
              </a:rPr>
              <a:t>m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println</a:t>
            </a:r>
            <a:r>
              <a:rPr dirty="0" smtClean="0" sz="2650" spc="-10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2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0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3886" y="1371600"/>
            <a:ext cx="697242" cy="1846414"/>
          </a:xfrm>
          <a:custGeom>
            <a:avLst/>
            <a:gdLst/>
            <a:ahLst/>
            <a:cxnLst/>
            <a:rect l="l" t="t" r="r" b="b"/>
            <a:pathLst>
              <a:path w="697242" h="1846414">
                <a:moveTo>
                  <a:pt x="670130" y="39600"/>
                </a:moveTo>
                <a:lnTo>
                  <a:pt x="667655" y="25959"/>
                </a:lnTo>
                <a:lnTo>
                  <a:pt x="657003" y="34836"/>
                </a:lnTo>
                <a:lnTo>
                  <a:pt x="0" y="1841665"/>
                </a:lnTo>
                <a:lnTo>
                  <a:pt x="13131" y="1846414"/>
                </a:lnTo>
                <a:lnTo>
                  <a:pt x="670130" y="39600"/>
                </a:lnTo>
                <a:close/>
              </a:path>
              <a:path w="697242" h="1846414">
                <a:moveTo>
                  <a:pt x="697242" y="111061"/>
                </a:moveTo>
                <a:lnTo>
                  <a:pt x="677125" y="0"/>
                </a:lnTo>
                <a:lnTo>
                  <a:pt x="593305" y="69710"/>
                </a:lnTo>
                <a:lnTo>
                  <a:pt x="590372" y="72224"/>
                </a:lnTo>
                <a:lnTo>
                  <a:pt x="589953" y="76555"/>
                </a:lnTo>
                <a:lnTo>
                  <a:pt x="592467" y="79489"/>
                </a:lnTo>
                <a:lnTo>
                  <a:pt x="594842" y="82423"/>
                </a:lnTo>
                <a:lnTo>
                  <a:pt x="599312" y="82842"/>
                </a:lnTo>
                <a:lnTo>
                  <a:pt x="602246" y="80467"/>
                </a:lnTo>
                <a:lnTo>
                  <a:pt x="657003" y="34836"/>
                </a:lnTo>
                <a:lnTo>
                  <a:pt x="665810" y="10617"/>
                </a:lnTo>
                <a:lnTo>
                  <a:pt x="678941" y="15367"/>
                </a:lnTo>
                <a:lnTo>
                  <a:pt x="678941" y="88166"/>
                </a:lnTo>
                <a:lnTo>
                  <a:pt x="683552" y="113576"/>
                </a:lnTo>
                <a:lnTo>
                  <a:pt x="687184" y="116090"/>
                </a:lnTo>
                <a:lnTo>
                  <a:pt x="694728" y="114693"/>
                </a:lnTo>
                <a:lnTo>
                  <a:pt x="697242" y="111061"/>
                </a:lnTo>
                <a:close/>
              </a:path>
              <a:path w="697242" h="1846414">
                <a:moveTo>
                  <a:pt x="678941" y="15367"/>
                </a:moveTo>
                <a:lnTo>
                  <a:pt x="665810" y="10617"/>
                </a:lnTo>
                <a:lnTo>
                  <a:pt x="657003" y="34836"/>
                </a:lnTo>
                <a:lnTo>
                  <a:pt x="665530" y="27730"/>
                </a:lnTo>
                <a:lnTo>
                  <a:pt x="665530" y="14249"/>
                </a:lnTo>
                <a:lnTo>
                  <a:pt x="676846" y="18300"/>
                </a:lnTo>
                <a:lnTo>
                  <a:pt x="676846" y="21129"/>
                </a:lnTo>
                <a:lnTo>
                  <a:pt x="678941" y="15367"/>
                </a:lnTo>
                <a:close/>
              </a:path>
              <a:path w="697242" h="1846414">
                <a:moveTo>
                  <a:pt x="676846" y="18300"/>
                </a:moveTo>
                <a:lnTo>
                  <a:pt x="665530" y="14249"/>
                </a:lnTo>
                <a:lnTo>
                  <a:pt x="667655" y="25959"/>
                </a:lnTo>
                <a:lnTo>
                  <a:pt x="676846" y="18300"/>
                </a:lnTo>
                <a:close/>
              </a:path>
              <a:path w="697242" h="1846414">
                <a:moveTo>
                  <a:pt x="667655" y="25959"/>
                </a:moveTo>
                <a:lnTo>
                  <a:pt x="665530" y="14249"/>
                </a:lnTo>
                <a:lnTo>
                  <a:pt x="665530" y="27730"/>
                </a:lnTo>
                <a:lnTo>
                  <a:pt x="667655" y="25959"/>
                </a:lnTo>
                <a:close/>
              </a:path>
              <a:path w="697242" h="1846414">
                <a:moveTo>
                  <a:pt x="676846" y="21129"/>
                </a:moveTo>
                <a:lnTo>
                  <a:pt x="676846" y="18300"/>
                </a:lnTo>
                <a:lnTo>
                  <a:pt x="667655" y="25959"/>
                </a:lnTo>
                <a:lnTo>
                  <a:pt x="670130" y="39600"/>
                </a:lnTo>
                <a:lnTo>
                  <a:pt x="676846" y="21129"/>
                </a:lnTo>
                <a:close/>
              </a:path>
              <a:path w="697242" h="1846414">
                <a:moveTo>
                  <a:pt x="678941" y="88166"/>
                </a:moveTo>
                <a:lnTo>
                  <a:pt x="678941" y="15367"/>
                </a:lnTo>
                <a:lnTo>
                  <a:pt x="670130" y="39600"/>
                </a:lnTo>
                <a:lnTo>
                  <a:pt x="678941" y="8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497095" y="1371600"/>
            <a:ext cx="538822" cy="1845856"/>
          </a:xfrm>
          <a:custGeom>
            <a:avLst/>
            <a:gdLst/>
            <a:ahLst/>
            <a:cxnLst/>
            <a:rect l="l" t="t" r="r" b="b"/>
            <a:pathLst>
              <a:path w="538822" h="1845856">
                <a:moveTo>
                  <a:pt x="109804" y="83540"/>
                </a:moveTo>
                <a:lnTo>
                  <a:pt x="109664" y="79070"/>
                </a:lnTo>
                <a:lnTo>
                  <a:pt x="107010" y="76415"/>
                </a:lnTo>
                <a:lnTo>
                  <a:pt x="29197" y="0"/>
                </a:lnTo>
                <a:lnTo>
                  <a:pt x="0" y="108965"/>
                </a:lnTo>
                <a:lnTo>
                  <a:pt x="2235" y="112877"/>
                </a:lnTo>
                <a:lnTo>
                  <a:pt x="5867" y="113855"/>
                </a:lnTo>
                <a:lnTo>
                  <a:pt x="9639" y="114833"/>
                </a:lnTo>
                <a:lnTo>
                  <a:pt x="13411" y="112598"/>
                </a:lnTo>
                <a:lnTo>
                  <a:pt x="14528" y="108826"/>
                </a:lnTo>
                <a:lnTo>
                  <a:pt x="26123" y="65360"/>
                </a:lnTo>
                <a:lnTo>
                  <a:pt x="26123" y="15227"/>
                </a:lnTo>
                <a:lnTo>
                  <a:pt x="39535" y="11455"/>
                </a:lnTo>
                <a:lnTo>
                  <a:pt x="46324" y="36352"/>
                </a:lnTo>
                <a:lnTo>
                  <a:pt x="97231" y="86334"/>
                </a:lnTo>
                <a:lnTo>
                  <a:pt x="99885" y="88988"/>
                </a:lnTo>
                <a:lnTo>
                  <a:pt x="104355" y="88988"/>
                </a:lnTo>
                <a:lnTo>
                  <a:pt x="107010" y="86194"/>
                </a:lnTo>
                <a:lnTo>
                  <a:pt x="109804" y="83540"/>
                </a:lnTo>
                <a:close/>
              </a:path>
              <a:path w="538822" h="1845856">
                <a:moveTo>
                  <a:pt x="46324" y="36352"/>
                </a:moveTo>
                <a:lnTo>
                  <a:pt x="39535" y="11455"/>
                </a:lnTo>
                <a:lnTo>
                  <a:pt x="26123" y="15227"/>
                </a:lnTo>
                <a:lnTo>
                  <a:pt x="27939" y="21885"/>
                </a:lnTo>
                <a:lnTo>
                  <a:pt x="27939" y="18300"/>
                </a:lnTo>
                <a:lnTo>
                  <a:pt x="39535" y="15087"/>
                </a:lnTo>
                <a:lnTo>
                  <a:pt x="39535" y="29685"/>
                </a:lnTo>
                <a:lnTo>
                  <a:pt x="46324" y="36352"/>
                </a:lnTo>
                <a:close/>
              </a:path>
              <a:path w="538822" h="1845856">
                <a:moveTo>
                  <a:pt x="32884" y="40016"/>
                </a:moveTo>
                <a:lnTo>
                  <a:pt x="26123" y="15227"/>
                </a:lnTo>
                <a:lnTo>
                  <a:pt x="26123" y="65360"/>
                </a:lnTo>
                <a:lnTo>
                  <a:pt x="32884" y="40016"/>
                </a:lnTo>
                <a:close/>
              </a:path>
              <a:path w="538822" h="1845856">
                <a:moveTo>
                  <a:pt x="39535" y="15087"/>
                </a:moveTo>
                <a:lnTo>
                  <a:pt x="27939" y="18300"/>
                </a:lnTo>
                <a:lnTo>
                  <a:pt x="36449" y="26655"/>
                </a:lnTo>
                <a:lnTo>
                  <a:pt x="39535" y="15087"/>
                </a:lnTo>
                <a:close/>
              </a:path>
              <a:path w="538822" h="1845856">
                <a:moveTo>
                  <a:pt x="36449" y="26655"/>
                </a:moveTo>
                <a:lnTo>
                  <a:pt x="27939" y="18300"/>
                </a:lnTo>
                <a:lnTo>
                  <a:pt x="27939" y="21885"/>
                </a:lnTo>
                <a:lnTo>
                  <a:pt x="32884" y="40016"/>
                </a:lnTo>
                <a:lnTo>
                  <a:pt x="36449" y="26655"/>
                </a:lnTo>
                <a:close/>
              </a:path>
              <a:path w="538822" h="1845856">
                <a:moveTo>
                  <a:pt x="538822" y="1842223"/>
                </a:moveTo>
                <a:lnTo>
                  <a:pt x="46324" y="36352"/>
                </a:lnTo>
                <a:lnTo>
                  <a:pt x="36449" y="26655"/>
                </a:lnTo>
                <a:lnTo>
                  <a:pt x="32884" y="40016"/>
                </a:lnTo>
                <a:lnTo>
                  <a:pt x="525411" y="1845856"/>
                </a:lnTo>
                <a:lnTo>
                  <a:pt x="538822" y="1842223"/>
                </a:lnTo>
                <a:close/>
              </a:path>
              <a:path w="538822" h="1845856">
                <a:moveTo>
                  <a:pt x="39535" y="29685"/>
                </a:moveTo>
                <a:lnTo>
                  <a:pt x="39535" y="15087"/>
                </a:lnTo>
                <a:lnTo>
                  <a:pt x="36449" y="26655"/>
                </a:lnTo>
                <a:lnTo>
                  <a:pt x="39535" y="2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755190" y="3131832"/>
            <a:ext cx="2268169" cy="2351849"/>
          </a:xfrm>
          <a:custGeom>
            <a:avLst/>
            <a:gdLst/>
            <a:ahLst/>
            <a:cxnLst/>
            <a:rect l="l" t="t" r="r" b="b"/>
            <a:pathLst>
              <a:path w="2268169" h="2351849">
                <a:moveTo>
                  <a:pt x="2248980" y="19874"/>
                </a:moveTo>
                <a:lnTo>
                  <a:pt x="2235518" y="23677"/>
                </a:lnTo>
                <a:lnTo>
                  <a:pt x="0" y="2342070"/>
                </a:lnTo>
                <a:lnTo>
                  <a:pt x="10058" y="2351849"/>
                </a:lnTo>
                <a:lnTo>
                  <a:pt x="2245689" y="33340"/>
                </a:lnTo>
                <a:lnTo>
                  <a:pt x="2248980" y="19874"/>
                </a:lnTo>
                <a:close/>
              </a:path>
              <a:path w="2268169" h="2351849">
                <a:moveTo>
                  <a:pt x="2268169" y="0"/>
                </a:moveTo>
                <a:lnTo>
                  <a:pt x="2163254" y="29616"/>
                </a:lnTo>
                <a:lnTo>
                  <a:pt x="2159622" y="30733"/>
                </a:lnTo>
                <a:lnTo>
                  <a:pt x="2157387" y="34505"/>
                </a:lnTo>
                <a:lnTo>
                  <a:pt x="2158504" y="38277"/>
                </a:lnTo>
                <a:lnTo>
                  <a:pt x="2159482" y="41909"/>
                </a:lnTo>
                <a:lnTo>
                  <a:pt x="2163394" y="44145"/>
                </a:lnTo>
                <a:lnTo>
                  <a:pt x="2167026" y="43027"/>
                </a:lnTo>
                <a:lnTo>
                  <a:pt x="2235518" y="23677"/>
                </a:lnTo>
                <a:lnTo>
                  <a:pt x="2253500" y="5029"/>
                </a:lnTo>
                <a:lnTo>
                  <a:pt x="2263559" y="14808"/>
                </a:lnTo>
                <a:lnTo>
                  <a:pt x="2263559" y="18888"/>
                </a:lnTo>
                <a:lnTo>
                  <a:pt x="2268169" y="0"/>
                </a:lnTo>
                <a:close/>
              </a:path>
              <a:path w="2268169" h="2351849">
                <a:moveTo>
                  <a:pt x="2263559" y="18888"/>
                </a:moveTo>
                <a:lnTo>
                  <a:pt x="2263559" y="14808"/>
                </a:lnTo>
                <a:lnTo>
                  <a:pt x="2245689" y="33340"/>
                </a:lnTo>
                <a:lnTo>
                  <a:pt x="2228773" y="102539"/>
                </a:lnTo>
                <a:lnTo>
                  <a:pt x="2227935" y="106311"/>
                </a:lnTo>
                <a:lnTo>
                  <a:pt x="2230170" y="110083"/>
                </a:lnTo>
                <a:lnTo>
                  <a:pt x="2233942" y="111061"/>
                </a:lnTo>
                <a:lnTo>
                  <a:pt x="2237714" y="111899"/>
                </a:lnTo>
                <a:lnTo>
                  <a:pt x="2241486" y="109664"/>
                </a:lnTo>
                <a:lnTo>
                  <a:pt x="2242324" y="105892"/>
                </a:lnTo>
                <a:lnTo>
                  <a:pt x="2263559" y="18888"/>
                </a:lnTo>
                <a:close/>
              </a:path>
              <a:path w="2268169" h="2351849">
                <a:moveTo>
                  <a:pt x="2263559" y="14808"/>
                </a:moveTo>
                <a:lnTo>
                  <a:pt x="2253500" y="5029"/>
                </a:lnTo>
                <a:lnTo>
                  <a:pt x="2235518" y="23677"/>
                </a:lnTo>
                <a:lnTo>
                  <a:pt x="2248980" y="19874"/>
                </a:lnTo>
                <a:lnTo>
                  <a:pt x="2251824" y="8242"/>
                </a:lnTo>
                <a:lnTo>
                  <a:pt x="2260485" y="16624"/>
                </a:lnTo>
                <a:lnTo>
                  <a:pt x="2260485" y="17995"/>
                </a:lnTo>
                <a:lnTo>
                  <a:pt x="2263559" y="14808"/>
                </a:lnTo>
                <a:close/>
              </a:path>
              <a:path w="2268169" h="2351849">
                <a:moveTo>
                  <a:pt x="2260485" y="17995"/>
                </a:moveTo>
                <a:lnTo>
                  <a:pt x="2260485" y="16624"/>
                </a:lnTo>
                <a:lnTo>
                  <a:pt x="2248980" y="19874"/>
                </a:lnTo>
                <a:lnTo>
                  <a:pt x="2245689" y="33340"/>
                </a:lnTo>
                <a:lnTo>
                  <a:pt x="2260485" y="17995"/>
                </a:lnTo>
                <a:close/>
              </a:path>
              <a:path w="2268169" h="2351849">
                <a:moveTo>
                  <a:pt x="2260485" y="16624"/>
                </a:moveTo>
                <a:lnTo>
                  <a:pt x="2251824" y="8242"/>
                </a:lnTo>
                <a:lnTo>
                  <a:pt x="2248980" y="19874"/>
                </a:lnTo>
                <a:lnTo>
                  <a:pt x="2260485" y="16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922830" y="1455420"/>
            <a:ext cx="1681429" cy="1764969"/>
          </a:xfrm>
          <a:custGeom>
            <a:avLst/>
            <a:gdLst/>
            <a:ahLst/>
            <a:cxnLst/>
            <a:rect l="l" t="t" r="r" b="b"/>
            <a:pathLst>
              <a:path w="1681429" h="1764969">
                <a:moveTo>
                  <a:pt x="1662308" y="20108"/>
                </a:moveTo>
                <a:lnTo>
                  <a:pt x="1649014" y="23949"/>
                </a:lnTo>
                <a:lnTo>
                  <a:pt x="0" y="1755470"/>
                </a:lnTo>
                <a:lnTo>
                  <a:pt x="10058" y="1764969"/>
                </a:lnTo>
                <a:lnTo>
                  <a:pt x="1659133" y="33523"/>
                </a:lnTo>
                <a:lnTo>
                  <a:pt x="1662308" y="20108"/>
                </a:lnTo>
                <a:close/>
              </a:path>
              <a:path w="1681429" h="1764969">
                <a:moveTo>
                  <a:pt x="1681429" y="0"/>
                </a:moveTo>
                <a:lnTo>
                  <a:pt x="1576793" y="30314"/>
                </a:lnTo>
                <a:lnTo>
                  <a:pt x="1573021" y="31292"/>
                </a:lnTo>
                <a:lnTo>
                  <a:pt x="1570926" y="35204"/>
                </a:lnTo>
                <a:lnTo>
                  <a:pt x="1571904" y="38976"/>
                </a:lnTo>
                <a:lnTo>
                  <a:pt x="1573021" y="42608"/>
                </a:lnTo>
                <a:lnTo>
                  <a:pt x="1576933" y="44704"/>
                </a:lnTo>
                <a:lnTo>
                  <a:pt x="1580565" y="43726"/>
                </a:lnTo>
                <a:lnTo>
                  <a:pt x="1649014" y="23949"/>
                </a:lnTo>
                <a:lnTo>
                  <a:pt x="1666900" y="5168"/>
                </a:lnTo>
                <a:lnTo>
                  <a:pt x="1676958" y="14808"/>
                </a:lnTo>
                <a:lnTo>
                  <a:pt x="1676958" y="18850"/>
                </a:lnTo>
                <a:lnTo>
                  <a:pt x="1681429" y="0"/>
                </a:lnTo>
                <a:close/>
              </a:path>
              <a:path w="1681429" h="1764969">
                <a:moveTo>
                  <a:pt x="1676958" y="18850"/>
                </a:moveTo>
                <a:lnTo>
                  <a:pt x="1676958" y="14808"/>
                </a:lnTo>
                <a:lnTo>
                  <a:pt x="1659133" y="33523"/>
                </a:lnTo>
                <a:lnTo>
                  <a:pt x="1642732" y="102819"/>
                </a:lnTo>
                <a:lnTo>
                  <a:pt x="1641754" y="106591"/>
                </a:lnTo>
                <a:lnTo>
                  <a:pt x="1644129" y="110362"/>
                </a:lnTo>
                <a:lnTo>
                  <a:pt x="1647901" y="111201"/>
                </a:lnTo>
                <a:lnTo>
                  <a:pt x="1651673" y="112179"/>
                </a:lnTo>
                <a:lnTo>
                  <a:pt x="1655445" y="109804"/>
                </a:lnTo>
                <a:lnTo>
                  <a:pt x="1656283" y="106032"/>
                </a:lnTo>
                <a:lnTo>
                  <a:pt x="1676958" y="18850"/>
                </a:lnTo>
                <a:close/>
              </a:path>
              <a:path w="1681429" h="1764969">
                <a:moveTo>
                  <a:pt x="1676958" y="14808"/>
                </a:moveTo>
                <a:lnTo>
                  <a:pt x="1666900" y="5168"/>
                </a:lnTo>
                <a:lnTo>
                  <a:pt x="1649014" y="23949"/>
                </a:lnTo>
                <a:lnTo>
                  <a:pt x="1662308" y="20108"/>
                </a:lnTo>
                <a:lnTo>
                  <a:pt x="1665084" y="8381"/>
                </a:lnTo>
                <a:lnTo>
                  <a:pt x="1673885" y="16763"/>
                </a:lnTo>
                <a:lnTo>
                  <a:pt x="1673885" y="18035"/>
                </a:lnTo>
                <a:lnTo>
                  <a:pt x="1676958" y="14808"/>
                </a:lnTo>
                <a:close/>
              </a:path>
              <a:path w="1681429" h="1764969">
                <a:moveTo>
                  <a:pt x="1673885" y="18035"/>
                </a:moveTo>
                <a:lnTo>
                  <a:pt x="1673885" y="16763"/>
                </a:lnTo>
                <a:lnTo>
                  <a:pt x="1662308" y="20108"/>
                </a:lnTo>
                <a:lnTo>
                  <a:pt x="1659133" y="33523"/>
                </a:lnTo>
                <a:lnTo>
                  <a:pt x="1673885" y="18035"/>
                </a:lnTo>
                <a:close/>
              </a:path>
              <a:path w="1681429" h="1764969">
                <a:moveTo>
                  <a:pt x="1673885" y="16763"/>
                </a:moveTo>
                <a:lnTo>
                  <a:pt x="1665084" y="8381"/>
                </a:lnTo>
                <a:lnTo>
                  <a:pt x="1662308" y="20108"/>
                </a:lnTo>
                <a:lnTo>
                  <a:pt x="167388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9343" y="533807"/>
            <a:ext cx="7176134" cy="6634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50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newLine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4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threeLines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newLine</a:t>
            </a:r>
            <a:r>
              <a:rPr dirty="0" smtClean="0" sz="2650" spc="-5" b="1">
                <a:latin typeface="Arial"/>
                <a:cs typeface="Arial"/>
              </a:rPr>
              <a:t>()</a:t>
            </a:r>
            <a:r>
              <a:rPr dirty="0" smtClean="0" sz="2650" spc="-10" b="1">
                <a:latin typeface="Arial"/>
                <a:cs typeface="Arial"/>
              </a:rPr>
              <a:t>;</a:t>
            </a:r>
            <a:r>
              <a:rPr dirty="0" smtClean="0" sz="2650" spc="30" b="1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-5" b="1">
                <a:latin typeface="Arial"/>
                <a:cs typeface="Arial"/>
              </a:rPr>
              <a:t>()</a:t>
            </a:r>
            <a:r>
              <a:rPr dirty="0" smtClean="0" sz="2650" spc="-10" b="1">
                <a:latin typeface="Arial"/>
                <a:cs typeface="Arial"/>
              </a:rPr>
              <a:t>;</a:t>
            </a:r>
            <a:r>
              <a:rPr dirty="0" smtClean="0" sz="2650" spc="30" b="1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newLine</a:t>
            </a:r>
            <a:r>
              <a:rPr dirty="0" smtClean="0" sz="2650" spc="-5" b="1"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2905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mai</a:t>
            </a:r>
            <a:r>
              <a:rPr dirty="0" smtClean="0" sz="2650" spc="-25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Strin</a:t>
            </a:r>
            <a:r>
              <a:rPr dirty="0" smtClean="0" sz="2650" spc="-25">
                <a:latin typeface="Arial"/>
                <a:cs typeface="Arial"/>
              </a:rPr>
              <a:t>g</a:t>
            </a:r>
            <a:r>
              <a:rPr dirty="0" smtClean="0" sz="2650" spc="-5" b="1">
                <a:latin typeface="Arial"/>
                <a:cs typeface="Arial"/>
              </a:rPr>
              <a:t>[</a:t>
            </a:r>
            <a:r>
              <a:rPr dirty="0" smtClean="0" sz="2650" spc="-10" b="1">
                <a:latin typeface="Arial"/>
                <a:cs typeface="Arial"/>
              </a:rPr>
              <a:t>]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arguments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1"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threeLines</a:t>
            </a:r>
            <a:r>
              <a:rPr dirty="0" smtClean="0" sz="2650" spc="-5" b="1">
                <a:latin typeface="Arial"/>
                <a:cs typeface="Arial"/>
              </a:rPr>
              <a:t>();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20">
                <a:latin typeface="Arial"/>
                <a:cs typeface="Arial"/>
              </a:rPr>
              <a:t>Syste</a:t>
            </a:r>
            <a:r>
              <a:rPr dirty="0" smtClean="0" sz="2650" spc="-25">
                <a:latin typeface="Arial"/>
                <a:cs typeface="Arial"/>
              </a:rPr>
              <a:t>m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10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println</a:t>
            </a:r>
            <a:r>
              <a:rPr dirty="0" smtClean="0" sz="2650" spc="-10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"Lin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dirty="0" smtClean="0" sz="26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2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0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95338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Outline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853815" cy="2498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Lectur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4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1</a:t>
            </a:r>
            <a:r>
              <a:rPr dirty="0" smtClean="0" sz="3500" spc="-5">
                <a:latin typeface="Arial"/>
                <a:cs typeface="Arial"/>
              </a:rPr>
              <a:t> Review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Mor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types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Conditionals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33807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Parameters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7921625" cy="428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publi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stati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voi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 b="1" i="1">
                <a:latin typeface="Arial"/>
                <a:cs typeface="Arial"/>
              </a:rPr>
              <a:t>NAM</a:t>
            </a:r>
            <a:r>
              <a:rPr dirty="0" smtClean="0" sz="3500" spc="-10" b="1" i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(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3500" spc="-1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dirty="0" smtClean="0" sz="3500" spc="-15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To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call: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NAME(</a:t>
            </a:r>
            <a:r>
              <a:rPr dirty="0" smtClean="0" sz="2650" spc="-25" b="1" i="1">
                <a:solidFill>
                  <a:srgbClr val="FF0000"/>
                </a:solidFill>
                <a:latin typeface="Courier New"/>
                <a:cs typeface="Courier New"/>
              </a:rPr>
              <a:t>EXPRESSIO</a:t>
            </a:r>
            <a:r>
              <a:rPr dirty="0" smtClean="0" sz="2650" spc="-35" b="1" i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2650" spc="-35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5" y="529946"/>
            <a:ext cx="8385175" cy="6187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</a:t>
            </a:r>
            <a:r>
              <a:rPr dirty="0" smtClean="0" sz="3050" spc="35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4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 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*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value</a:t>
            </a:r>
            <a:r>
              <a:rPr dirty="0" smtClean="0" sz="3050" spc="20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 marL="877569" marR="3780790">
              <a:lnSpc>
                <a:spcPct val="111100"/>
              </a:lnSpc>
            </a:pPr>
            <a:r>
              <a:rPr dirty="0" smtClean="0" sz="305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0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valu</a:t>
            </a:r>
            <a:r>
              <a:rPr dirty="0" smtClean="0" sz="3050" spc="20">
                <a:latin typeface="Arial"/>
                <a:cs typeface="Arial"/>
              </a:rPr>
              <a:t>e</a:t>
            </a:r>
            <a:r>
              <a:rPr dirty="0" smtClean="0" sz="3050" spc="0" b="1">
                <a:latin typeface="Arial"/>
                <a:cs typeface="Arial"/>
              </a:rPr>
              <a:t>);</a:t>
            </a:r>
            <a:r>
              <a:rPr dirty="0" smtClean="0" sz="3050" spc="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3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value</a:t>
            </a:r>
            <a:r>
              <a:rPr dirty="0" smtClean="0" sz="3050" spc="20">
                <a:latin typeface="Arial"/>
                <a:cs typeface="Arial"/>
              </a:rPr>
              <a:t>*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8948" y="6181986"/>
            <a:ext cx="4524375" cy="702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400" spc="-25">
                <a:latin typeface="Times New Roman"/>
                <a:cs typeface="Times New Roman"/>
              </a:rPr>
              <a:t>What</a:t>
            </a:r>
            <a:r>
              <a:rPr dirty="0" smtClean="0" sz="4400" spc="-245">
                <a:latin typeface="Times New Roman"/>
                <a:cs typeface="Times New Roman"/>
              </a:rPr>
              <a:t>’</a:t>
            </a:r>
            <a:r>
              <a:rPr dirty="0" smtClean="0" sz="4400" spc="-20">
                <a:latin typeface="Times New Roman"/>
                <a:cs typeface="Times New Roman"/>
              </a:rPr>
              <a:t>s</a:t>
            </a:r>
            <a:r>
              <a:rPr dirty="0" smtClean="0" sz="4400" spc="-5">
                <a:latin typeface="Times New Roman"/>
                <a:cs typeface="Times New Roman"/>
              </a:rPr>
              <a:t> </a:t>
            </a:r>
            <a:r>
              <a:rPr dirty="0" smtClean="0" sz="4400" spc="-25">
                <a:latin typeface="Times New Roman"/>
                <a:cs typeface="Times New Roman"/>
              </a:rPr>
              <a:t>wrong</a:t>
            </a:r>
            <a:r>
              <a:rPr dirty="0" smtClean="0" sz="4400" spc="-5">
                <a:latin typeface="Times New Roman"/>
                <a:cs typeface="Times New Roman"/>
              </a:rPr>
              <a:t> </a:t>
            </a:r>
            <a:r>
              <a:rPr dirty="0" smtClean="0" sz="4400" spc="-20">
                <a:latin typeface="Times New Roman"/>
                <a:cs typeface="Times New Roman"/>
              </a:rPr>
              <a:t>here?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9343" y="529946"/>
            <a:ext cx="8385175" cy="51542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Square2</a:t>
            </a:r>
            <a:r>
              <a:rPr dirty="0" smtClean="0" sz="3050" spc="30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4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 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*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"hell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0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007F7F"/>
                </a:solidFill>
                <a:latin typeface="Arial"/>
                <a:cs typeface="Arial"/>
              </a:rPr>
              <a:t>5.</a:t>
            </a:r>
            <a:r>
              <a:rPr dirty="0" smtClean="0" sz="3050" spc="1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8948" y="6181986"/>
            <a:ext cx="4524375" cy="702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400" spc="-25">
                <a:latin typeface="Times New Roman"/>
                <a:cs typeface="Times New Roman"/>
              </a:rPr>
              <a:t>What</a:t>
            </a:r>
            <a:r>
              <a:rPr dirty="0" smtClean="0" sz="4400" spc="-245">
                <a:latin typeface="Times New Roman"/>
                <a:cs typeface="Times New Roman"/>
              </a:rPr>
              <a:t>’</a:t>
            </a:r>
            <a:r>
              <a:rPr dirty="0" smtClean="0" sz="4400" spc="-20">
                <a:latin typeface="Times New Roman"/>
                <a:cs typeface="Times New Roman"/>
              </a:rPr>
              <a:t>s</a:t>
            </a:r>
            <a:r>
              <a:rPr dirty="0" smtClean="0" sz="4400" spc="-5">
                <a:latin typeface="Times New Roman"/>
                <a:cs typeface="Times New Roman"/>
              </a:rPr>
              <a:t> </a:t>
            </a:r>
            <a:r>
              <a:rPr dirty="0" smtClean="0" sz="4400" spc="-25">
                <a:latin typeface="Times New Roman"/>
                <a:cs typeface="Times New Roman"/>
              </a:rPr>
              <a:t>wrong</a:t>
            </a:r>
            <a:r>
              <a:rPr dirty="0" smtClean="0" sz="4400" spc="-5">
                <a:latin typeface="Times New Roman"/>
                <a:cs typeface="Times New Roman"/>
              </a:rPr>
              <a:t> </a:t>
            </a:r>
            <a:r>
              <a:rPr dirty="0" smtClean="0" sz="4400" spc="-20">
                <a:latin typeface="Times New Roman"/>
                <a:cs typeface="Times New Roman"/>
              </a:rPr>
              <a:t>here?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9345" y="529946"/>
            <a:ext cx="8385175" cy="4638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Square3</a:t>
            </a:r>
            <a:r>
              <a:rPr dirty="0" smtClean="0" sz="3050" spc="30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doubl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dirty="0" smtClean="0" sz="3050" spc="6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*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19316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Multiple</a:t>
            </a:r>
            <a:r>
              <a:rPr dirty="0" smtClean="0" sz="4850" spc="-3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Parameters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8196580" cy="3141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[…]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 b="1" i="1">
                <a:latin typeface="Arial"/>
                <a:cs typeface="Arial"/>
              </a:rPr>
              <a:t>NAM</a:t>
            </a:r>
            <a:r>
              <a:rPr dirty="0" smtClean="0" sz="3500" spc="-10" b="1" i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(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3500" spc="-3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dirty="0" smtClean="0" sz="3500" spc="-1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3500" spc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35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dirty="0" smtClean="0" sz="3500" spc="-25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To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call: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6139365"/>
            <a:ext cx="203581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NAME(</a:t>
            </a:r>
            <a:r>
              <a:rPr dirty="0" smtClean="0" sz="2650" spc="-25">
                <a:solidFill>
                  <a:srgbClr val="FF0000"/>
                </a:solidFill>
                <a:latin typeface="Courier New"/>
                <a:cs typeface="Courier New"/>
              </a:rPr>
              <a:t>arg1,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3713" y="6139365"/>
            <a:ext cx="122618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solidFill>
                  <a:srgbClr val="FF0000"/>
                </a:solidFill>
                <a:latin typeface="Courier New"/>
                <a:cs typeface="Courier New"/>
              </a:rPr>
              <a:t>arg</a:t>
            </a:r>
            <a:r>
              <a:rPr dirty="0" smtClean="0" sz="2650" spc="-3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mtClean="0" sz="2650" spc="-35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3" y="743384"/>
            <a:ext cx="8146415" cy="5181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2850" spc="-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Multiply</a:t>
            </a:r>
            <a:r>
              <a:rPr dirty="0" smtClean="0" sz="2850" spc="-15">
                <a:latin typeface="Arial"/>
                <a:cs typeface="Arial"/>
              </a:rPr>
              <a:t> </a:t>
            </a:r>
            <a:r>
              <a:rPr dirty="0" smtClean="0" sz="2850" spc="0" b="1">
                <a:latin typeface="Arial"/>
                <a:cs typeface="Arial"/>
              </a:rPr>
              <a:t>{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416559">
              <a:lnSpc>
                <a:spcPct val="100000"/>
              </a:lnSpc>
            </a:pPr>
            <a:r>
              <a:rPr dirty="0" smtClean="0" sz="28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850" spc="-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 b="1">
                <a:solidFill>
                  <a:srgbClr val="00007F"/>
                </a:solidFill>
                <a:latin typeface="Arial"/>
                <a:cs typeface="Arial"/>
              </a:rPr>
              <a:t>static void</a:t>
            </a:r>
            <a:r>
              <a:rPr dirty="0" smtClean="0" sz="2850" spc="-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times</a:t>
            </a:r>
            <a:r>
              <a:rPr dirty="0" smtClean="0" sz="2850" spc="-10">
                <a:latin typeface="Arial"/>
                <a:cs typeface="Arial"/>
              </a:rPr>
              <a:t> </a:t>
            </a:r>
            <a:r>
              <a:rPr dirty="0" smtClean="0" sz="2850" spc="-5" b="1">
                <a:latin typeface="Arial"/>
                <a:cs typeface="Arial"/>
              </a:rPr>
              <a:t>(</a:t>
            </a:r>
            <a:r>
              <a:rPr dirty="0" smtClean="0" sz="2850" spc="0" b="1">
                <a:solidFill>
                  <a:srgbClr val="00007F"/>
                </a:solidFill>
                <a:latin typeface="Arial"/>
                <a:cs typeface="Arial"/>
              </a:rPr>
              <a:t>double</a:t>
            </a:r>
            <a:r>
              <a:rPr dirty="0" smtClean="0" sz="2850" spc="-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a</a:t>
            </a:r>
            <a:r>
              <a:rPr dirty="0" smtClean="0" sz="2850" spc="0" b="1">
                <a:latin typeface="Arial"/>
                <a:cs typeface="Arial"/>
              </a:rPr>
              <a:t>,</a:t>
            </a:r>
            <a:r>
              <a:rPr dirty="0" smtClean="0" sz="2850" spc="-5" b="1">
                <a:latin typeface="Arial"/>
                <a:cs typeface="Arial"/>
              </a:rPr>
              <a:t> </a:t>
            </a:r>
            <a:r>
              <a:rPr dirty="0" smtClean="0" sz="2850" spc="0" b="1">
                <a:solidFill>
                  <a:srgbClr val="00007F"/>
                </a:solidFill>
                <a:latin typeface="Arial"/>
                <a:cs typeface="Arial"/>
              </a:rPr>
              <a:t>double</a:t>
            </a:r>
            <a:r>
              <a:rPr dirty="0" smtClean="0" sz="2850" spc="-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5">
                <a:latin typeface="Arial"/>
                <a:cs typeface="Arial"/>
              </a:rPr>
              <a:t>b</a:t>
            </a:r>
            <a:r>
              <a:rPr dirty="0" smtClean="0" sz="2850" spc="0" b="1">
                <a:latin typeface="Arial"/>
                <a:cs typeface="Arial"/>
              </a:rPr>
              <a:t>)</a:t>
            </a:r>
            <a:r>
              <a:rPr dirty="0" smtClean="0" sz="2850" spc="-5" b="1">
                <a:latin typeface="Arial"/>
                <a:cs typeface="Arial"/>
              </a:rPr>
              <a:t> </a:t>
            </a:r>
            <a:r>
              <a:rPr dirty="0" smtClean="0" sz="2850" spc="0" b="1">
                <a:latin typeface="Arial"/>
                <a:cs typeface="Arial"/>
              </a:rPr>
              <a:t>{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820419">
              <a:lnSpc>
                <a:spcPct val="100000"/>
              </a:lnSpc>
            </a:pPr>
            <a:r>
              <a:rPr dirty="0" smtClean="0" sz="2850">
                <a:latin typeface="Arial"/>
                <a:cs typeface="Arial"/>
              </a:rPr>
              <a:t>Syste</a:t>
            </a:r>
            <a:r>
              <a:rPr dirty="0" smtClean="0" sz="2850" spc="15">
                <a:latin typeface="Arial"/>
                <a:cs typeface="Arial"/>
              </a:rPr>
              <a:t>m</a:t>
            </a:r>
            <a:r>
              <a:rPr dirty="0" smtClean="0" sz="2850" spc="-5" b="1">
                <a:latin typeface="Arial"/>
                <a:cs typeface="Arial"/>
              </a:rPr>
              <a:t>.</a:t>
            </a:r>
            <a:r>
              <a:rPr dirty="0" smtClean="0" sz="2850" spc="0">
                <a:latin typeface="Arial"/>
                <a:cs typeface="Arial"/>
              </a:rPr>
              <a:t>ou</a:t>
            </a:r>
            <a:r>
              <a:rPr dirty="0" smtClean="0" sz="2850" spc="-5">
                <a:latin typeface="Arial"/>
                <a:cs typeface="Arial"/>
              </a:rPr>
              <a:t>t</a:t>
            </a:r>
            <a:r>
              <a:rPr dirty="0" smtClean="0" sz="2850" spc="-5" b="1">
                <a:latin typeface="Arial"/>
                <a:cs typeface="Arial"/>
              </a:rPr>
              <a:t>.</a:t>
            </a:r>
            <a:r>
              <a:rPr dirty="0" smtClean="0" sz="2850" spc="0">
                <a:latin typeface="Arial"/>
                <a:cs typeface="Arial"/>
              </a:rPr>
              <a:t>println</a:t>
            </a:r>
            <a:r>
              <a:rPr dirty="0" smtClean="0" sz="2850" spc="-5" b="1">
                <a:latin typeface="Arial"/>
                <a:cs typeface="Arial"/>
              </a:rPr>
              <a:t>(</a:t>
            </a:r>
            <a:r>
              <a:rPr dirty="0" smtClean="0" sz="2850" spc="0">
                <a:latin typeface="Arial"/>
                <a:cs typeface="Arial"/>
              </a:rPr>
              <a:t>a</a:t>
            </a:r>
            <a:r>
              <a:rPr dirty="0" smtClean="0" sz="2850" spc="-10">
                <a:latin typeface="Arial"/>
                <a:cs typeface="Arial"/>
              </a:rPr>
              <a:t> </a:t>
            </a:r>
            <a:r>
              <a:rPr dirty="0" smtClean="0" sz="2850" spc="0" b="1">
                <a:latin typeface="Arial"/>
                <a:cs typeface="Arial"/>
              </a:rPr>
              <a:t>*</a:t>
            </a:r>
            <a:r>
              <a:rPr dirty="0" smtClean="0" sz="2850" spc="5" b="1"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b</a:t>
            </a:r>
            <a:r>
              <a:rPr dirty="0" smtClean="0" sz="2850" spc="-5" b="1">
                <a:latin typeface="Arial"/>
                <a:cs typeface="Arial"/>
              </a:rPr>
              <a:t>);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marL="416559">
              <a:lnSpc>
                <a:spcPct val="100000"/>
              </a:lnSpc>
            </a:pPr>
            <a:r>
              <a:rPr dirty="0" smtClean="0" sz="2850" b="1">
                <a:latin typeface="Arial"/>
                <a:cs typeface="Arial"/>
              </a:rPr>
              <a:t>}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16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16559">
              <a:lnSpc>
                <a:spcPct val="100000"/>
              </a:lnSpc>
            </a:pPr>
            <a:r>
              <a:rPr dirty="0" smtClean="0" sz="28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850" spc="-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 b="1">
                <a:solidFill>
                  <a:srgbClr val="00007F"/>
                </a:solidFill>
                <a:latin typeface="Arial"/>
                <a:cs typeface="Arial"/>
              </a:rPr>
              <a:t>static void</a:t>
            </a:r>
            <a:r>
              <a:rPr dirty="0" smtClean="0" sz="2850" spc="-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mai</a:t>
            </a:r>
            <a:r>
              <a:rPr dirty="0" smtClean="0" sz="2850" spc="10">
                <a:latin typeface="Arial"/>
                <a:cs typeface="Arial"/>
              </a:rPr>
              <a:t>n</a:t>
            </a:r>
            <a:r>
              <a:rPr dirty="0" smtClean="0" sz="2850" spc="-5" b="1">
                <a:latin typeface="Arial"/>
                <a:cs typeface="Arial"/>
              </a:rPr>
              <a:t>(</a:t>
            </a:r>
            <a:r>
              <a:rPr dirty="0" smtClean="0" sz="2850" spc="0">
                <a:latin typeface="Arial"/>
                <a:cs typeface="Arial"/>
              </a:rPr>
              <a:t>String</a:t>
            </a:r>
            <a:r>
              <a:rPr dirty="0" smtClean="0" sz="2850" spc="-5" b="1">
                <a:latin typeface="Arial"/>
                <a:cs typeface="Arial"/>
              </a:rPr>
              <a:t>[</a:t>
            </a:r>
            <a:r>
              <a:rPr dirty="0" smtClean="0" sz="2850" spc="0" b="1">
                <a:latin typeface="Arial"/>
                <a:cs typeface="Arial"/>
              </a:rPr>
              <a:t>]</a:t>
            </a:r>
            <a:r>
              <a:rPr dirty="0" smtClean="0" sz="2850" spc="-30" b="1">
                <a:latin typeface="Arial"/>
                <a:cs typeface="Arial"/>
              </a:rPr>
              <a:t> </a:t>
            </a:r>
            <a:r>
              <a:rPr dirty="0" smtClean="0" sz="2850" spc="0">
                <a:latin typeface="Arial"/>
                <a:cs typeface="Arial"/>
              </a:rPr>
              <a:t>argument</a:t>
            </a:r>
            <a:r>
              <a:rPr dirty="0" smtClean="0" sz="2850" spc="5">
                <a:latin typeface="Arial"/>
                <a:cs typeface="Arial"/>
              </a:rPr>
              <a:t>s</a:t>
            </a:r>
            <a:r>
              <a:rPr dirty="0" smtClean="0" sz="2850" spc="0" b="1">
                <a:latin typeface="Arial"/>
                <a:cs typeface="Arial"/>
              </a:rPr>
              <a:t>)</a:t>
            </a:r>
            <a:r>
              <a:rPr dirty="0" smtClean="0" sz="2850" spc="-20" b="1">
                <a:latin typeface="Arial"/>
                <a:cs typeface="Arial"/>
              </a:rPr>
              <a:t> </a:t>
            </a:r>
            <a:r>
              <a:rPr dirty="0" smtClean="0" sz="2850" spc="0" b="1">
                <a:latin typeface="Arial"/>
                <a:cs typeface="Arial"/>
              </a:rPr>
              <a:t>{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820419">
              <a:lnSpc>
                <a:spcPct val="100000"/>
              </a:lnSpc>
            </a:pPr>
            <a:r>
              <a:rPr dirty="0" smtClean="0" sz="2850">
                <a:latin typeface="Arial"/>
                <a:cs typeface="Arial"/>
              </a:rPr>
              <a:t>times</a:t>
            </a:r>
            <a:r>
              <a:rPr dirty="0" smtClean="0" sz="2850" spc="-5">
                <a:latin typeface="Arial"/>
                <a:cs typeface="Arial"/>
              </a:rPr>
              <a:t> </a:t>
            </a:r>
            <a:r>
              <a:rPr dirty="0" smtClean="0" sz="2850" spc="-5" b="1">
                <a:latin typeface="Arial"/>
                <a:cs typeface="Arial"/>
              </a:rPr>
              <a:t>(</a:t>
            </a:r>
            <a:r>
              <a:rPr dirty="0" smtClean="0" sz="2850" spc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dirty="0" smtClean="0" sz="2850" spc="0" b="1">
                <a:latin typeface="Arial"/>
                <a:cs typeface="Arial"/>
              </a:rPr>
              <a:t>,</a:t>
            </a:r>
            <a:r>
              <a:rPr dirty="0" smtClean="0" sz="2850" spc="5" b="1">
                <a:latin typeface="Arial"/>
                <a:cs typeface="Arial"/>
              </a:rPr>
              <a:t> </a:t>
            </a:r>
            <a:r>
              <a:rPr dirty="0" smtClean="0" sz="2850" spc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dirty="0" smtClean="0" sz="2850" spc="-5" b="1">
                <a:latin typeface="Arial"/>
                <a:cs typeface="Arial"/>
              </a:rPr>
              <a:t>);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/>
          </a:p>
          <a:p>
            <a:pPr marL="820419">
              <a:lnSpc>
                <a:spcPct val="100000"/>
              </a:lnSpc>
            </a:pPr>
            <a:r>
              <a:rPr dirty="0" smtClean="0" sz="2850">
                <a:latin typeface="Arial"/>
                <a:cs typeface="Arial"/>
              </a:rPr>
              <a:t>times</a:t>
            </a:r>
            <a:r>
              <a:rPr dirty="0" smtClean="0" sz="2850" spc="-10">
                <a:latin typeface="Arial"/>
                <a:cs typeface="Arial"/>
              </a:rPr>
              <a:t> </a:t>
            </a:r>
            <a:r>
              <a:rPr dirty="0" smtClean="0" sz="2850" spc="-5" b="1">
                <a:latin typeface="Arial"/>
                <a:cs typeface="Arial"/>
              </a:rPr>
              <a:t>(</a:t>
            </a:r>
            <a:r>
              <a:rPr dirty="0" smtClean="0" sz="2850" spc="0">
                <a:solidFill>
                  <a:srgbClr val="007F7F"/>
                </a:solidFill>
                <a:latin typeface="Arial"/>
                <a:cs typeface="Arial"/>
              </a:rPr>
              <a:t>3</a:t>
            </a:r>
            <a:r>
              <a:rPr dirty="0" smtClean="0" sz="2850" spc="0" b="1">
                <a:latin typeface="Arial"/>
                <a:cs typeface="Arial"/>
              </a:rPr>
              <a:t>,</a:t>
            </a:r>
            <a:r>
              <a:rPr dirty="0" smtClean="0" sz="2850" spc="5" b="1">
                <a:latin typeface="Arial"/>
                <a:cs typeface="Arial"/>
              </a:rPr>
              <a:t> </a:t>
            </a:r>
            <a:r>
              <a:rPr dirty="0" smtClean="0" sz="2850" spc="0">
                <a:solidFill>
                  <a:srgbClr val="007F7F"/>
                </a:solidFill>
                <a:latin typeface="Arial"/>
                <a:cs typeface="Arial"/>
              </a:rPr>
              <a:t>4</a:t>
            </a:r>
            <a:r>
              <a:rPr dirty="0" smtClean="0" sz="2850" spc="-5" b="1">
                <a:latin typeface="Arial"/>
                <a:cs typeface="Arial"/>
              </a:rPr>
              <a:t>);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416559">
              <a:lnSpc>
                <a:spcPct val="100000"/>
              </a:lnSpc>
            </a:pPr>
            <a:r>
              <a:rPr dirty="0" smtClean="0" sz="2850" b="1">
                <a:latin typeface="Arial"/>
                <a:cs typeface="Arial"/>
              </a:rPr>
              <a:t>}</a:t>
            </a:r>
            <a:endParaRPr sz="285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dirty="0" smtClean="0" sz="2850" b="1">
                <a:latin typeface="Arial"/>
                <a:cs typeface="Arial"/>
              </a:rPr>
              <a:t>}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97929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Return</a:t>
            </a:r>
            <a:r>
              <a:rPr dirty="0" smtClean="0" sz="4850" spc="-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Values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5661025" cy="3807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publi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stati</a:t>
            </a:r>
            <a:r>
              <a:rPr dirty="0" smtClean="0" sz="3500" spc="0">
                <a:latin typeface="Arial"/>
                <a:cs typeface="Arial"/>
              </a:rPr>
              <a:t>c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3500" spc="-2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500" spc="0" b="1" i="1">
                <a:latin typeface="Arial"/>
                <a:cs typeface="Arial"/>
              </a:rPr>
              <a:t>NAM</a:t>
            </a:r>
            <a:r>
              <a:rPr dirty="0" smtClean="0" sz="3500" spc="-10" b="1" i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()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spc="-5">
                <a:solidFill>
                  <a:srgbClr val="FF0000"/>
                </a:solidFill>
                <a:latin typeface="Arial"/>
                <a:cs typeface="Arial"/>
              </a:rPr>
              <a:t>retur</a:t>
            </a:r>
            <a:r>
              <a:rPr dirty="0" smtClean="0" sz="35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35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500" spc="0" b="1" i="1">
                <a:solidFill>
                  <a:srgbClr val="FF0000"/>
                </a:solidFill>
                <a:latin typeface="Arial"/>
                <a:cs typeface="Arial"/>
              </a:rPr>
              <a:t>EXPRESSION;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void</a:t>
            </a:r>
            <a:r>
              <a:rPr dirty="0" smtClean="0" sz="2650" spc="-640">
                <a:latin typeface="Courier New"/>
                <a:cs typeface="Courier New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mean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“n</a:t>
            </a:r>
            <a:r>
              <a:rPr dirty="0" smtClean="0" sz="3500" spc="0">
                <a:latin typeface="Arial"/>
                <a:cs typeface="Arial"/>
              </a:rPr>
              <a:t>o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type”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5" y="529946"/>
            <a:ext cx="8385175" cy="4638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Square3</a:t>
            </a:r>
            <a:r>
              <a:rPr dirty="0" smtClean="0" sz="3050" spc="30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doubl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dirty="0" smtClean="0" sz="3050" spc="6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*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3" y="325425"/>
            <a:ext cx="8385175" cy="557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Square4</a:t>
            </a:r>
            <a:r>
              <a:rPr dirty="0" smtClean="0" sz="3050" spc="30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 marL="445134">
              <a:lnSpc>
                <a:spcPct val="100000"/>
              </a:lnSpc>
            </a:pP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publi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stati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doubl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dirty="0" smtClean="0" sz="3050" spc="5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squar</a:t>
            </a:r>
            <a:r>
              <a:rPr dirty="0" smtClean="0" sz="3050" spc="0">
                <a:latin typeface="Arial"/>
                <a:cs typeface="Arial"/>
              </a:rPr>
              <a:t>e</a:t>
            </a:r>
            <a:r>
              <a:rPr dirty="0" smtClean="0" sz="3050" spc="-5" b="1">
                <a:latin typeface="Arial"/>
                <a:cs typeface="Arial"/>
              </a:rPr>
              <a:t>(doubl</a:t>
            </a:r>
            <a:r>
              <a:rPr dirty="0" smtClean="0" sz="3050" spc="0" b="1">
                <a:latin typeface="Arial"/>
                <a:cs typeface="Arial"/>
              </a:rPr>
              <a:t>e</a:t>
            </a:r>
            <a:r>
              <a:rPr dirty="0" smtClean="0" sz="3050" spc="4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 {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877569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return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*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7"/>
              </a:spcBef>
            </a:pPr>
            <a:endParaRPr sz="1400"/>
          </a:p>
          <a:p>
            <a:pPr marL="877569" marR="12700" indent="-433070">
              <a:lnSpc>
                <a:spcPct val="1212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r>
              <a:rPr dirty="0" smtClean="0" sz="3050" spc="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squar</a:t>
            </a:r>
            <a:r>
              <a:rPr dirty="0" smtClean="0" sz="3050" spc="20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5" b="1">
                <a:latin typeface="Arial"/>
                <a:cs typeface="Arial"/>
              </a:rPr>
              <a:t>));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System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out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0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squar</a:t>
            </a:r>
            <a:r>
              <a:rPr dirty="0" smtClean="0" sz="3050" spc="0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dirty="0" smtClean="0" sz="3050" spc="0" b="1">
                <a:latin typeface="Arial"/>
                <a:cs typeface="Arial"/>
              </a:rPr>
              <a:t>));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84150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Variable</a:t>
            </a:r>
            <a:r>
              <a:rPr dirty="0" smtClean="0" sz="4850" spc="-20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Scope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8091805" cy="29273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Variable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liv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bloc</a:t>
            </a:r>
            <a:r>
              <a:rPr dirty="0" smtClean="0" sz="3500" spc="0">
                <a:latin typeface="Arial"/>
                <a:cs typeface="Arial"/>
              </a:rPr>
              <a:t>k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({}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wher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they</a:t>
            </a:r>
            <a:endParaRPr sz="35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25"/>
              </a:spcBef>
            </a:pPr>
            <a:r>
              <a:rPr dirty="0" smtClean="0" sz="3500" spc="-5">
                <a:latin typeface="Arial"/>
                <a:cs typeface="Arial"/>
              </a:rPr>
              <a:t>ar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define</a:t>
            </a:r>
            <a:r>
              <a:rPr dirty="0" smtClean="0" sz="3500" spc="0">
                <a:latin typeface="Arial"/>
                <a:cs typeface="Arial"/>
              </a:rPr>
              <a:t>d </a:t>
            </a:r>
            <a:r>
              <a:rPr dirty="0" smtClean="0" sz="3500" spc="-5">
                <a:latin typeface="Arial"/>
                <a:cs typeface="Arial"/>
              </a:rPr>
              <a:t>(</a:t>
            </a:r>
            <a:r>
              <a:rPr dirty="0" smtClean="0" sz="3500" spc="-5" b="1">
                <a:latin typeface="Arial"/>
                <a:cs typeface="Arial"/>
              </a:rPr>
              <a:t>scop</a:t>
            </a:r>
            <a:r>
              <a:rPr dirty="0" smtClean="0" sz="3500" spc="-15" b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)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Metho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parameter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3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ar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lik</a:t>
            </a:r>
            <a:r>
              <a:rPr dirty="0" smtClean="0" sz="3500" spc="0">
                <a:latin typeface="Arial"/>
                <a:cs typeface="Arial"/>
              </a:rPr>
              <a:t>e </a:t>
            </a:r>
            <a:r>
              <a:rPr dirty="0" smtClean="0" sz="3500" spc="-5">
                <a:latin typeface="Arial"/>
                <a:cs typeface="Arial"/>
              </a:rPr>
              <a:t>definin</a:t>
            </a:r>
            <a:r>
              <a:rPr dirty="0" smtClean="0" sz="3500" spc="0">
                <a:latin typeface="Arial"/>
                <a:cs typeface="Arial"/>
              </a:rPr>
              <a:t>g a</a:t>
            </a:r>
            <a:endParaRPr sz="35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25"/>
              </a:spcBef>
            </a:pPr>
            <a:r>
              <a:rPr dirty="0" smtClean="0" sz="3500" spc="-5">
                <a:latin typeface="Arial"/>
                <a:cs typeface="Arial"/>
              </a:rPr>
              <a:t>ne</a:t>
            </a:r>
            <a:r>
              <a:rPr dirty="0" smtClean="0" sz="3500" spc="0">
                <a:latin typeface="Arial"/>
                <a:cs typeface="Arial"/>
              </a:rPr>
              <a:t>w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variabl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method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3089275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Types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7616190" cy="4334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Kind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value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ca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b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store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4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and</a:t>
            </a:r>
            <a:endParaRPr sz="35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25"/>
              </a:spcBef>
            </a:pPr>
            <a:r>
              <a:rPr dirty="0" smtClean="0" sz="3500" spc="-5">
                <a:latin typeface="Arial"/>
                <a:cs typeface="Arial"/>
              </a:rPr>
              <a:t>manipulated.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 spc="-5" b="1">
                <a:latin typeface="Arial"/>
                <a:cs typeface="Arial"/>
              </a:rPr>
              <a:t>boolean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4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Trut</a:t>
            </a:r>
            <a:r>
              <a:rPr dirty="0" smtClean="0" sz="3500" spc="0">
                <a:latin typeface="Arial"/>
                <a:cs typeface="Arial"/>
              </a:rPr>
              <a:t>h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valu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</a:t>
            </a:r>
            <a:r>
              <a:rPr dirty="0" smtClean="0" sz="3500" spc="0" b="1">
                <a:latin typeface="Arial"/>
                <a:cs typeface="Arial"/>
              </a:rPr>
              <a:t>true</a:t>
            </a:r>
            <a:r>
              <a:rPr dirty="0" smtClean="0" sz="3500" spc="-20" b="1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or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 b="1">
                <a:latin typeface="Arial"/>
                <a:cs typeface="Arial"/>
              </a:rPr>
              <a:t>fals</a:t>
            </a:r>
            <a:r>
              <a:rPr dirty="0" smtClean="0" sz="3500" spc="-20" b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).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b="1">
                <a:latin typeface="Arial"/>
                <a:cs typeface="Arial"/>
              </a:rPr>
              <a:t>in</a:t>
            </a:r>
            <a:r>
              <a:rPr dirty="0" smtClean="0" sz="3500" spc="-5" b="1">
                <a:latin typeface="Arial"/>
                <a:cs typeface="Arial"/>
              </a:rPr>
              <a:t>t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Intege</a:t>
            </a:r>
            <a:r>
              <a:rPr dirty="0" smtClean="0" sz="3500" spc="0">
                <a:latin typeface="Arial"/>
                <a:cs typeface="Arial"/>
              </a:rPr>
              <a:t>r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(0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1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-47).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b="1">
                <a:latin typeface="Arial"/>
                <a:cs typeface="Arial"/>
              </a:rPr>
              <a:t>doubl</a:t>
            </a:r>
            <a:r>
              <a:rPr dirty="0" smtClean="0" sz="3500" spc="-15" b="1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4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Rea</a:t>
            </a:r>
            <a:r>
              <a:rPr dirty="0" smtClean="0" sz="3500" spc="0">
                <a:latin typeface="Arial"/>
                <a:cs typeface="Arial"/>
              </a:rPr>
              <a:t>l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numbe</a:t>
            </a:r>
            <a:r>
              <a:rPr dirty="0" smtClean="0" sz="3500" spc="0">
                <a:latin typeface="Arial"/>
                <a:cs typeface="Arial"/>
              </a:rPr>
              <a:t>r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(3.14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1.0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-2.1).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b="1">
                <a:latin typeface="Arial"/>
                <a:cs typeface="Arial"/>
              </a:rPr>
              <a:t>Strin</a:t>
            </a:r>
            <a:r>
              <a:rPr dirty="0" smtClean="0" sz="3500" spc="-15" b="1">
                <a:latin typeface="Arial"/>
                <a:cs typeface="Arial"/>
              </a:rPr>
              <a:t>g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Tex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(“hello”</a:t>
            </a:r>
            <a:r>
              <a:rPr dirty="0" smtClean="0" sz="3500" spc="0">
                <a:latin typeface="Arial"/>
                <a:cs typeface="Arial"/>
              </a:rPr>
              <a:t>,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“example”).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3" y="278486"/>
            <a:ext cx="8385175" cy="7218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SquareChange</a:t>
            </a:r>
            <a:r>
              <a:rPr dirty="0" smtClean="0" sz="3050" spc="75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 marR="281940" indent="-433070">
              <a:lnSpc>
                <a:spcPct val="111100"/>
              </a:lnSpc>
            </a:pP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publi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stati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-5" b="1">
                <a:solidFill>
                  <a:srgbClr val="00007F"/>
                </a:solidFill>
                <a:latin typeface="Arial"/>
                <a:cs typeface="Arial"/>
              </a:rPr>
              <a:t>voi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20">
                <a:latin typeface="Arial"/>
                <a:cs typeface="Arial"/>
              </a:rPr>
              <a:t>e</a:t>
            </a:r>
            <a:r>
              <a:rPr dirty="0" smtClean="0" sz="3050" spc="0" b="1">
                <a:latin typeface="Arial"/>
                <a:cs typeface="Arial"/>
              </a:rPr>
              <a:t>(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 {</a:t>
            </a:r>
            <a:r>
              <a:rPr dirty="0" smtClean="0" sz="3050" spc="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"printSquare</a:t>
            </a:r>
            <a:r>
              <a:rPr dirty="0" smtClean="0" sz="3050" spc="4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x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*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"printSquare</a:t>
            </a:r>
            <a:r>
              <a:rPr dirty="0" smtClean="0" sz="3050" spc="4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x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9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1"/>
              </a:spcBef>
            </a:pPr>
            <a:endParaRPr sz="140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 marL="878205" marR="1458595" indent="-635">
              <a:lnSpc>
                <a:spcPct val="111100"/>
              </a:lnSpc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"main</a:t>
            </a:r>
            <a:r>
              <a:rPr dirty="0" smtClean="0" sz="3050" spc="2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x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printSquar</a:t>
            </a:r>
            <a:r>
              <a:rPr dirty="0" smtClean="0" sz="3050" spc="15">
                <a:latin typeface="Arial"/>
                <a:cs typeface="Arial"/>
              </a:rPr>
              <a:t>e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System</a:t>
            </a:r>
            <a:r>
              <a:rPr dirty="0" smtClean="0" sz="3050" b="1">
                <a:latin typeface="Arial"/>
                <a:cs typeface="Arial"/>
              </a:rPr>
              <a:t>.</a:t>
            </a:r>
            <a:r>
              <a:rPr dirty="0" smtClean="0" sz="3050">
                <a:latin typeface="Arial"/>
                <a:cs typeface="Arial"/>
              </a:rPr>
              <a:t>out</a:t>
            </a:r>
            <a:r>
              <a:rPr dirty="0" smtClean="0" sz="3050" b="1">
                <a:latin typeface="Arial"/>
                <a:cs typeface="Arial"/>
              </a:rPr>
              <a:t>.</a:t>
            </a:r>
            <a:r>
              <a:rPr dirty="0" smtClean="0" sz="3050">
                <a:latin typeface="Arial"/>
                <a:cs typeface="Arial"/>
              </a:rPr>
              <a:t>printl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0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"main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x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5" y="576885"/>
            <a:ext cx="8528050" cy="6138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Scope</a:t>
            </a:r>
            <a:r>
              <a:rPr dirty="0" smtClean="0" sz="3050" spc="15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877569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877569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-5" b="1">
                <a:latin typeface="Arial"/>
                <a:cs typeface="Arial"/>
              </a:rPr>
              <a:t>=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20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1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8"/>
              </a:spcBef>
            </a:pPr>
            <a:endParaRPr sz="750"/>
          </a:p>
          <a:p>
            <a:pPr marL="1310005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6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1310005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3050" spc="1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y </a:t>
            </a:r>
            <a:r>
              <a:rPr dirty="0" smtClean="0" sz="3050" spc="0" b="1">
                <a:latin typeface="Arial"/>
                <a:cs typeface="Arial"/>
              </a:rPr>
              <a:t>=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72</a:t>
            </a:r>
            <a:r>
              <a:rPr dirty="0" smtClean="0" sz="3050" spc="0" b="1">
                <a:latin typeface="Arial"/>
                <a:cs typeface="Arial"/>
              </a:rPr>
              <a:t>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1310005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"x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2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y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y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/>
          </a:p>
          <a:p>
            <a:pPr marL="877569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877569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</a:t>
            </a:r>
            <a:r>
              <a:rPr dirty="0" smtClean="0" sz="3050" spc="0">
                <a:latin typeface="Arial"/>
                <a:cs typeface="Arial"/>
              </a:rPr>
              <a:t>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-5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x = "</a:t>
            </a:r>
            <a:r>
              <a:rPr dirty="0" smtClean="0" sz="3050" spc="2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1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y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y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 marL="445134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4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49022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Methods:</a:t>
            </a:r>
            <a:r>
              <a:rPr dirty="0" smtClean="0" sz="4850" spc="-1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Building</a:t>
            </a:r>
            <a:r>
              <a:rPr dirty="0" smtClean="0" sz="4850" spc="-1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Blocks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294310"/>
            <a:ext cx="8100695" cy="344995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SzPct val="79245"/>
              <a:buFont typeface="Malgun Gothic"/>
              <a:buChar char="▪"/>
              <a:tabLst>
                <a:tab pos="389890" algn="l"/>
              </a:tabLst>
            </a:pPr>
            <a:r>
              <a:rPr dirty="0" smtClean="0" sz="2650" spc="-20">
                <a:latin typeface="Arial"/>
                <a:cs typeface="Arial"/>
              </a:rPr>
              <a:t>Bi</a:t>
            </a:r>
            <a:r>
              <a:rPr dirty="0" smtClean="0" sz="2650" spc="-15">
                <a:latin typeface="Arial"/>
                <a:cs typeface="Arial"/>
              </a:rPr>
              <a:t>g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program</a:t>
            </a:r>
            <a:r>
              <a:rPr dirty="0" smtClean="0" sz="2650" spc="-15">
                <a:latin typeface="Arial"/>
                <a:cs typeface="Arial"/>
              </a:rPr>
              <a:t>s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ar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buil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1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o</a:t>
            </a:r>
            <a:r>
              <a:rPr dirty="0" smtClean="0" sz="2650" spc="-30">
                <a:latin typeface="Arial"/>
                <a:cs typeface="Arial"/>
              </a:rPr>
              <a:t>u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o</a:t>
            </a:r>
            <a:r>
              <a:rPr dirty="0" smtClean="0" sz="2650" spc="-10">
                <a:latin typeface="Arial"/>
                <a:cs typeface="Arial"/>
              </a:rPr>
              <a:t>f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smal</a:t>
            </a:r>
            <a:r>
              <a:rPr dirty="0" smtClean="0" sz="2650" spc="-10">
                <a:latin typeface="Arial"/>
                <a:cs typeface="Arial"/>
              </a:rPr>
              <a:t>l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methods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  <a:buFont typeface="Malgun Gothic"/>
              <a:buChar char="▪"/>
            </a:pPr>
            <a:endParaRPr sz="1100"/>
          </a:p>
          <a:p>
            <a:pPr marL="389890" marR="196215" indent="-377825">
              <a:lnSpc>
                <a:spcPts val="2850"/>
              </a:lnSpc>
              <a:buSzPct val="79245"/>
              <a:buFont typeface="Malgun Gothic"/>
              <a:buChar char="▪"/>
              <a:tabLst>
                <a:tab pos="389890" algn="l"/>
              </a:tabLst>
            </a:pPr>
            <a:r>
              <a:rPr dirty="0" smtClean="0" sz="2650" spc="-20">
                <a:latin typeface="Arial"/>
                <a:cs typeface="Arial"/>
              </a:rPr>
              <a:t>Method</a:t>
            </a:r>
            <a:r>
              <a:rPr dirty="0" smtClean="0" sz="2650" spc="-15">
                <a:latin typeface="Arial"/>
                <a:cs typeface="Arial"/>
              </a:rPr>
              <a:t>s</a:t>
            </a:r>
            <a:r>
              <a:rPr dirty="0" smtClean="0" sz="2650" spc="-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ca</a:t>
            </a:r>
            <a:r>
              <a:rPr dirty="0" smtClean="0" sz="2650" spc="-15">
                <a:latin typeface="Arial"/>
                <a:cs typeface="Arial"/>
              </a:rPr>
              <a:t>n</a:t>
            </a:r>
            <a:r>
              <a:rPr dirty="0" smtClean="0" sz="2650" spc="-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b</a:t>
            </a:r>
            <a:r>
              <a:rPr dirty="0" smtClean="0" sz="2650" spc="-15">
                <a:latin typeface="Arial"/>
                <a:cs typeface="Arial"/>
              </a:rPr>
              <a:t>e</a:t>
            </a:r>
            <a:r>
              <a:rPr dirty="0" smtClean="0" sz="2650" spc="-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individuall</a:t>
            </a:r>
            <a:r>
              <a:rPr dirty="0" smtClean="0" sz="2650" spc="-15">
                <a:latin typeface="Arial"/>
                <a:cs typeface="Arial"/>
              </a:rPr>
              <a:t>y</a:t>
            </a:r>
            <a:r>
              <a:rPr dirty="0" smtClean="0" sz="2650" spc="5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developed</a:t>
            </a:r>
            <a:r>
              <a:rPr dirty="0" smtClean="0" sz="2650" spc="-10">
                <a:latin typeface="Arial"/>
                <a:cs typeface="Arial"/>
              </a:rPr>
              <a:t>,</a:t>
            </a:r>
            <a:r>
              <a:rPr dirty="0" smtClean="0" sz="2650" spc="3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teste</a:t>
            </a:r>
            <a:r>
              <a:rPr dirty="0" smtClean="0" sz="2650" spc="-15">
                <a:latin typeface="Arial"/>
                <a:cs typeface="Arial"/>
              </a:rPr>
              <a:t>d</a:t>
            </a:r>
            <a:r>
              <a:rPr dirty="0" smtClean="0" sz="2650" spc="-2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and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reused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"/>
              </a:spcBef>
              <a:buFont typeface="Malgun Gothic"/>
              <a:buChar char="▪"/>
            </a:pPr>
            <a:endParaRPr sz="75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 marL="389890" indent="-377825">
              <a:lnSpc>
                <a:spcPct val="100000"/>
              </a:lnSpc>
              <a:buSzPct val="79245"/>
              <a:buFont typeface="Malgun Gothic"/>
              <a:buChar char="▪"/>
              <a:tabLst>
                <a:tab pos="389890" algn="l"/>
              </a:tabLst>
            </a:pPr>
            <a:r>
              <a:rPr dirty="0" smtClean="0" sz="2650" spc="-25">
                <a:latin typeface="Arial"/>
                <a:cs typeface="Arial"/>
              </a:rPr>
              <a:t>Use</a:t>
            </a:r>
            <a:r>
              <a:rPr dirty="0" smtClean="0" sz="2650" spc="-10">
                <a:latin typeface="Arial"/>
                <a:cs typeface="Arial"/>
              </a:rPr>
              <a:t>r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o</a:t>
            </a:r>
            <a:r>
              <a:rPr dirty="0" smtClean="0" sz="2650" spc="-10">
                <a:latin typeface="Arial"/>
                <a:cs typeface="Arial"/>
              </a:rPr>
              <a:t>f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metho</a:t>
            </a:r>
            <a:r>
              <a:rPr dirty="0" smtClean="0" sz="2650" spc="-15">
                <a:latin typeface="Arial"/>
                <a:cs typeface="Arial"/>
              </a:rPr>
              <a:t>d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doe</a:t>
            </a:r>
            <a:r>
              <a:rPr dirty="0" smtClean="0" sz="2650" spc="-15">
                <a:latin typeface="Arial"/>
                <a:cs typeface="Arial"/>
              </a:rPr>
              <a:t>s</a:t>
            </a:r>
            <a:r>
              <a:rPr dirty="0" smtClean="0" sz="2650" spc="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no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ne</a:t>
            </a:r>
            <a:r>
              <a:rPr dirty="0" smtClean="0" sz="2650" spc="-40">
                <a:latin typeface="Arial"/>
                <a:cs typeface="Arial"/>
              </a:rPr>
              <a:t>e</a:t>
            </a:r>
            <a:r>
              <a:rPr dirty="0" smtClean="0" sz="2650" spc="-15">
                <a:latin typeface="Arial"/>
                <a:cs typeface="Arial"/>
              </a:rPr>
              <a:t>d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t</a:t>
            </a:r>
            <a:r>
              <a:rPr dirty="0" smtClean="0" sz="2650" spc="-15">
                <a:latin typeface="Arial"/>
                <a:cs typeface="Arial"/>
              </a:rPr>
              <a:t>o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kno</a:t>
            </a:r>
            <a:r>
              <a:rPr dirty="0" smtClean="0" sz="2650" spc="-20">
                <a:latin typeface="Arial"/>
                <a:cs typeface="Arial"/>
              </a:rPr>
              <a:t>w</a:t>
            </a:r>
            <a:r>
              <a:rPr dirty="0" smtClean="0" sz="2650" spc="-2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ho</a:t>
            </a:r>
            <a:r>
              <a:rPr dirty="0" smtClean="0" sz="2650" spc="-20">
                <a:latin typeface="Arial"/>
                <a:cs typeface="Arial"/>
              </a:rPr>
              <a:t>w</a:t>
            </a:r>
            <a:r>
              <a:rPr dirty="0" smtClean="0" sz="2650" spc="-20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i</a:t>
            </a:r>
            <a:r>
              <a:rPr dirty="0" smtClean="0" sz="2650" spc="-10">
                <a:latin typeface="Arial"/>
                <a:cs typeface="Arial"/>
              </a:rPr>
              <a:t>t</a:t>
            </a:r>
            <a:r>
              <a:rPr dirty="0" smtClean="0" sz="2650" spc="-10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works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  <a:buFont typeface="Malgun Gothic"/>
              <a:buChar char="▪"/>
            </a:pPr>
            <a:endParaRPr sz="75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 marL="389890" indent="-377825">
              <a:lnSpc>
                <a:spcPct val="100000"/>
              </a:lnSpc>
              <a:buSzPct val="79245"/>
              <a:buFont typeface="Malgun Gothic"/>
              <a:buChar char="▪"/>
              <a:tabLst>
                <a:tab pos="389890" algn="l"/>
              </a:tabLst>
            </a:pPr>
            <a:r>
              <a:rPr dirty="0" smtClean="0" sz="2650" spc="-15">
                <a:latin typeface="Arial"/>
                <a:cs typeface="Arial"/>
              </a:rPr>
              <a:t>I</a:t>
            </a:r>
            <a:r>
              <a:rPr dirty="0" smtClean="0" sz="2650" spc="-15">
                <a:latin typeface="Arial"/>
                <a:cs typeface="Arial"/>
              </a:rPr>
              <a:t>n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2650" spc="-25">
                <a:latin typeface="Arial"/>
                <a:cs typeface="Arial"/>
              </a:rPr>
              <a:t>Compute</a:t>
            </a:r>
            <a:r>
              <a:rPr dirty="0" smtClean="0" sz="2650" spc="-10">
                <a:latin typeface="Arial"/>
                <a:cs typeface="Arial"/>
              </a:rPr>
              <a:t>r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Science</a:t>
            </a:r>
            <a:r>
              <a:rPr dirty="0" smtClean="0" sz="2650" spc="-10">
                <a:latin typeface="Arial"/>
                <a:cs typeface="Arial"/>
              </a:rPr>
              <a:t>,</a:t>
            </a:r>
            <a:r>
              <a:rPr dirty="0" smtClean="0" sz="2650" spc="10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thi</a:t>
            </a:r>
            <a:r>
              <a:rPr dirty="0" smtClean="0" sz="2650" spc="-15">
                <a:latin typeface="Arial"/>
                <a:cs typeface="Arial"/>
              </a:rPr>
              <a:t>s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i</a:t>
            </a:r>
            <a:r>
              <a:rPr dirty="0" smtClean="0" sz="2650" spc="-15">
                <a:latin typeface="Arial"/>
                <a:cs typeface="Arial"/>
              </a:rPr>
              <a:t>s</a:t>
            </a:r>
            <a:r>
              <a:rPr dirty="0" smtClean="0" sz="2650" spc="-5">
                <a:latin typeface="Arial"/>
                <a:cs typeface="Arial"/>
              </a:rPr>
              <a:t> </a:t>
            </a:r>
            <a:r>
              <a:rPr dirty="0" smtClean="0" sz="2650" spc="-20">
                <a:latin typeface="Arial"/>
                <a:cs typeface="Arial"/>
              </a:rPr>
              <a:t>calle</a:t>
            </a:r>
            <a:r>
              <a:rPr dirty="0" smtClean="0" sz="2650" spc="-15">
                <a:latin typeface="Arial"/>
                <a:cs typeface="Arial"/>
              </a:rPr>
              <a:t>d</a:t>
            </a:r>
            <a:r>
              <a:rPr dirty="0" smtClean="0" sz="2650" spc="20">
                <a:latin typeface="Arial"/>
                <a:cs typeface="Arial"/>
              </a:rPr>
              <a:t> </a:t>
            </a:r>
            <a:r>
              <a:rPr dirty="0" smtClean="0" sz="2650" spc="0">
                <a:latin typeface="Arial"/>
                <a:cs typeface="Arial"/>
              </a:rPr>
              <a:t>“</a:t>
            </a:r>
            <a:r>
              <a:rPr dirty="0" smtClean="0" sz="2650" spc="-15" i="1">
                <a:latin typeface="Arial"/>
                <a:cs typeface="Arial"/>
              </a:rPr>
              <a:t>abstraction</a:t>
            </a:r>
            <a:r>
              <a:rPr dirty="0" smtClean="0" sz="2650" spc="-10">
                <a:latin typeface="Arial"/>
                <a:cs typeface="Arial"/>
              </a:rPr>
              <a:t>”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8008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Mathematical</a:t>
            </a:r>
            <a:r>
              <a:rPr dirty="0" smtClean="0" sz="4850" spc="-50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Functions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02692"/>
            <a:ext cx="4244340" cy="24155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Math.s</a:t>
            </a:r>
            <a:r>
              <a:rPr dirty="0" smtClean="0" sz="2650" spc="-40">
                <a:latin typeface="Courier New"/>
                <a:cs typeface="Courier New"/>
              </a:rPr>
              <a:t>i</a:t>
            </a:r>
            <a:r>
              <a:rPr dirty="0" smtClean="0" sz="2650" spc="-40">
                <a:latin typeface="Courier New"/>
                <a:cs typeface="Courier New"/>
              </a:rPr>
              <a:t>n</a:t>
            </a:r>
            <a:r>
              <a:rPr dirty="0" smtClean="0" sz="2650" spc="-25">
                <a:latin typeface="Courier New"/>
                <a:cs typeface="Courier New"/>
              </a:rPr>
              <a:t>(x)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6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Math.cos(Math.P</a:t>
            </a:r>
            <a:r>
              <a:rPr dirty="0" smtClean="0" sz="2650" spc="-20">
                <a:latin typeface="Courier New"/>
                <a:cs typeface="Courier New"/>
              </a:rPr>
              <a:t>I</a:t>
            </a:r>
            <a:r>
              <a:rPr dirty="0" smtClean="0" sz="2650" spc="-20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/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2)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Math.p</a:t>
            </a:r>
            <a:r>
              <a:rPr dirty="0" smtClean="0" sz="2650" spc="-40">
                <a:latin typeface="Courier New"/>
                <a:cs typeface="Courier New"/>
              </a:rPr>
              <a:t>o</a:t>
            </a:r>
            <a:r>
              <a:rPr dirty="0" smtClean="0" sz="2650" spc="-40">
                <a:latin typeface="Courier New"/>
                <a:cs typeface="Courier New"/>
              </a:rPr>
              <a:t>w</a:t>
            </a:r>
            <a:r>
              <a:rPr dirty="0" smtClean="0" sz="2650" spc="-25">
                <a:latin typeface="Courier New"/>
                <a:cs typeface="Courier New"/>
              </a:rPr>
              <a:t>(2</a:t>
            </a:r>
            <a:r>
              <a:rPr dirty="0" smtClean="0" sz="2650" spc="-20">
                <a:latin typeface="Courier New"/>
                <a:cs typeface="Courier New"/>
              </a:rPr>
              <a:t>,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3)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5200215"/>
            <a:ext cx="383921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Math.log(Math.log(x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7057" y="5200215"/>
            <a:ext cx="1029969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y))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95338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Outline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853815" cy="2498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Lectur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e</a:t>
            </a:r>
            <a:r>
              <a:rPr dirty="0" smtClean="0" sz="35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 Review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Mor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e</a:t>
            </a:r>
            <a:r>
              <a:rPr dirty="0" smtClean="0" sz="35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types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Conditionals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338070">
              <a:lnSpc>
                <a:spcPct val="100000"/>
              </a:lnSpc>
            </a:pPr>
            <a:r>
              <a:rPr dirty="0" smtClean="0" sz="4850" spc="-15">
                <a:latin typeface="Arial"/>
                <a:cs typeface="Arial"/>
              </a:rPr>
              <a:t>if</a:t>
            </a:r>
            <a:r>
              <a:rPr dirty="0" smtClean="0" sz="4850" spc="-2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statement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554729" cy="185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(</a:t>
            </a:r>
            <a:r>
              <a:rPr dirty="0" smtClean="0" sz="3500" spc="0" b="1" i="1">
                <a:latin typeface="Arial"/>
                <a:cs typeface="Arial"/>
              </a:rPr>
              <a:t>CONDITIO</a:t>
            </a:r>
            <a:r>
              <a:rPr dirty="0" smtClean="0" sz="3500" spc="-10" b="1" i="1">
                <a:latin typeface="Arial"/>
                <a:cs typeface="Arial"/>
              </a:rPr>
              <a:t>N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5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5" y="278486"/>
            <a:ext cx="7952740" cy="56705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int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 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dirty="0" smtClean="0" sz="3050" b="1">
                <a:latin typeface="Arial"/>
                <a:cs typeface="Arial"/>
              </a:rPr>
              <a:t>(</a:t>
            </a:r>
            <a:r>
              <a:rPr dirty="0" smtClean="0" sz="3050">
                <a:latin typeface="Arial"/>
                <a:cs typeface="Arial"/>
              </a:rPr>
              <a:t>x </a:t>
            </a:r>
            <a:r>
              <a:rPr dirty="0" smtClean="0" sz="3050" b="1">
                <a:latin typeface="Arial"/>
                <a:cs typeface="Arial"/>
              </a:rPr>
              <a:t>&gt;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10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1310005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&gt;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5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0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30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6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4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85825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Comparison</a:t>
            </a:r>
            <a:r>
              <a:rPr dirty="0" smtClean="0" sz="4850" spc="-3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operators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7272020" cy="44297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x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&gt; </a:t>
            </a:r>
            <a:r>
              <a:rPr dirty="0" smtClean="0" sz="3500" spc="-5">
                <a:latin typeface="Arial"/>
                <a:cs typeface="Arial"/>
              </a:rPr>
              <a:t>y</a:t>
            </a:r>
            <a:r>
              <a:rPr dirty="0" smtClean="0" sz="3500" spc="0">
                <a:latin typeface="Arial"/>
                <a:cs typeface="Arial"/>
              </a:rPr>
              <a:t>: x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greate</a:t>
            </a:r>
            <a:r>
              <a:rPr dirty="0" smtClean="0" sz="3500" spc="0">
                <a:latin typeface="Arial"/>
                <a:cs typeface="Arial"/>
              </a:rPr>
              <a:t>r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n y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x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&lt; </a:t>
            </a:r>
            <a:r>
              <a:rPr dirty="0" smtClean="0" sz="3500" spc="-5">
                <a:latin typeface="Arial"/>
                <a:cs typeface="Arial"/>
              </a:rPr>
              <a:t>y</a:t>
            </a:r>
            <a:r>
              <a:rPr dirty="0" smtClean="0" sz="3500" spc="0">
                <a:latin typeface="Arial"/>
                <a:cs typeface="Arial"/>
              </a:rPr>
              <a:t>: x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les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y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x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&gt;</a:t>
            </a:r>
            <a:r>
              <a:rPr dirty="0" smtClean="0" sz="3500" spc="0">
                <a:latin typeface="Arial"/>
                <a:cs typeface="Arial"/>
              </a:rPr>
              <a:t>= </a:t>
            </a:r>
            <a:r>
              <a:rPr dirty="0" smtClean="0" sz="3500" spc="-5">
                <a:latin typeface="Arial"/>
                <a:cs typeface="Arial"/>
              </a:rPr>
              <a:t>y</a:t>
            </a:r>
            <a:r>
              <a:rPr dirty="0" smtClean="0" sz="3500" spc="0">
                <a:latin typeface="Arial"/>
                <a:cs typeface="Arial"/>
              </a:rPr>
              <a:t>: x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greate</a:t>
            </a:r>
            <a:r>
              <a:rPr dirty="0" smtClean="0" sz="3500" spc="0">
                <a:latin typeface="Arial"/>
                <a:cs typeface="Arial"/>
              </a:rPr>
              <a:t>r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r </a:t>
            </a:r>
            <a:r>
              <a:rPr dirty="0" smtClean="0" sz="3500" spc="-5">
                <a:latin typeface="Arial"/>
                <a:cs typeface="Arial"/>
              </a:rPr>
              <a:t>equa</a:t>
            </a:r>
            <a:r>
              <a:rPr dirty="0" smtClean="0" sz="3500" spc="0">
                <a:latin typeface="Arial"/>
                <a:cs typeface="Arial"/>
              </a:rPr>
              <a:t>l </a:t>
            </a:r>
            <a:r>
              <a:rPr dirty="0" smtClean="0" sz="3500" spc="-5">
                <a:latin typeface="Arial"/>
                <a:cs typeface="Arial"/>
              </a:rPr>
              <a:t>t</a:t>
            </a:r>
            <a:r>
              <a:rPr dirty="0" smtClean="0" sz="3500" spc="0">
                <a:latin typeface="Arial"/>
                <a:cs typeface="Arial"/>
              </a:rPr>
              <a:t>o x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x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&lt;</a:t>
            </a:r>
            <a:r>
              <a:rPr dirty="0" smtClean="0" sz="3500" spc="0">
                <a:latin typeface="Arial"/>
                <a:cs typeface="Arial"/>
              </a:rPr>
              <a:t>= </a:t>
            </a:r>
            <a:r>
              <a:rPr dirty="0" smtClean="0" sz="3500" spc="-5">
                <a:latin typeface="Arial"/>
                <a:cs typeface="Arial"/>
              </a:rPr>
              <a:t>y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x </a:t>
            </a: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les</a:t>
            </a:r>
            <a:r>
              <a:rPr dirty="0" smtClean="0" sz="3500" spc="0">
                <a:latin typeface="Arial"/>
                <a:cs typeface="Arial"/>
              </a:rPr>
              <a:t>s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10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r</a:t>
            </a:r>
            <a:r>
              <a:rPr dirty="0" smtClean="0" sz="3500" spc="-10">
                <a:latin typeface="Arial"/>
                <a:cs typeface="Arial"/>
              </a:rPr>
              <a:t> equa</a:t>
            </a:r>
            <a:r>
              <a:rPr dirty="0" smtClean="0" sz="3500" spc="0">
                <a:latin typeface="Arial"/>
                <a:cs typeface="Arial"/>
              </a:rPr>
              <a:t>l</a:t>
            </a:r>
            <a:r>
              <a:rPr dirty="0" smtClean="0" sz="3500" spc="-10">
                <a:latin typeface="Arial"/>
                <a:cs typeface="Arial"/>
              </a:rPr>
              <a:t> t</a:t>
            </a:r>
            <a:r>
              <a:rPr dirty="0" smtClean="0" sz="3500" spc="0">
                <a:latin typeface="Arial"/>
                <a:cs typeface="Arial"/>
              </a:rPr>
              <a:t>o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y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7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x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=</a:t>
            </a:r>
            <a:r>
              <a:rPr dirty="0" smtClean="0" sz="3500" spc="0">
                <a:latin typeface="Arial"/>
                <a:cs typeface="Arial"/>
              </a:rPr>
              <a:t>= </a:t>
            </a:r>
            <a:r>
              <a:rPr dirty="0" smtClean="0" sz="3500" spc="-5">
                <a:latin typeface="Arial"/>
                <a:cs typeface="Arial"/>
              </a:rPr>
              <a:t>y</a:t>
            </a:r>
            <a:r>
              <a:rPr dirty="0" smtClean="0" sz="3500" spc="0">
                <a:latin typeface="Arial"/>
                <a:cs typeface="Arial"/>
              </a:rPr>
              <a:t>: x </a:t>
            </a:r>
            <a:r>
              <a:rPr dirty="0" smtClean="0" sz="3500" spc="-5">
                <a:latin typeface="Arial"/>
                <a:cs typeface="Arial"/>
              </a:rPr>
              <a:t>equal</a:t>
            </a:r>
            <a:r>
              <a:rPr dirty="0" smtClean="0" sz="3500" spc="0">
                <a:latin typeface="Arial"/>
                <a:cs typeface="Arial"/>
              </a:rPr>
              <a:t>s y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algn="ctr" marR="605790">
              <a:lnSpc>
                <a:spcPct val="100000"/>
              </a:lnSpc>
              <a:tabLst>
                <a:tab pos="396875" algn="l"/>
                <a:tab pos="5998210" algn="l"/>
              </a:tabLst>
            </a:pPr>
            <a:r>
              <a:rPr dirty="0" smtClean="0" sz="3500">
                <a:latin typeface="Arial"/>
                <a:cs typeface="Arial"/>
              </a:rPr>
              <a:t>(	</a:t>
            </a:r>
            <a:r>
              <a:rPr dirty="0" smtClean="0" sz="3500" spc="-5">
                <a:latin typeface="Arial"/>
                <a:cs typeface="Arial"/>
              </a:rPr>
              <a:t>equality</a:t>
            </a:r>
            <a:r>
              <a:rPr dirty="0" smtClean="0" sz="3500" spc="0">
                <a:latin typeface="Arial"/>
                <a:cs typeface="Arial"/>
              </a:rPr>
              <a:t>: </a:t>
            </a:r>
            <a:r>
              <a:rPr dirty="0" smtClean="0" sz="3500" spc="-5">
                <a:latin typeface="Arial"/>
                <a:cs typeface="Arial"/>
              </a:rPr>
              <a:t>==</a:t>
            </a:r>
            <a:r>
              <a:rPr dirty="0" smtClean="0" sz="3500" spc="0">
                <a:latin typeface="Arial"/>
                <a:cs typeface="Arial"/>
              </a:rPr>
              <a:t>, </a:t>
            </a:r>
            <a:r>
              <a:rPr dirty="0" smtClean="0" sz="3500" spc="-5">
                <a:latin typeface="Arial"/>
                <a:cs typeface="Arial"/>
              </a:rPr>
              <a:t>assignment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=	</a:t>
            </a:r>
            <a:r>
              <a:rPr dirty="0" smtClean="0" sz="3500" spc="0">
                <a:latin typeface="Arial"/>
                <a:cs typeface="Arial"/>
              </a:rPr>
              <a:t>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414145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Boolean</a:t>
            </a:r>
            <a:r>
              <a:rPr dirty="0" smtClean="0" sz="4850" spc="-10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operators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206750" cy="1210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&amp;&amp;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logica</a:t>
            </a:r>
            <a:r>
              <a:rPr dirty="0" smtClean="0" sz="3500" spc="0">
                <a:latin typeface="Arial"/>
                <a:cs typeface="Arial"/>
              </a:rPr>
              <a:t>l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AND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||</a:t>
            </a:r>
            <a:r>
              <a:rPr dirty="0" smtClean="0" sz="3500" spc="0">
                <a:latin typeface="Arial"/>
                <a:cs typeface="Arial"/>
              </a:rPr>
              <a:t>: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logica</a:t>
            </a:r>
            <a:r>
              <a:rPr dirty="0" smtClean="0" sz="3500" spc="0">
                <a:latin typeface="Arial"/>
                <a:cs typeface="Arial"/>
              </a:rPr>
              <a:t>l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OR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6632" y="4883251"/>
            <a:ext cx="1760219" cy="65519"/>
          </a:xfrm>
          <a:custGeom>
            <a:avLst/>
            <a:gdLst/>
            <a:ahLst/>
            <a:cxnLst/>
            <a:rect l="l" t="t" r="r" b="b"/>
            <a:pathLst>
              <a:path w="1760219" h="65519">
                <a:moveTo>
                  <a:pt x="1732590" y="8778"/>
                </a:moveTo>
                <a:lnTo>
                  <a:pt x="1720642" y="1789"/>
                </a:lnTo>
                <a:lnTo>
                  <a:pt x="0" y="0"/>
                </a:lnTo>
                <a:lnTo>
                  <a:pt x="0" y="13970"/>
                </a:lnTo>
                <a:lnTo>
                  <a:pt x="1654606" y="15690"/>
                </a:lnTo>
                <a:lnTo>
                  <a:pt x="1720642" y="15717"/>
                </a:lnTo>
                <a:lnTo>
                  <a:pt x="1732590" y="8778"/>
                </a:lnTo>
                <a:close/>
              </a:path>
              <a:path w="1760219" h="65519">
                <a:moveTo>
                  <a:pt x="1760220" y="8801"/>
                </a:moveTo>
                <a:lnTo>
                  <a:pt x="1662849" y="-48196"/>
                </a:lnTo>
                <a:lnTo>
                  <a:pt x="1658518" y="-47078"/>
                </a:lnTo>
                <a:lnTo>
                  <a:pt x="1654606" y="-40373"/>
                </a:lnTo>
                <a:lnTo>
                  <a:pt x="1655724" y="-36042"/>
                </a:lnTo>
                <a:lnTo>
                  <a:pt x="1659077" y="-34226"/>
                </a:lnTo>
                <a:lnTo>
                  <a:pt x="1720570" y="1746"/>
                </a:lnTo>
                <a:lnTo>
                  <a:pt x="1746389" y="1816"/>
                </a:lnTo>
                <a:lnTo>
                  <a:pt x="1746389" y="16865"/>
                </a:lnTo>
                <a:lnTo>
                  <a:pt x="1760220" y="8801"/>
                </a:lnTo>
                <a:close/>
              </a:path>
              <a:path w="1760219" h="65519">
                <a:moveTo>
                  <a:pt x="1746389" y="16865"/>
                </a:moveTo>
                <a:lnTo>
                  <a:pt x="1746389" y="15786"/>
                </a:lnTo>
                <a:lnTo>
                  <a:pt x="1720570" y="15759"/>
                </a:lnTo>
                <a:lnTo>
                  <a:pt x="1658378" y="51889"/>
                </a:lnTo>
                <a:lnTo>
                  <a:pt x="1655724" y="53505"/>
                </a:lnTo>
                <a:lnTo>
                  <a:pt x="1654606" y="57835"/>
                </a:lnTo>
                <a:lnTo>
                  <a:pt x="1656422" y="61048"/>
                </a:lnTo>
                <a:lnTo>
                  <a:pt x="1658378" y="64401"/>
                </a:lnTo>
                <a:lnTo>
                  <a:pt x="1662709" y="65519"/>
                </a:lnTo>
                <a:lnTo>
                  <a:pt x="1666201" y="63621"/>
                </a:lnTo>
                <a:lnTo>
                  <a:pt x="1746389" y="16865"/>
                </a:lnTo>
                <a:close/>
              </a:path>
              <a:path w="1760219" h="65519">
                <a:moveTo>
                  <a:pt x="1742897" y="15782"/>
                </a:moveTo>
                <a:lnTo>
                  <a:pt x="1742897" y="14808"/>
                </a:lnTo>
                <a:lnTo>
                  <a:pt x="1732590" y="8778"/>
                </a:lnTo>
                <a:lnTo>
                  <a:pt x="1720570" y="15759"/>
                </a:lnTo>
                <a:lnTo>
                  <a:pt x="1742897" y="15782"/>
                </a:lnTo>
                <a:close/>
              </a:path>
              <a:path w="1760219" h="65519">
                <a:moveTo>
                  <a:pt x="1746389" y="15786"/>
                </a:moveTo>
                <a:lnTo>
                  <a:pt x="1746389" y="1816"/>
                </a:lnTo>
                <a:lnTo>
                  <a:pt x="1720642" y="1789"/>
                </a:lnTo>
                <a:lnTo>
                  <a:pt x="1732590" y="8778"/>
                </a:lnTo>
                <a:lnTo>
                  <a:pt x="1742897" y="2793"/>
                </a:lnTo>
                <a:lnTo>
                  <a:pt x="1742897" y="15782"/>
                </a:lnTo>
                <a:lnTo>
                  <a:pt x="1746389" y="15786"/>
                </a:lnTo>
                <a:close/>
              </a:path>
              <a:path w="1760219" h="65519">
                <a:moveTo>
                  <a:pt x="1742897" y="14808"/>
                </a:moveTo>
                <a:lnTo>
                  <a:pt x="1742897" y="2793"/>
                </a:lnTo>
                <a:lnTo>
                  <a:pt x="1732590" y="8778"/>
                </a:lnTo>
                <a:lnTo>
                  <a:pt x="1742897" y="14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9252" y="4262446"/>
            <a:ext cx="3874135" cy="1639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( x &gt; 6 </a:t>
            </a:r>
            <a:r>
              <a:rPr dirty="0" smtClean="0" sz="3500" spc="-5">
                <a:latin typeface="Arial"/>
                <a:cs typeface="Arial"/>
              </a:rPr>
              <a:t>&amp;</a:t>
            </a:r>
            <a:r>
              <a:rPr dirty="0" smtClean="0" sz="3500" spc="0">
                <a:latin typeface="Arial"/>
                <a:cs typeface="Arial"/>
              </a:rPr>
              <a:t>&amp; x &lt; </a:t>
            </a:r>
            <a:r>
              <a:rPr dirty="0" smtClean="0" sz="3500" spc="-5">
                <a:latin typeface="Arial"/>
                <a:cs typeface="Arial"/>
              </a:rPr>
              <a:t>9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25"/>
              </a:spcBef>
            </a:pPr>
            <a:r>
              <a:rPr dirty="0" smtClean="0" sz="3500">
                <a:latin typeface="Arial"/>
                <a:cs typeface="Arial"/>
              </a:rPr>
              <a:t>…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50" y="4265799"/>
            <a:ext cx="2297430" cy="3141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</a:t>
            </a:r>
            <a:r>
              <a:rPr dirty="0" smtClean="0" sz="3500" spc="0">
                <a:latin typeface="Arial"/>
                <a:cs typeface="Arial"/>
              </a:rPr>
              <a:t>x &gt; </a:t>
            </a:r>
            <a:r>
              <a:rPr dirty="0" smtClean="0" sz="3500" spc="-5">
                <a:latin typeface="Arial"/>
                <a:cs typeface="Arial"/>
              </a:rPr>
              <a:t>6</a:t>
            </a:r>
            <a:r>
              <a:rPr dirty="0" smtClean="0" sz="3500" spc="0">
                <a:latin typeface="Arial"/>
                <a:cs typeface="Arial"/>
              </a:rPr>
              <a:t>) 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38354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if (x &lt; 9) 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…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259079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336232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else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556635" cy="3141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i</a:t>
            </a:r>
            <a:r>
              <a:rPr dirty="0" smtClean="0" sz="3500" spc="0">
                <a:latin typeface="Arial"/>
                <a:cs typeface="Arial"/>
              </a:rPr>
              <a:t>f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(</a:t>
            </a:r>
            <a:r>
              <a:rPr dirty="0" smtClean="0" sz="3500" spc="0" b="1" i="1">
                <a:latin typeface="Arial"/>
                <a:cs typeface="Arial"/>
              </a:rPr>
              <a:t>CONDITIO</a:t>
            </a:r>
            <a:r>
              <a:rPr dirty="0" smtClean="0" sz="3500" spc="-10" b="1" i="1">
                <a:latin typeface="Arial"/>
                <a:cs typeface="Arial"/>
              </a:rPr>
              <a:t>N</a:t>
            </a:r>
            <a:r>
              <a:rPr dirty="0" smtClean="0" sz="3500" spc="0">
                <a:latin typeface="Arial"/>
                <a:cs typeface="Arial"/>
              </a:rPr>
              <a:t>)</a:t>
            </a:r>
            <a:r>
              <a:rPr dirty="0" smtClean="0" sz="3500" spc="-5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r>
              <a:rPr dirty="0" smtClean="0" sz="3500" spc="-5">
                <a:latin typeface="Arial"/>
                <a:cs typeface="Arial"/>
              </a:rPr>
              <a:t> els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{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507365">
              <a:lnSpc>
                <a:spcPct val="100000"/>
              </a:lnSpc>
            </a:pPr>
            <a:r>
              <a:rPr dirty="0" smtClean="0" sz="3500" b="1" i="1">
                <a:latin typeface="Arial"/>
                <a:cs typeface="Arial"/>
              </a:rPr>
              <a:t>STATEMENTS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}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64477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Variables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6899909" cy="185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Name</a:t>
            </a:r>
            <a:r>
              <a:rPr dirty="0" smtClean="0" sz="3500" spc="0">
                <a:latin typeface="Arial"/>
                <a:cs typeface="Arial"/>
              </a:rPr>
              <a:t>d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locatio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1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tha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store</a:t>
            </a:r>
            <a:r>
              <a:rPr dirty="0" smtClean="0" sz="3500" spc="0">
                <a:latin typeface="Arial"/>
                <a:cs typeface="Arial"/>
              </a:rPr>
              <a:t>s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a </a:t>
            </a:r>
            <a:r>
              <a:rPr dirty="0" smtClean="0" sz="3500" spc="-5">
                <a:latin typeface="Arial"/>
                <a:cs typeface="Arial"/>
              </a:rPr>
              <a:t>value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7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Exampl</a:t>
            </a:r>
            <a:r>
              <a:rPr dirty="0" smtClean="0" sz="3500" spc="-20">
                <a:latin typeface="Arial"/>
                <a:cs typeface="Arial"/>
              </a:rPr>
              <a:t>e</a:t>
            </a:r>
            <a:r>
              <a:rPr dirty="0" smtClean="0" sz="3500" spc="0">
                <a:latin typeface="Arial"/>
                <a:cs typeface="Arial"/>
              </a:rPr>
              <a:t>: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937" y="5173394"/>
            <a:ext cx="303657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“lette</a:t>
            </a:r>
            <a:r>
              <a:rPr dirty="0" smtClean="0" sz="2650" spc="-20">
                <a:latin typeface="Courier New"/>
                <a:cs typeface="Courier New"/>
              </a:rPr>
              <a:t>r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a”;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937" y="5656200"/>
            <a:ext cx="122999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String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135" y="5656200"/>
            <a:ext cx="404114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c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“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an</a:t>
            </a:r>
            <a:r>
              <a:rPr dirty="0" smtClean="0" sz="2650" spc="-20">
                <a:latin typeface="Courier New"/>
                <a:cs typeface="Courier New"/>
              </a:rPr>
              <a:t>d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“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b;</a:t>
            </a:r>
            <a:endParaRPr sz="26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7091" y="4279386"/>
          <a:ext cx="4469472" cy="945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789"/>
                <a:gridCol w="400887"/>
                <a:gridCol w="401726"/>
                <a:gridCol w="1606684"/>
                <a:gridCol w="728384"/>
              </a:tblGrid>
              <a:tr h="47281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2650" spc="-5">
                          <a:latin typeface="Courier New"/>
                          <a:cs typeface="Courier New"/>
                        </a:rPr>
                        <a:t>String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dirty="0" smtClean="0" sz="2650">
                          <a:latin typeface="Courier New"/>
                          <a:cs typeface="Courier New"/>
                        </a:rPr>
                        <a:t>a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dirty="0" smtClean="0" sz="265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mtClean="0" sz="2650" spc="-5">
                          <a:latin typeface="Courier New"/>
                          <a:cs typeface="Courier New"/>
                        </a:rPr>
                        <a:t>“a”;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724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2650" spc="-5">
                          <a:latin typeface="Courier New"/>
                          <a:cs typeface="Courier New"/>
                        </a:rPr>
                        <a:t>String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dirty="0" smtClean="0" sz="2650">
                          <a:latin typeface="Courier New"/>
                          <a:cs typeface="Courier New"/>
                        </a:rPr>
                        <a:t>b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mtClean="0" sz="265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dirty="0" smtClean="0" sz="2650" spc="-5">
                          <a:latin typeface="Courier New"/>
                          <a:cs typeface="Courier New"/>
                        </a:rPr>
                        <a:t>“letter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mtClean="0" sz="2650" spc="-5">
                          <a:latin typeface="Courier New"/>
                          <a:cs typeface="Courier New"/>
                        </a:rPr>
                        <a:t>b”;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1857" y="6475815"/>
            <a:ext cx="177800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1857" y="278486"/>
            <a:ext cx="7952740" cy="6187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int </a:t>
            </a:r>
            <a:r>
              <a:rPr dirty="0" smtClean="0" sz="3050" spc="5">
                <a:latin typeface="Arial"/>
                <a:cs typeface="Arial"/>
              </a:rPr>
              <a:t>x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1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dirty="0" smtClean="0" sz="3050" b="1">
                <a:latin typeface="Arial"/>
                <a:cs typeface="Arial"/>
              </a:rPr>
              <a:t>(</a:t>
            </a:r>
            <a:r>
              <a:rPr dirty="0" smtClean="0" sz="3050">
                <a:latin typeface="Arial"/>
                <a:cs typeface="Arial"/>
              </a:rPr>
              <a:t>x </a:t>
            </a:r>
            <a:r>
              <a:rPr dirty="0" smtClean="0" sz="3050" b="1">
                <a:latin typeface="Arial"/>
                <a:cs typeface="Arial"/>
              </a:rPr>
              <a:t>&gt;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10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&gt;</a:t>
            </a:r>
            <a:r>
              <a:rPr dirty="0" smtClean="0" sz="3050" spc="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3050" spc="2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 </a:t>
            </a: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else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Syste</a:t>
            </a:r>
            <a:r>
              <a:rPr dirty="0" smtClean="0" sz="3050" spc="10">
                <a:latin typeface="Arial"/>
                <a:cs typeface="Arial"/>
              </a:rPr>
              <a:t>m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5">
                <a:latin typeface="Arial"/>
                <a:cs typeface="Arial"/>
              </a:rPr>
              <a:t>out</a:t>
            </a:r>
            <a:r>
              <a:rPr dirty="0" smtClean="0" sz="3050" spc="0" b="1">
                <a:latin typeface="Arial"/>
                <a:cs typeface="Arial"/>
              </a:rPr>
              <a:t>.</a:t>
            </a:r>
            <a:r>
              <a:rPr dirty="0" smtClean="0" sz="3050" spc="0">
                <a:latin typeface="Arial"/>
                <a:cs typeface="Arial"/>
              </a:rPr>
              <a:t>printl</a:t>
            </a:r>
            <a:r>
              <a:rPr dirty="0" smtClean="0" sz="3050" spc="2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x </a:t>
            </a:r>
            <a:r>
              <a:rPr dirty="0" smtClean="0" sz="3050" spc="0" b="1">
                <a:latin typeface="Arial"/>
                <a:cs typeface="Arial"/>
              </a:rPr>
              <a:t>+</a:t>
            </a:r>
            <a:r>
              <a:rPr dirty="0" smtClean="0" sz="3050" spc="5" b="1"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not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&gt;</a:t>
            </a:r>
            <a:r>
              <a:rPr dirty="0" smtClean="0" sz="3050" spc="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3050" spc="15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9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3050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3050" spc="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3050" spc="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3050" spc="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mai</a:t>
            </a:r>
            <a:r>
              <a:rPr dirty="0" smtClean="0" sz="3050" spc="10">
                <a:latin typeface="Arial"/>
                <a:cs typeface="Arial"/>
              </a:rPr>
              <a:t>n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0">
                <a:latin typeface="Arial"/>
                <a:cs typeface="Arial"/>
              </a:rPr>
              <a:t>Strin</a:t>
            </a:r>
            <a:r>
              <a:rPr dirty="0" smtClean="0" sz="3050" spc="10">
                <a:latin typeface="Arial"/>
                <a:cs typeface="Arial"/>
              </a:rPr>
              <a:t>g</a:t>
            </a:r>
            <a:r>
              <a:rPr dirty="0" smtClean="0" sz="3050" spc="5" b="1">
                <a:latin typeface="Arial"/>
                <a:cs typeface="Arial"/>
              </a:rPr>
              <a:t>[</a:t>
            </a:r>
            <a:r>
              <a:rPr dirty="0" smtClean="0" sz="3050" spc="0" b="1">
                <a:latin typeface="Arial"/>
                <a:cs typeface="Arial"/>
              </a:rPr>
              <a:t>]</a:t>
            </a:r>
            <a:r>
              <a:rPr dirty="0" smtClean="0" sz="3050" spc="40" b="1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argument</a:t>
            </a:r>
            <a:r>
              <a:rPr dirty="0" smtClean="0" sz="3050" spc="25">
                <a:latin typeface="Arial"/>
                <a:cs typeface="Arial"/>
              </a:rPr>
              <a:t>s</a:t>
            </a:r>
            <a:r>
              <a:rPr dirty="0" smtClean="0" sz="3050" spc="0" b="1">
                <a:latin typeface="Arial"/>
                <a:cs typeface="Arial"/>
              </a:rPr>
              <a:t>)</a:t>
            </a:r>
            <a:r>
              <a:rPr dirty="0" smtClean="0" sz="3050" spc="25" b="1">
                <a:latin typeface="Arial"/>
                <a:cs typeface="Arial"/>
              </a:rPr>
              <a:t> </a:t>
            </a:r>
            <a:r>
              <a:rPr dirty="0" smtClean="0" sz="3050" spc="0" b="1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6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</a:t>
            </a:r>
            <a:r>
              <a:rPr dirty="0" smtClean="0" sz="3050" spc="5">
                <a:latin typeface="Arial"/>
                <a:cs typeface="Arial"/>
              </a:rPr>
              <a:t>t</a:t>
            </a:r>
            <a:r>
              <a:rPr dirty="0" smtClean="0" sz="3050" spc="5" b="1">
                <a:latin typeface="Arial"/>
                <a:cs typeface="Arial"/>
              </a:rPr>
              <a:t>(</a:t>
            </a:r>
            <a:r>
              <a:rPr dirty="0" smtClean="0" sz="3050" spc="5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3050" spc="5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test</a:t>
            </a:r>
            <a:r>
              <a:rPr dirty="0" smtClean="0" sz="3050" b="1">
                <a:latin typeface="Arial"/>
                <a:cs typeface="Arial"/>
              </a:rPr>
              <a:t>(</a:t>
            </a:r>
            <a:r>
              <a:rPr dirty="0" smtClean="0" sz="3050">
                <a:solidFill>
                  <a:srgbClr val="007F7F"/>
                </a:solidFill>
                <a:latin typeface="Arial"/>
                <a:cs typeface="Arial"/>
              </a:rPr>
              <a:t>4</a:t>
            </a:r>
            <a:r>
              <a:rPr dirty="0" smtClean="0" sz="305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71857" y="6475815"/>
            <a:ext cx="177800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 b="1">
                <a:latin typeface="Arial"/>
                <a:cs typeface="Arial"/>
              </a:rPr>
              <a:t>}</a:t>
            </a:r>
            <a:endParaRPr sz="30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312420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else</a:t>
            </a:r>
            <a:r>
              <a:rPr dirty="0" smtClean="0" sz="4850" spc="-25">
                <a:latin typeface="Arial"/>
                <a:cs typeface="Arial"/>
              </a:rPr>
              <a:t> </a:t>
            </a:r>
            <a:r>
              <a:rPr dirty="0" smtClean="0" sz="4850" spc="-15">
                <a:latin typeface="Arial"/>
                <a:cs typeface="Arial"/>
              </a:rPr>
              <a:t>if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47" y="2290869"/>
            <a:ext cx="4091304" cy="4122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if</a:t>
            </a:r>
            <a:r>
              <a:rPr dirty="0" smtClean="0" sz="3050" spc="-1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(</a:t>
            </a:r>
            <a:r>
              <a:rPr dirty="0" smtClean="0" sz="3050" spc="-5" b="1" i="1">
                <a:latin typeface="Arial"/>
                <a:cs typeface="Arial"/>
              </a:rPr>
              <a:t>CONDITIO</a:t>
            </a:r>
            <a:r>
              <a:rPr dirty="0" smtClean="0" sz="3050" spc="-10" b="1" i="1">
                <a:latin typeface="Arial"/>
                <a:cs typeface="Arial"/>
              </a:rPr>
              <a:t>N</a:t>
            </a:r>
            <a:r>
              <a:rPr dirty="0" smtClean="0" sz="3050" spc="0">
                <a:latin typeface="Arial"/>
                <a:cs typeface="Arial"/>
              </a:rPr>
              <a:t>)</a:t>
            </a:r>
            <a:r>
              <a:rPr dirty="0" smtClean="0" sz="3050" spc="5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 i="1">
                <a:latin typeface="Arial"/>
                <a:cs typeface="Arial"/>
              </a:rPr>
              <a:t>STATE</a:t>
            </a:r>
            <a:r>
              <a:rPr dirty="0" smtClean="0" sz="3050" spc="-25" b="1" i="1">
                <a:latin typeface="Arial"/>
                <a:cs typeface="Arial"/>
              </a:rPr>
              <a:t>M</a:t>
            </a:r>
            <a:r>
              <a:rPr dirty="0" smtClean="0" sz="3050" spc="0" b="1" i="1">
                <a:latin typeface="Arial"/>
                <a:cs typeface="Arial"/>
              </a:rPr>
              <a:t>ENTS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}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else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if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15">
                <a:latin typeface="Arial"/>
                <a:cs typeface="Arial"/>
              </a:rPr>
              <a:t>(</a:t>
            </a:r>
            <a:r>
              <a:rPr dirty="0" smtClean="0" sz="3050" spc="-5" b="1" i="1">
                <a:latin typeface="Arial"/>
                <a:cs typeface="Arial"/>
              </a:rPr>
              <a:t>CONDITIO</a:t>
            </a:r>
            <a:r>
              <a:rPr dirty="0" smtClean="0" sz="3050" spc="-10" b="1" i="1">
                <a:latin typeface="Arial"/>
                <a:cs typeface="Arial"/>
              </a:rPr>
              <a:t>N</a:t>
            </a:r>
            <a:r>
              <a:rPr dirty="0" smtClean="0" sz="3050" spc="0">
                <a:latin typeface="Arial"/>
                <a:cs typeface="Arial"/>
              </a:rPr>
              <a:t>)</a:t>
            </a:r>
            <a:r>
              <a:rPr dirty="0" smtClean="0" sz="3050" spc="5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b="1" i="1">
                <a:latin typeface="Arial"/>
                <a:cs typeface="Arial"/>
              </a:rPr>
              <a:t>STATE</a:t>
            </a:r>
            <a:r>
              <a:rPr dirty="0" smtClean="0" sz="3050" spc="-25" b="1" i="1">
                <a:latin typeface="Arial"/>
                <a:cs typeface="Arial"/>
              </a:rPr>
              <a:t>M</a:t>
            </a:r>
            <a:r>
              <a:rPr dirty="0" smtClean="0" sz="3050" spc="0" b="1" i="1">
                <a:latin typeface="Arial"/>
                <a:cs typeface="Arial"/>
              </a:rPr>
              <a:t>ENTS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}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else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if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5">
                <a:latin typeface="Arial"/>
                <a:cs typeface="Arial"/>
              </a:rPr>
              <a:t>(</a:t>
            </a:r>
            <a:r>
              <a:rPr dirty="0" smtClean="0" sz="3050" spc="-5" b="1" i="1">
                <a:latin typeface="Arial"/>
                <a:cs typeface="Arial"/>
              </a:rPr>
              <a:t>CONDITIO</a:t>
            </a:r>
            <a:r>
              <a:rPr dirty="0" smtClean="0" sz="3050" spc="-10" b="1" i="1">
                <a:latin typeface="Arial"/>
                <a:cs typeface="Arial"/>
              </a:rPr>
              <a:t>N</a:t>
            </a:r>
            <a:r>
              <a:rPr dirty="0" smtClean="0" sz="3050" spc="0">
                <a:latin typeface="Arial"/>
                <a:cs typeface="Arial"/>
              </a:rPr>
              <a:t>)</a:t>
            </a:r>
            <a:r>
              <a:rPr dirty="0" smtClean="0" sz="3050" spc="5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{</a:t>
            </a:r>
            <a:endParaRPr sz="305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405"/>
              </a:spcBef>
            </a:pPr>
            <a:r>
              <a:rPr dirty="0" smtClean="0" sz="3050" spc="-5" b="1" i="1">
                <a:latin typeface="Arial"/>
                <a:cs typeface="Arial"/>
              </a:rPr>
              <a:t>STATEMENTS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mtClean="0" sz="3050">
                <a:latin typeface="Arial"/>
                <a:cs typeface="Arial"/>
              </a:rPr>
              <a:t>} else {</a:t>
            </a:r>
            <a:endParaRPr sz="305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405"/>
              </a:spcBef>
            </a:pPr>
            <a:r>
              <a:rPr dirty="0" smtClean="0" sz="3050" spc="-5" b="1" i="1">
                <a:latin typeface="Arial"/>
                <a:cs typeface="Arial"/>
              </a:rPr>
              <a:t>STATE</a:t>
            </a:r>
            <a:r>
              <a:rPr dirty="0" smtClean="0" sz="3050" spc="-25" b="1" i="1">
                <a:latin typeface="Arial"/>
                <a:cs typeface="Arial"/>
              </a:rPr>
              <a:t>M</a:t>
            </a:r>
            <a:r>
              <a:rPr dirty="0" smtClean="0" sz="3050" spc="-5" b="1" i="1">
                <a:latin typeface="Arial"/>
                <a:cs typeface="Arial"/>
              </a:rPr>
              <a:t>ENTS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829" y="533807"/>
            <a:ext cx="6805930" cy="6637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tes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dirty="0" smtClean="0" sz="2650" spc="-3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30">
                <a:latin typeface="Arial"/>
                <a:cs typeface="Arial"/>
              </a:rPr>
              <a:t>x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5" b="1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dirty="0" smtClean="0" sz="2650" spc="-10" b="1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dirty="0" smtClean="0" sz="2650" spc="-20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0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x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&gt;</a:t>
            </a:r>
            <a:r>
              <a:rPr dirty="0" smtClean="0" sz="2650" spc="-25" b="1"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x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+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&gt;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else</a:t>
            </a:r>
            <a:r>
              <a:rPr dirty="0" smtClean="0" sz="2650" spc="-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0" b="1">
                <a:solidFill>
                  <a:srgbClr val="00007F"/>
                </a:solidFill>
                <a:latin typeface="Arial"/>
                <a:cs typeface="Arial"/>
              </a:rPr>
              <a:t>if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x</a:t>
            </a:r>
            <a:r>
              <a:rPr dirty="0" smtClean="0" sz="2650" spc="-1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==</a:t>
            </a:r>
            <a:r>
              <a:rPr dirty="0" smtClean="0" sz="2650" spc="-25" b="1"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10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x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+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equal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dirty="0" smtClean="0" sz="2650" spc="15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else</a:t>
            </a:r>
            <a:r>
              <a:rPr dirty="0" smtClean="0" sz="2650" spc="-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System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20">
                <a:latin typeface="Arial"/>
                <a:cs typeface="Arial"/>
              </a:rPr>
              <a:t>ou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.</a:t>
            </a:r>
            <a:r>
              <a:rPr dirty="0" smtClean="0" sz="2650" spc="-10">
                <a:latin typeface="Arial"/>
                <a:cs typeface="Arial"/>
              </a:rPr>
              <a:t>printl</a:t>
            </a:r>
            <a:r>
              <a:rPr dirty="0" smtClean="0" sz="2650" spc="-20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x</a:t>
            </a:r>
            <a:r>
              <a:rPr dirty="0" smtClean="0" sz="2650" spc="-25">
                <a:latin typeface="Arial"/>
                <a:cs typeface="Arial"/>
              </a:rPr>
              <a:t> </a:t>
            </a:r>
            <a:r>
              <a:rPr dirty="0" smtClean="0" sz="2650" spc="-20" b="1">
                <a:latin typeface="Arial"/>
                <a:cs typeface="Arial"/>
              </a:rPr>
              <a:t>+</a:t>
            </a:r>
            <a:r>
              <a:rPr dirty="0" smtClean="0" sz="2650" spc="-10" b="1">
                <a:latin typeface="Arial"/>
                <a:cs typeface="Arial"/>
              </a:rPr>
              <a:t> 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dirty="0" smtClean="0" sz="2650" spc="-15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&lt;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dirty="0" smtClean="0" sz="2650" spc="-20">
                <a:solidFill>
                  <a:srgbClr val="7F007F"/>
                </a:solidFill>
                <a:latin typeface="Arial"/>
                <a:cs typeface="Arial"/>
              </a:rPr>
              <a:t>5</a:t>
            </a:r>
            <a:r>
              <a:rPr dirty="0" smtClean="0" sz="2650" spc="-10">
                <a:solidFill>
                  <a:srgbClr val="7F007F"/>
                </a:solidFill>
                <a:latin typeface="Arial"/>
                <a:cs typeface="Arial"/>
              </a:rPr>
              <a:t>"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public</a:t>
            </a:r>
            <a:r>
              <a:rPr dirty="0" smtClean="0" sz="2650" spc="-3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static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 b="1">
                <a:solidFill>
                  <a:srgbClr val="00007F"/>
                </a:solidFill>
                <a:latin typeface="Arial"/>
                <a:cs typeface="Arial"/>
              </a:rPr>
              <a:t>void</a:t>
            </a:r>
            <a:r>
              <a:rPr dirty="0" smtClean="0" sz="2650" spc="-25" b="1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mai</a:t>
            </a:r>
            <a:r>
              <a:rPr dirty="0" smtClean="0" sz="2650" spc="-25">
                <a:latin typeface="Arial"/>
                <a:cs typeface="Arial"/>
              </a:rPr>
              <a:t>n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15">
                <a:latin typeface="Arial"/>
                <a:cs typeface="Arial"/>
              </a:rPr>
              <a:t>Strin</a:t>
            </a:r>
            <a:r>
              <a:rPr dirty="0" smtClean="0" sz="2650" spc="-25">
                <a:latin typeface="Arial"/>
                <a:cs typeface="Arial"/>
              </a:rPr>
              <a:t>g</a:t>
            </a:r>
            <a:r>
              <a:rPr dirty="0" smtClean="0" sz="2650" spc="-5" b="1">
                <a:latin typeface="Arial"/>
                <a:cs typeface="Arial"/>
              </a:rPr>
              <a:t>[</a:t>
            </a:r>
            <a:r>
              <a:rPr dirty="0" smtClean="0" sz="2650" spc="-10" b="1">
                <a:latin typeface="Arial"/>
                <a:cs typeface="Arial"/>
              </a:rPr>
              <a:t>]</a:t>
            </a:r>
            <a:r>
              <a:rPr dirty="0" smtClean="0" sz="2650" spc="20" b="1">
                <a:latin typeface="Arial"/>
                <a:cs typeface="Arial"/>
              </a:rPr>
              <a:t> </a:t>
            </a:r>
            <a:r>
              <a:rPr dirty="0" smtClean="0" sz="2650" spc="-15">
                <a:latin typeface="Arial"/>
                <a:cs typeface="Arial"/>
              </a:rPr>
              <a:t>arguments</a:t>
            </a:r>
            <a:r>
              <a:rPr dirty="0" smtClean="0" sz="2650" spc="-10" b="1">
                <a:latin typeface="Arial"/>
                <a:cs typeface="Arial"/>
              </a:rPr>
              <a:t>)</a:t>
            </a:r>
            <a:r>
              <a:rPr dirty="0" smtClean="0" sz="2650" spc="5" b="1">
                <a:latin typeface="Arial"/>
                <a:cs typeface="Arial"/>
              </a:rPr>
              <a:t> </a:t>
            </a:r>
            <a:r>
              <a:rPr dirty="0" smtClean="0" sz="2650" spc="-15" b="1">
                <a:latin typeface="Arial"/>
                <a:cs typeface="Arial"/>
              </a:rPr>
              <a:t>{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tes</a:t>
            </a:r>
            <a:r>
              <a:rPr dirty="0" smtClean="0" sz="2650" spc="0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007F7F"/>
                </a:solidFill>
                <a:latin typeface="Arial"/>
                <a:cs typeface="Arial"/>
              </a:rPr>
              <a:t>6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tes</a:t>
            </a:r>
            <a:r>
              <a:rPr dirty="0" smtClean="0" sz="2650" spc="-5">
                <a:latin typeface="Arial"/>
                <a:cs typeface="Arial"/>
              </a:rPr>
              <a:t>t</a:t>
            </a:r>
            <a:r>
              <a:rPr dirty="0" smtClean="0" sz="2650" spc="-10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007F7F"/>
                </a:solidFill>
                <a:latin typeface="Arial"/>
                <a:cs typeface="Arial"/>
              </a:rPr>
              <a:t>5</a:t>
            </a:r>
            <a:r>
              <a:rPr dirty="0" smtClean="0" sz="2650" spc="-10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>
                <a:latin typeface="Arial"/>
                <a:cs typeface="Arial"/>
              </a:rPr>
              <a:t>tes</a:t>
            </a:r>
            <a:r>
              <a:rPr dirty="0" smtClean="0" sz="2650" spc="0">
                <a:latin typeface="Arial"/>
                <a:cs typeface="Arial"/>
              </a:rPr>
              <a:t>t</a:t>
            </a:r>
            <a:r>
              <a:rPr dirty="0" smtClean="0" sz="2650" spc="-5" b="1">
                <a:latin typeface="Arial"/>
                <a:cs typeface="Arial"/>
              </a:rPr>
              <a:t>(</a:t>
            </a:r>
            <a:r>
              <a:rPr dirty="0" smtClean="0" sz="2650" spc="-20">
                <a:solidFill>
                  <a:srgbClr val="007F7F"/>
                </a:solidFill>
                <a:latin typeface="Arial"/>
                <a:cs typeface="Arial"/>
              </a:rPr>
              <a:t>4</a:t>
            </a:r>
            <a:r>
              <a:rPr dirty="0" smtClean="0" sz="2650" spc="-5" b="1">
                <a:latin typeface="Arial"/>
                <a:cs typeface="Arial"/>
              </a:rPr>
              <a:t>);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mtClean="0" sz="2650" spc="-15" b="1"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37172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Questions?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Assignment:</a:t>
            </a:r>
            <a:r>
              <a:rPr dirty="0" smtClean="0" sz="4850" spc="-2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FooCorporation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290869"/>
            <a:ext cx="7878445" cy="44392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Method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to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print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pay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based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on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base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pay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and</a:t>
            </a:r>
            <a:endParaRPr sz="3050">
              <a:latin typeface="Arial"/>
              <a:cs typeface="Arial"/>
            </a:endParaRPr>
          </a:p>
          <a:p>
            <a:pPr marL="389890">
              <a:lnSpc>
                <a:spcPts val="3325"/>
              </a:lnSpc>
            </a:pPr>
            <a:r>
              <a:rPr dirty="0" smtClean="0" sz="3050">
                <a:latin typeface="Arial"/>
                <a:cs typeface="Arial"/>
              </a:rPr>
              <a:t>hours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worked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1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Overtime: More</a:t>
            </a:r>
            <a:r>
              <a:rPr dirty="0" smtClean="0" sz="3050" spc="2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than 40</a:t>
            </a:r>
            <a:r>
              <a:rPr dirty="0" smtClean="0" sz="3050" spc="2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hours,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paid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1.5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times</a:t>
            </a:r>
            <a:endParaRPr sz="3050">
              <a:latin typeface="Arial"/>
              <a:cs typeface="Arial"/>
            </a:endParaRPr>
          </a:p>
          <a:p>
            <a:pPr marL="389890">
              <a:lnSpc>
                <a:spcPts val="3329"/>
              </a:lnSpc>
            </a:pPr>
            <a:r>
              <a:rPr dirty="0" smtClean="0" sz="3050">
                <a:latin typeface="Arial"/>
                <a:cs typeface="Arial"/>
              </a:rPr>
              <a:t>base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pay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7"/>
              </a:spcBef>
            </a:pPr>
            <a:endParaRPr sz="1000"/>
          </a:p>
          <a:p>
            <a:pPr marL="12700" marR="2059305">
              <a:lnSpc>
                <a:spcPts val="8130"/>
              </a:lnSpc>
            </a:pPr>
            <a:r>
              <a:rPr dirty="0" smtClean="0" sz="3050">
                <a:latin typeface="Arial"/>
                <a:cs typeface="Arial"/>
              </a:rPr>
              <a:t>Minimum</a:t>
            </a:r>
            <a:r>
              <a:rPr dirty="0" smtClean="0" sz="3050" spc="3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Wage: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$8.00/hour</a:t>
            </a:r>
            <a:r>
              <a:rPr dirty="0" smtClean="0" sz="3050" spc="0">
                <a:latin typeface="Arial"/>
                <a:cs typeface="Arial"/>
              </a:rPr>
              <a:t> Maximum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Work: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60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hours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a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week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94610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Reminder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8172450" cy="2390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Writ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 b="1">
                <a:latin typeface="Arial"/>
                <a:cs typeface="Arial"/>
              </a:rPr>
              <a:t>you</a:t>
            </a:r>
            <a:r>
              <a:rPr dirty="0" smtClean="0" sz="3500" spc="0" b="1">
                <a:latin typeface="Arial"/>
                <a:cs typeface="Arial"/>
              </a:rPr>
              <a:t>r</a:t>
            </a:r>
            <a:r>
              <a:rPr dirty="0" smtClean="0" sz="3500" spc="-15" b="1">
                <a:latin typeface="Arial"/>
                <a:cs typeface="Arial"/>
              </a:rPr>
              <a:t> </a:t>
            </a:r>
            <a:r>
              <a:rPr dirty="0" smtClean="0" sz="3500" spc="-5" b="1">
                <a:latin typeface="Arial"/>
                <a:cs typeface="Arial"/>
              </a:rPr>
              <a:t>ow</a:t>
            </a:r>
            <a:r>
              <a:rPr dirty="0" smtClean="0" sz="3500" spc="0" b="1">
                <a:latin typeface="Arial"/>
                <a:cs typeface="Arial"/>
              </a:rPr>
              <a:t>n</a:t>
            </a:r>
            <a:r>
              <a:rPr dirty="0" smtClean="0" sz="3500" spc="-30" b="1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code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7"/>
              </a:spcBef>
              <a:buFont typeface="Malgun Gothic"/>
              <a:buChar char="▪"/>
            </a:pPr>
            <a:endParaRPr sz="9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>
              <a:lnSpc>
                <a:spcPts val="1000"/>
              </a:lnSpc>
              <a:buFont typeface="Malgun Gothic"/>
              <a:buChar char="▪"/>
            </a:pPr>
            <a:endParaRPr sz="1000"/>
          </a:p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Homewor</a:t>
            </a:r>
            <a:r>
              <a:rPr dirty="0" smtClean="0" sz="3500" spc="0">
                <a:latin typeface="Arial"/>
                <a:cs typeface="Arial"/>
              </a:rPr>
              <a:t>k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du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tomorro</a:t>
            </a:r>
            <a:r>
              <a:rPr dirty="0" smtClean="0" sz="3500" spc="0">
                <a:latin typeface="Arial"/>
                <a:cs typeface="Arial"/>
              </a:rPr>
              <a:t>w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(Wednesday)</a:t>
            </a:r>
            <a:endParaRPr sz="35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25"/>
              </a:spcBef>
            </a:pPr>
            <a:r>
              <a:rPr dirty="0" smtClean="0" sz="3500" spc="-5">
                <a:latin typeface="Arial"/>
                <a:cs typeface="Arial"/>
              </a:rPr>
              <a:t>3p</a:t>
            </a:r>
            <a:r>
              <a:rPr dirty="0" smtClean="0" sz="3500" spc="0">
                <a:latin typeface="Arial"/>
                <a:cs typeface="Arial"/>
              </a:rPr>
              <a:t>m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Stellar.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50900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Conversion</a:t>
            </a:r>
            <a:r>
              <a:rPr dirty="0" smtClean="0" sz="4850" spc="-35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by</a:t>
            </a:r>
            <a:r>
              <a:rPr dirty="0" smtClean="0" sz="4850" spc="-30">
                <a:latin typeface="Arial"/>
                <a:cs typeface="Arial"/>
              </a:rPr>
              <a:t> </a:t>
            </a:r>
            <a:r>
              <a:rPr dirty="0" smtClean="0" sz="4850" spc="-30">
                <a:latin typeface="Arial"/>
                <a:cs typeface="Arial"/>
              </a:rPr>
              <a:t>method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2406015" cy="5670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10">
                <a:latin typeface="Arial"/>
                <a:cs typeface="Arial"/>
              </a:rPr>
              <a:t>in</a:t>
            </a:r>
            <a:r>
              <a:rPr dirty="0" smtClean="0" sz="3500" spc="0">
                <a:latin typeface="Arial"/>
                <a:cs typeface="Arial"/>
              </a:rPr>
              <a:t>t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to </a:t>
            </a:r>
            <a:r>
              <a:rPr dirty="0" smtClean="0" sz="3500" spc="-10">
                <a:latin typeface="Arial"/>
                <a:cs typeface="Arial"/>
              </a:rPr>
              <a:t>String: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2841275"/>
            <a:ext cx="1230630" cy="1527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9500"/>
              </a:lnSpc>
            </a:pPr>
            <a:r>
              <a:rPr dirty="0" smtClean="0" sz="2650" spc="-25">
                <a:latin typeface="Courier New"/>
                <a:cs typeface="Courier New"/>
              </a:rPr>
              <a:t>String</a:t>
            </a:r>
            <a:r>
              <a:rPr dirty="0" smtClean="0" sz="2650" spc="-25">
                <a:latin typeface="Courier New"/>
                <a:cs typeface="Courier New"/>
              </a:rPr>
              <a:t> String</a:t>
            </a:r>
            <a:r>
              <a:rPr dirty="0" smtClean="0" sz="2650" spc="-25">
                <a:latin typeface="Courier New"/>
                <a:cs typeface="Courier New"/>
              </a:rPr>
              <a:t> String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496" y="2841275"/>
            <a:ext cx="829944" cy="1527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 indent="-635">
              <a:lnSpc>
                <a:spcPct val="119500"/>
              </a:lnSpc>
            </a:pPr>
            <a:r>
              <a:rPr dirty="0" smtClean="0" sz="2650" spc="-25">
                <a:latin typeface="Courier New"/>
                <a:cs typeface="Courier New"/>
              </a:rPr>
              <a:t>five</a:t>
            </a:r>
            <a:r>
              <a:rPr dirty="0" smtClean="0" sz="2650" spc="-25">
                <a:latin typeface="Courier New"/>
                <a:cs typeface="Courier New"/>
              </a:rPr>
              <a:t> five</a:t>
            </a:r>
            <a:r>
              <a:rPr dirty="0" smtClean="0" sz="2650" spc="-25">
                <a:latin typeface="Courier New"/>
                <a:cs typeface="Courier New"/>
              </a:rPr>
              <a:t> five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194" y="2920028"/>
            <a:ext cx="3642995" cy="14490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5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ERROR!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Integer.toString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3970">
              <a:lnSpc>
                <a:spcPct val="100000"/>
              </a:lnSpc>
              <a:tabLst>
                <a:tab pos="2222500" algn="l"/>
              </a:tabLst>
            </a:pP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“</a:t>
            </a:r>
            <a:r>
              <a:rPr dirty="0" smtClean="0" sz="2650" spc="-20">
                <a:latin typeface="Courier New"/>
                <a:cs typeface="Courier New"/>
              </a:rPr>
              <a:t>”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+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5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	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five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7332" y="3402834"/>
            <a:ext cx="1029335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335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(5);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“5”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265" y="5070472"/>
            <a:ext cx="2405380" cy="5670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 spc="-5">
                <a:latin typeface="Arial"/>
                <a:cs typeface="Arial"/>
              </a:rPr>
              <a:t>Strin</a:t>
            </a:r>
            <a:r>
              <a:rPr dirty="0" smtClean="0" sz="3500" spc="0">
                <a:latin typeface="Arial"/>
                <a:cs typeface="Arial"/>
              </a:rPr>
              <a:t>g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</a:t>
            </a:r>
            <a:r>
              <a:rPr dirty="0" smtClean="0" sz="3500" spc="0">
                <a:latin typeface="Arial"/>
                <a:cs typeface="Arial"/>
              </a:rPr>
              <a:t>o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int: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265" y="5656197"/>
            <a:ext cx="5245735" cy="9664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in</a:t>
            </a:r>
            <a:r>
              <a:rPr dirty="0" smtClean="0" sz="2650" spc="-20">
                <a:latin typeface="Courier New"/>
                <a:cs typeface="Courier New"/>
              </a:rPr>
              <a:t>t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fo</a:t>
            </a:r>
            <a:r>
              <a:rPr dirty="0" smtClean="0" sz="2650" spc="-20">
                <a:latin typeface="Courier New"/>
                <a:cs typeface="Courier New"/>
              </a:rPr>
              <a:t>o</a:t>
            </a:r>
            <a:r>
              <a:rPr dirty="0" smtClean="0" sz="2650" spc="-3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“18”</a:t>
            </a:r>
            <a:r>
              <a:rPr dirty="0" smtClean="0" sz="2650" spc="-20">
                <a:latin typeface="Courier New"/>
                <a:cs typeface="Courier New"/>
              </a:rPr>
              <a:t>;</a:t>
            </a:r>
            <a:r>
              <a:rPr dirty="0" smtClean="0" sz="2650" spc="-20"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2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dirty="0" smtClean="0" sz="2650" spc="-15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mtClean="0" sz="2650" spc="-25">
                <a:solidFill>
                  <a:srgbClr val="00B050"/>
                </a:solidFill>
                <a:latin typeface="Courier New"/>
                <a:cs typeface="Courier New"/>
              </a:rPr>
              <a:t>ERROR!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in</a:t>
            </a:r>
            <a:r>
              <a:rPr dirty="0" smtClean="0" sz="2650" spc="-20">
                <a:latin typeface="Courier New"/>
                <a:cs typeface="Courier New"/>
              </a:rPr>
              <a:t>t</a:t>
            </a:r>
            <a:r>
              <a:rPr dirty="0" smtClean="0" sz="2650" spc="-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fo</a:t>
            </a:r>
            <a:r>
              <a:rPr dirty="0" smtClean="0" sz="2650" spc="-20">
                <a:latin typeface="Courier New"/>
                <a:cs typeface="Courier New"/>
              </a:rPr>
              <a:t>o</a:t>
            </a:r>
            <a:r>
              <a:rPr dirty="0" smtClean="0" sz="2650" spc="-3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0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Integer.parseInt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4647" y="6139371"/>
            <a:ext cx="1431290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(“18”);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85825">
              <a:lnSpc>
                <a:spcPct val="100000"/>
              </a:lnSpc>
            </a:pPr>
            <a:r>
              <a:rPr dirty="0" smtClean="0" sz="4850" spc="-30">
                <a:latin typeface="Arial"/>
                <a:cs typeface="Arial"/>
              </a:rPr>
              <a:t>Comparison</a:t>
            </a:r>
            <a:r>
              <a:rPr dirty="0" smtClean="0" sz="4850" spc="-35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operators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04127"/>
            <a:ext cx="7397115" cy="623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>
                <a:latin typeface="Arial"/>
                <a:cs typeface="Arial"/>
              </a:rPr>
              <a:t>Do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NOT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call</a:t>
            </a:r>
            <a:r>
              <a:rPr dirty="0" smtClean="0" sz="3500" spc="-15">
                <a:latin typeface="Arial"/>
                <a:cs typeface="Arial"/>
              </a:rPr>
              <a:t> </a:t>
            </a:r>
            <a:r>
              <a:rPr dirty="0" smtClean="0" sz="3500" spc="-5">
                <a:latin typeface="Courier New"/>
                <a:cs typeface="Courier New"/>
              </a:rPr>
              <a:t>=</a:t>
            </a:r>
            <a:r>
              <a:rPr dirty="0" smtClean="0" sz="3500" spc="0">
                <a:latin typeface="Courier New"/>
                <a:cs typeface="Courier New"/>
              </a:rPr>
              <a:t>=</a:t>
            </a:r>
            <a:r>
              <a:rPr dirty="0" smtClean="0" sz="3500" spc="-1115">
                <a:latin typeface="Courier New"/>
                <a:cs typeface="Courier New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o</a:t>
            </a:r>
            <a:r>
              <a:rPr dirty="0" smtClean="0" sz="3500" spc="0">
                <a:latin typeface="Arial"/>
                <a:cs typeface="Arial"/>
              </a:rPr>
              <a:t>n </a:t>
            </a:r>
            <a:r>
              <a:rPr dirty="0" smtClean="0" sz="3500" spc="-5">
                <a:latin typeface="Arial"/>
                <a:cs typeface="Arial"/>
              </a:rPr>
              <a:t>doubles</a:t>
            </a:r>
            <a:r>
              <a:rPr dirty="0" smtClean="0" sz="3500" spc="0">
                <a:latin typeface="Arial"/>
                <a:cs typeface="Arial"/>
              </a:rPr>
              <a:t>!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EVER.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5" y="3485014"/>
            <a:ext cx="1231265" cy="10452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dirty="0" smtClean="0" sz="2650" spc="-25">
                <a:latin typeface="Courier New"/>
                <a:cs typeface="Courier New"/>
              </a:rPr>
              <a:t>double</a:t>
            </a:r>
            <a:r>
              <a:rPr dirty="0" smtClean="0" sz="2650" spc="-25">
                <a:latin typeface="Courier New"/>
                <a:cs typeface="Courier New"/>
              </a:rPr>
              <a:t> double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764" y="3485014"/>
            <a:ext cx="2435225" cy="10452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335" marR="12700" indent="-1270">
              <a:lnSpc>
                <a:spcPct val="119500"/>
              </a:lnSpc>
            </a:pPr>
            <a:r>
              <a:rPr dirty="0" smtClean="0" sz="2650" spc="-20">
                <a:latin typeface="Courier New"/>
                <a:cs typeface="Courier New"/>
              </a:rPr>
              <a:t>a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Math.cos</a:t>
            </a:r>
            <a:r>
              <a:rPr dirty="0" smtClean="0" sz="2650" spc="-2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b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0">
                <a:latin typeface="Courier New"/>
                <a:cs typeface="Courier New"/>
              </a:rPr>
              <a:t>=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0.0;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7593" y="3563767"/>
            <a:ext cx="163258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5">
                <a:latin typeface="Courier New"/>
                <a:cs typeface="Courier New"/>
              </a:rPr>
              <a:t>(Math.PI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5958" y="3563767"/>
            <a:ext cx="1029335" cy="483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20">
                <a:latin typeface="Courier New"/>
                <a:cs typeface="Courier New"/>
              </a:rPr>
              <a:t>/</a:t>
            </a:r>
            <a:r>
              <a:rPr dirty="0" smtClean="0" sz="2650" spc="-15">
                <a:latin typeface="Courier New"/>
                <a:cs typeface="Courier New"/>
              </a:rPr>
              <a:t> </a:t>
            </a:r>
            <a:r>
              <a:rPr dirty="0" smtClean="0" sz="2650" spc="-25">
                <a:latin typeface="Courier New"/>
                <a:cs typeface="Courier New"/>
              </a:rPr>
              <a:t>2);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265" y="5231407"/>
            <a:ext cx="5821680" cy="1250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500">
                <a:latin typeface="Arial"/>
                <a:cs typeface="Arial"/>
              </a:rPr>
              <a:t>a</a:t>
            </a:r>
            <a:r>
              <a:rPr dirty="0" smtClean="0" sz="3500" spc="-20">
                <a:latin typeface="Arial"/>
                <a:cs typeface="Arial"/>
              </a:rPr>
              <a:t> </a:t>
            </a:r>
            <a:r>
              <a:rPr dirty="0" smtClean="0" sz="3500" spc="0">
                <a:latin typeface="Arial"/>
                <a:cs typeface="Arial"/>
              </a:rPr>
              <a:t>= </a:t>
            </a:r>
            <a:r>
              <a:rPr dirty="0" smtClean="0" sz="3500" spc="-5">
                <a:latin typeface="Arial"/>
                <a:cs typeface="Arial"/>
              </a:rPr>
              <a:t>6.123233995736766E-17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4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3500">
                <a:latin typeface="Courier New"/>
                <a:cs typeface="Courier New"/>
              </a:rPr>
              <a:t>a</a:t>
            </a:r>
            <a:r>
              <a:rPr dirty="0" smtClean="0" sz="3500" spc="10">
                <a:latin typeface="Courier New"/>
                <a:cs typeface="Courier New"/>
              </a:rPr>
              <a:t> </a:t>
            </a:r>
            <a:r>
              <a:rPr dirty="0" smtClean="0" sz="3500" spc="-5">
                <a:latin typeface="Courier New"/>
                <a:cs typeface="Courier New"/>
              </a:rPr>
              <a:t>=</a:t>
            </a:r>
            <a:r>
              <a:rPr dirty="0" smtClean="0" sz="3500" spc="0">
                <a:latin typeface="Courier New"/>
                <a:cs typeface="Courier New"/>
              </a:rPr>
              <a:t>=</a:t>
            </a:r>
            <a:r>
              <a:rPr dirty="0" smtClean="0" sz="3500" spc="10">
                <a:latin typeface="Courier New"/>
                <a:cs typeface="Courier New"/>
              </a:rPr>
              <a:t> </a:t>
            </a:r>
            <a:r>
              <a:rPr dirty="0" smtClean="0" sz="3500" spc="0">
                <a:latin typeface="Courier New"/>
                <a:cs typeface="Courier New"/>
              </a:rPr>
              <a:t>b</a:t>
            </a:r>
            <a:r>
              <a:rPr dirty="0" smtClean="0" sz="3500" spc="20">
                <a:latin typeface="Courier New"/>
                <a:cs typeface="Courier New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wil</a:t>
            </a:r>
            <a:r>
              <a:rPr dirty="0" smtClean="0" sz="3500" spc="0">
                <a:latin typeface="Arial"/>
                <a:cs typeface="Arial"/>
              </a:rPr>
              <a:t>l</a:t>
            </a:r>
            <a:r>
              <a:rPr dirty="0" smtClean="0" sz="3500" spc="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retur</a:t>
            </a:r>
            <a:r>
              <a:rPr dirty="0" smtClean="0" sz="3500" spc="0">
                <a:latin typeface="Arial"/>
                <a:cs typeface="Arial"/>
              </a:rPr>
              <a:t>n</a:t>
            </a:r>
            <a:r>
              <a:rPr dirty="0" smtClean="0" sz="3500" spc="-3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FALSE!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03" y="660809"/>
            <a:ext cx="1302385" cy="2952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>
                <a:latin typeface="Arial"/>
                <a:cs typeface="Arial"/>
              </a:rPr>
              <a:t>MIT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OpenCourseWare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mtClean="0" sz="100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http://ocw.mit.edu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73" y="1562762"/>
            <a:ext cx="2896235" cy="395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>
                <a:latin typeface="Arial"/>
                <a:cs typeface="Arial"/>
              </a:rPr>
              <a:t>6.092</a:t>
            </a:r>
            <a:r>
              <a:rPr dirty="0" smtClean="0" sz="1200" spc="-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Introduction</a:t>
            </a:r>
            <a:r>
              <a:rPr dirty="0" smtClean="0" sz="1200" spc="-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to</a:t>
            </a:r>
            <a:r>
              <a:rPr dirty="0" smtClean="0" sz="1200" spc="-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Programming</a:t>
            </a:r>
            <a:r>
              <a:rPr dirty="0" smtClean="0" sz="1200" spc="-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in</a:t>
            </a:r>
            <a:r>
              <a:rPr dirty="0" smtClean="0" sz="1200" spc="-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dirty="0" smtClean="0" sz="1000">
                <a:latin typeface="Arial"/>
                <a:cs typeface="Arial"/>
              </a:rPr>
              <a:t>January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(IAP)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2010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937" y="2577087"/>
            <a:ext cx="536638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>
                <a:latin typeface="Arial"/>
                <a:cs typeface="Arial"/>
              </a:rPr>
              <a:t>For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information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about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citing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these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materials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or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our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Terms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of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Use,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latin typeface="Arial"/>
                <a:cs typeface="Arial"/>
              </a:rPr>
              <a:t>visit: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http://ocw.mit.edu/terms</a:t>
            </a:r>
            <a:r>
              <a:rPr dirty="0" smtClean="0" sz="1000" spc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6095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Operators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7808"/>
            <a:ext cx="7423150" cy="3876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50">
                <a:latin typeface="Arial"/>
                <a:cs typeface="Arial"/>
              </a:rPr>
              <a:t>Symbols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that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perform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simple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computations</a:t>
            </a:r>
            <a:endParaRPr sz="3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4"/>
              </a:spcBef>
            </a:pPr>
            <a:endParaRPr sz="1400"/>
          </a:p>
          <a:p>
            <a:pPr marL="12700" marR="4778375">
              <a:lnSpc>
                <a:spcPct val="121200"/>
              </a:lnSpc>
            </a:pPr>
            <a:r>
              <a:rPr dirty="0" smtClean="0" sz="3050">
                <a:latin typeface="Arial"/>
                <a:cs typeface="Arial"/>
              </a:rPr>
              <a:t>Assignment: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=</a:t>
            </a:r>
            <a:r>
              <a:rPr dirty="0" smtClean="0" sz="3050" spc="0">
                <a:latin typeface="Arial"/>
                <a:cs typeface="Arial"/>
              </a:rPr>
              <a:t> Addition: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+</a:t>
            </a:r>
            <a:r>
              <a:rPr dirty="0" smtClean="0" sz="3050" spc="0">
                <a:latin typeface="Arial"/>
                <a:cs typeface="Arial"/>
              </a:rPr>
              <a:t> Subtraction: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­</a:t>
            </a:r>
            <a:r>
              <a:rPr dirty="0" smtClean="0" sz="3050" spc="0">
                <a:latin typeface="Arial"/>
                <a:cs typeface="Arial"/>
              </a:rPr>
              <a:t> Multiplication:</a:t>
            </a:r>
            <a:r>
              <a:rPr dirty="0" smtClean="0" sz="3050" spc="5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*</a:t>
            </a:r>
            <a:r>
              <a:rPr dirty="0" smtClean="0" sz="3050" spc="0">
                <a:latin typeface="Arial"/>
                <a:cs typeface="Arial"/>
              </a:rPr>
              <a:t> Division:</a:t>
            </a:r>
            <a:r>
              <a:rPr dirty="0" smtClean="0" sz="3050" spc="10">
                <a:latin typeface="Arial"/>
                <a:cs typeface="Arial"/>
              </a:rPr>
              <a:t> </a:t>
            </a:r>
            <a:r>
              <a:rPr dirty="0" smtClean="0" sz="3050" spc="0">
                <a:latin typeface="Arial"/>
                <a:cs typeface="Arial"/>
              </a:rPr>
              <a:t>/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25" y="748820"/>
            <a:ext cx="8319770" cy="63881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b="1">
                <a:solidFill>
                  <a:srgbClr val="00007F"/>
                </a:solidFill>
                <a:latin typeface="Verdana"/>
                <a:cs typeface="Verdana"/>
              </a:rPr>
              <a:t>class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-5" b="1">
                <a:latin typeface="Verdana"/>
                <a:cs typeface="Verdana"/>
              </a:rPr>
              <a:t>GravityCalculato</a:t>
            </a:r>
            <a:r>
              <a:rPr dirty="0" smtClean="0" sz="2200" spc="0" b="1">
                <a:latin typeface="Verdana"/>
                <a:cs typeface="Verdana"/>
              </a:rPr>
              <a:t>r</a:t>
            </a:r>
            <a:r>
              <a:rPr dirty="0" smtClean="0" sz="2200" spc="-2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{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07950">
              <a:lnSpc>
                <a:spcPct val="100000"/>
              </a:lnSpc>
            </a:pPr>
            <a:r>
              <a:rPr dirty="0" smtClean="0" sz="2200" b="1">
                <a:solidFill>
                  <a:srgbClr val="00007F"/>
                </a:solidFill>
                <a:latin typeface="Verdana"/>
                <a:cs typeface="Verdana"/>
              </a:rPr>
              <a:t>public</a:t>
            </a:r>
            <a:r>
              <a:rPr dirty="0" smtClean="0" sz="2200" spc="-5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007F"/>
                </a:solidFill>
                <a:latin typeface="Verdana"/>
                <a:cs typeface="Verdana"/>
              </a:rPr>
              <a:t>static</a:t>
            </a:r>
            <a:r>
              <a:rPr dirty="0" smtClean="0" sz="2200" spc="-5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007F"/>
                </a:solidFill>
                <a:latin typeface="Verdana"/>
                <a:cs typeface="Verdana"/>
              </a:rPr>
              <a:t>void</a:t>
            </a:r>
            <a:r>
              <a:rPr dirty="0" smtClean="0" sz="2200" spc="-5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main(String[]</a:t>
            </a:r>
            <a:r>
              <a:rPr dirty="0" smtClean="0" sz="2200" spc="-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args)</a:t>
            </a:r>
            <a:r>
              <a:rPr dirty="0" smtClean="0" sz="2200" spc="-10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{</a:t>
            </a:r>
            <a:endParaRPr sz="22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dirty="0" smtClean="0" sz="2200" b="1">
                <a:solidFill>
                  <a:srgbClr val="00007F"/>
                </a:solidFill>
                <a:latin typeface="Verdana"/>
                <a:cs typeface="Verdana"/>
              </a:rPr>
              <a:t>double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gravity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-</a:t>
            </a:r>
            <a:r>
              <a:rPr dirty="0" smtClean="0" sz="2200" spc="0" b="1">
                <a:solidFill>
                  <a:srgbClr val="007F7F"/>
                </a:solidFill>
                <a:latin typeface="Verdana"/>
                <a:cs typeface="Verdana"/>
              </a:rPr>
              <a:t>9.8</a:t>
            </a:r>
            <a:r>
              <a:rPr dirty="0" smtClean="0" sz="2200" spc="5" b="1">
                <a:solidFill>
                  <a:srgbClr val="007F7F"/>
                </a:solidFill>
                <a:latin typeface="Verdana"/>
                <a:cs typeface="Verdana"/>
              </a:rPr>
              <a:t>1</a:t>
            </a:r>
            <a:r>
              <a:rPr dirty="0" smtClean="0" sz="2200" spc="0" b="1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500380" marR="3440429" indent="0">
              <a:lnSpc>
                <a:spcPct val="120100"/>
              </a:lnSpc>
              <a:spcBef>
                <a:spcPts val="60"/>
              </a:spcBef>
            </a:pPr>
            <a:r>
              <a:rPr dirty="0" smtClean="0" sz="2200" b="1">
                <a:solidFill>
                  <a:srgbClr val="00007F"/>
                </a:solidFill>
                <a:latin typeface="Verdana"/>
                <a:cs typeface="Verdana"/>
              </a:rPr>
              <a:t>double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initialVelocity</a:t>
            </a:r>
            <a:r>
              <a:rPr dirty="0" smtClean="0" sz="2200" spc="-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</a:t>
            </a:r>
            <a:r>
              <a:rPr dirty="0" smtClean="0" sz="2200" spc="0" b="1">
                <a:solidFill>
                  <a:srgbClr val="007F7F"/>
                </a:solidFill>
                <a:latin typeface="Verdana"/>
                <a:cs typeface="Verdana"/>
              </a:rPr>
              <a:t>0.0</a:t>
            </a:r>
            <a:r>
              <a:rPr dirty="0" smtClean="0" sz="2200" spc="0" b="1">
                <a:latin typeface="Verdana"/>
                <a:cs typeface="Verdana"/>
              </a:rPr>
              <a:t>;</a:t>
            </a:r>
            <a:r>
              <a:rPr dirty="0" smtClean="0" sz="2200" spc="0" b="1"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007F"/>
                </a:solidFill>
                <a:latin typeface="Verdana"/>
                <a:cs typeface="Verdana"/>
              </a:rPr>
              <a:t>double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fallingTime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7F7F"/>
                </a:solidFill>
                <a:latin typeface="Verdana"/>
                <a:cs typeface="Verdana"/>
              </a:rPr>
              <a:t>10.0</a:t>
            </a:r>
            <a:r>
              <a:rPr dirty="0" smtClean="0" sz="2200" spc="0" b="1">
                <a:latin typeface="Verdana"/>
                <a:cs typeface="Verdana"/>
              </a:rPr>
              <a:t>;</a:t>
            </a:r>
            <a:r>
              <a:rPr dirty="0" smtClean="0" sz="2200" spc="0" b="1"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007F"/>
                </a:solidFill>
                <a:latin typeface="Verdana"/>
                <a:cs typeface="Verdana"/>
              </a:rPr>
              <a:t>double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-5" b="1">
                <a:latin typeface="Verdana"/>
                <a:cs typeface="Verdana"/>
              </a:rPr>
              <a:t>initialPositio</a:t>
            </a:r>
            <a:r>
              <a:rPr dirty="0" smtClean="0" sz="2200" spc="0" b="1">
                <a:latin typeface="Verdana"/>
                <a:cs typeface="Verdana"/>
              </a:rPr>
              <a:t>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</a:t>
            </a:r>
            <a:r>
              <a:rPr dirty="0" smtClean="0" sz="2200" spc="15" b="1"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007F7F"/>
                </a:solidFill>
                <a:latin typeface="Verdana"/>
                <a:cs typeface="Verdana"/>
              </a:rPr>
              <a:t>0.0</a:t>
            </a:r>
            <a:r>
              <a:rPr dirty="0" smtClean="0" sz="2200" spc="0" b="1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500380">
              <a:lnSpc>
                <a:spcPct val="100000"/>
              </a:lnSpc>
            </a:pPr>
            <a:r>
              <a:rPr dirty="0" smtClean="0" sz="2200" b="1">
                <a:solidFill>
                  <a:srgbClr val="00007F"/>
                </a:solidFill>
                <a:latin typeface="Verdana"/>
                <a:cs typeface="Verdana"/>
              </a:rPr>
              <a:t>double</a:t>
            </a:r>
            <a:r>
              <a:rPr dirty="0" smtClean="0" sz="2200" spc="-20" b="1">
                <a:solidFill>
                  <a:srgbClr val="00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finalPosition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</a:t>
            </a:r>
            <a:r>
              <a:rPr dirty="0" smtClean="0" sz="2200" spc="-5" b="1">
                <a:solidFill>
                  <a:srgbClr val="007F7F"/>
                </a:solidFill>
                <a:latin typeface="Verdana"/>
                <a:cs typeface="Verdana"/>
              </a:rPr>
              <a:t>.</a:t>
            </a:r>
            <a:r>
              <a:rPr dirty="0" smtClean="0" sz="2200" spc="0" b="1">
                <a:solidFill>
                  <a:srgbClr val="007F7F"/>
                </a:solidFill>
                <a:latin typeface="Verdana"/>
                <a:cs typeface="Verdana"/>
              </a:rPr>
              <a:t>5 </a:t>
            </a:r>
            <a:r>
              <a:rPr dirty="0" smtClean="0" sz="2200" spc="0" b="1">
                <a:latin typeface="Verdana"/>
                <a:cs typeface="Verdana"/>
              </a:rPr>
              <a:t>* gravity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* fallingTime</a:t>
            </a:r>
            <a:r>
              <a:rPr dirty="0" smtClean="0" sz="2200" spc="-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*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4044950">
              <a:lnSpc>
                <a:spcPct val="100000"/>
              </a:lnSpc>
            </a:pPr>
            <a:r>
              <a:rPr dirty="0" smtClean="0" sz="2200" b="1">
                <a:latin typeface="Verdana"/>
                <a:cs typeface="Verdana"/>
              </a:rPr>
              <a:t>fallingTim</a:t>
            </a:r>
            <a:r>
              <a:rPr dirty="0" smtClean="0" sz="2200" spc="10" b="1">
                <a:latin typeface="Verdana"/>
                <a:cs typeface="Verdana"/>
              </a:rPr>
              <a:t>e</a:t>
            </a:r>
            <a:r>
              <a:rPr dirty="0" smtClean="0" sz="2200" spc="0" b="1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500380">
              <a:lnSpc>
                <a:spcPct val="100000"/>
              </a:lnSpc>
            </a:pP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finalPosition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endParaRPr sz="2200">
              <a:latin typeface="Verdana"/>
              <a:cs typeface="Verdana"/>
            </a:endParaRPr>
          </a:p>
          <a:p>
            <a:pPr marL="500380" marR="117475" indent="2103755">
              <a:lnSpc>
                <a:spcPct val="120000"/>
              </a:lnSpc>
            </a:pPr>
            <a:r>
              <a:rPr dirty="0" smtClean="0" sz="2200" spc="-5" b="1">
                <a:latin typeface="Verdana"/>
                <a:cs typeface="Verdana"/>
              </a:rPr>
              <a:t>initialVelocit</a:t>
            </a:r>
            <a:r>
              <a:rPr dirty="0" smtClean="0" sz="2200" spc="0" b="1">
                <a:latin typeface="Verdana"/>
                <a:cs typeface="Verdana"/>
              </a:rPr>
              <a:t>y</a:t>
            </a:r>
            <a:r>
              <a:rPr dirty="0" smtClean="0" sz="2200" spc="-10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* </a:t>
            </a:r>
            <a:r>
              <a:rPr dirty="0" smtClean="0" sz="2200" spc="-5" b="1">
                <a:latin typeface="Verdana"/>
                <a:cs typeface="Verdana"/>
              </a:rPr>
              <a:t>fallingTime;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f</a:t>
            </a:r>
            <a:r>
              <a:rPr dirty="0" smtClean="0" sz="2200" spc="-5" b="1">
                <a:latin typeface="Verdana"/>
                <a:cs typeface="Verdana"/>
              </a:rPr>
              <a:t>inalPositio</a:t>
            </a:r>
            <a:r>
              <a:rPr dirty="0" smtClean="0" sz="2200" spc="0" b="1">
                <a:latin typeface="Verdana"/>
                <a:cs typeface="Verdana"/>
              </a:rPr>
              <a:t>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-5" b="1">
                <a:latin typeface="Verdana"/>
                <a:cs typeface="Verdana"/>
              </a:rPr>
              <a:t>initialPosition;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0">
                <a:latin typeface="Verdana"/>
                <a:cs typeface="Verdana"/>
              </a:rPr>
              <a:t>Syste</a:t>
            </a:r>
            <a:r>
              <a:rPr dirty="0" smtClean="0" sz="2200" spc="-15">
                <a:latin typeface="Verdana"/>
                <a:cs typeface="Verdana"/>
              </a:rPr>
              <a:t>m</a:t>
            </a:r>
            <a:r>
              <a:rPr dirty="0" smtClean="0" sz="2200" spc="0" b="1">
                <a:latin typeface="Verdana"/>
                <a:cs typeface="Verdana"/>
              </a:rPr>
              <a:t>.out.println(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"An</a:t>
            </a:r>
            <a:r>
              <a:rPr dirty="0" smtClean="0" sz="2200" spc="-20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object's</a:t>
            </a:r>
            <a:r>
              <a:rPr dirty="0" smtClean="0" sz="2200" spc="-20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position</a:t>
            </a:r>
            <a:r>
              <a:rPr dirty="0" smtClean="0" sz="2200" spc="-20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after</a:t>
            </a:r>
            <a:r>
              <a:rPr dirty="0" smtClean="0" sz="2200" spc="-20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"</a:t>
            </a:r>
            <a:r>
              <a:rPr dirty="0" smtClean="0" sz="2200" spc="25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r>
              <a:rPr dirty="0" smtClean="0" sz="2200" spc="0" b="1">
                <a:latin typeface="Verdana"/>
                <a:cs typeface="Verdana"/>
              </a:rPr>
              <a:t> fallingTime</a:t>
            </a:r>
            <a:r>
              <a:rPr dirty="0" smtClean="0" sz="2200" spc="-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"</a:t>
            </a:r>
            <a:r>
              <a:rPr dirty="0" smtClean="0" sz="2200" spc="-5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seconds</a:t>
            </a:r>
            <a:r>
              <a:rPr dirty="0" smtClean="0" sz="2200" spc="-5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is</a:t>
            </a:r>
            <a:r>
              <a:rPr dirty="0" smtClean="0" sz="2200" spc="-5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"</a:t>
            </a:r>
            <a:r>
              <a:rPr dirty="0" smtClean="0" sz="2200" spc="10" b="1">
                <a:solidFill>
                  <a:srgbClr val="7F007F"/>
                </a:solidFill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31"/>
              </a:spcBef>
            </a:pPr>
            <a:endParaRPr sz="500"/>
          </a:p>
          <a:p>
            <a:pPr algn="ctr" marR="3651885">
              <a:lnSpc>
                <a:spcPct val="100000"/>
              </a:lnSpc>
            </a:pPr>
            <a:r>
              <a:rPr dirty="0" smtClean="0" sz="2200" spc="-5" b="1">
                <a:latin typeface="Verdana"/>
                <a:cs typeface="Verdana"/>
              </a:rPr>
              <a:t>finalPositio</a:t>
            </a:r>
            <a:r>
              <a:rPr dirty="0" smtClean="0" sz="2200" spc="0" b="1">
                <a:latin typeface="Verdana"/>
                <a:cs typeface="Verdana"/>
              </a:rPr>
              <a:t>n</a:t>
            </a:r>
            <a:r>
              <a:rPr dirty="0" smtClean="0" sz="2200" spc="-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 </a:t>
            </a:r>
            <a:r>
              <a:rPr dirty="0" smtClean="0" sz="2200" spc="0" b="1">
                <a:solidFill>
                  <a:srgbClr val="7F007F"/>
                </a:solidFill>
                <a:latin typeface="Verdana"/>
                <a:cs typeface="Verdana"/>
              </a:rPr>
              <a:t>“ </a:t>
            </a:r>
            <a:r>
              <a:rPr dirty="0" smtClean="0" sz="2200" spc="-5" b="1">
                <a:solidFill>
                  <a:srgbClr val="7F007F"/>
                </a:solidFill>
                <a:latin typeface="Verdana"/>
                <a:cs typeface="Verdana"/>
              </a:rPr>
              <a:t>m."</a:t>
            </a:r>
            <a:r>
              <a:rPr dirty="0" smtClean="0" sz="2200" spc="0" b="1">
                <a:latin typeface="Verdana"/>
                <a:cs typeface="Verdana"/>
              </a:rPr>
              <a:t>);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793750">
              <a:lnSpc>
                <a:spcPct val="100000"/>
              </a:lnSpc>
            </a:pPr>
            <a:r>
              <a:rPr dirty="0" smtClean="0" sz="2200" b="1">
                <a:latin typeface="Verdana"/>
                <a:cs typeface="Verdana"/>
              </a:rPr>
              <a:t>}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mtClean="0" sz="2200" b="1">
                <a:latin typeface="Verdana"/>
                <a:cs typeface="Verdana"/>
              </a:rPr>
              <a:t>}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723" y="1151156"/>
            <a:ext cx="6837680" cy="3135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finalPosition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2116455">
              <a:lnSpc>
                <a:spcPct val="100000"/>
              </a:lnSpc>
            </a:pPr>
            <a:r>
              <a:rPr dirty="0" smtClean="0" sz="2200" b="1">
                <a:latin typeface="Verdana"/>
                <a:cs typeface="Verdana"/>
              </a:rPr>
              <a:t>initialVelocity</a:t>
            </a:r>
            <a:r>
              <a:rPr dirty="0" smtClean="0" sz="2200" spc="-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*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fallingTime;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= f</a:t>
            </a:r>
            <a:r>
              <a:rPr dirty="0" smtClean="0" sz="2200" spc="-5" b="1">
                <a:latin typeface="Verdana"/>
                <a:cs typeface="Verdana"/>
              </a:rPr>
              <a:t>inalPositio</a:t>
            </a:r>
            <a:r>
              <a:rPr dirty="0" smtClean="0" sz="2200" spc="0" b="1">
                <a:latin typeface="Verdana"/>
                <a:cs typeface="Verdana"/>
              </a:rPr>
              <a:t>n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+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-5" b="1">
                <a:latin typeface="Verdana"/>
                <a:cs typeface="Verdana"/>
              </a:rPr>
              <a:t>initialPosition;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 marL="810895">
              <a:lnSpc>
                <a:spcPct val="100000"/>
              </a:lnSpc>
            </a:pPr>
            <a:r>
              <a:rPr dirty="0" smtClean="0" sz="2200" b="1">
                <a:latin typeface="Verdana"/>
                <a:cs typeface="Verdana"/>
              </a:rPr>
              <a:t>OR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1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5">
                <a:solidFill>
                  <a:srgbClr val="808080"/>
                </a:solidFill>
                <a:latin typeface="Verdana"/>
                <a:cs typeface="Verdana"/>
              </a:rPr>
              <a:t>+</a:t>
            </a:r>
            <a:r>
              <a:rPr dirty="0" smtClean="0" sz="2200" spc="0" b="1">
                <a:latin typeface="Verdana"/>
                <a:cs typeface="Verdana"/>
              </a:rPr>
              <a:t>=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initialVelocity</a:t>
            </a:r>
            <a:r>
              <a:rPr dirty="0" smtClean="0" sz="2200" spc="-2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*</a:t>
            </a:r>
            <a:r>
              <a:rPr dirty="0" smtClean="0" sz="2200" spc="1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fallingTime;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mtClean="0" sz="2200" spc="-5">
                <a:latin typeface="Verdana"/>
                <a:cs typeface="Verdana"/>
              </a:rPr>
              <a:t>finalPositio</a:t>
            </a:r>
            <a:r>
              <a:rPr dirty="0" smtClean="0" sz="2200" spc="0">
                <a:latin typeface="Verdana"/>
                <a:cs typeface="Verdana"/>
              </a:rPr>
              <a:t>n</a:t>
            </a:r>
            <a:r>
              <a:rPr dirty="0" smtClean="0" sz="2200" spc="-30">
                <a:latin typeface="Verdana"/>
                <a:cs typeface="Verdana"/>
              </a:rPr>
              <a:t> </a:t>
            </a:r>
            <a:r>
              <a:rPr dirty="0" smtClean="0" sz="2200" spc="5">
                <a:solidFill>
                  <a:srgbClr val="808080"/>
                </a:solidFill>
                <a:latin typeface="Verdana"/>
                <a:cs typeface="Verdana"/>
              </a:rPr>
              <a:t>+</a:t>
            </a:r>
            <a:r>
              <a:rPr dirty="0" smtClean="0" sz="2200" spc="0" b="1">
                <a:latin typeface="Verdana"/>
                <a:cs typeface="Verdana"/>
              </a:rPr>
              <a:t>=</a:t>
            </a:r>
            <a:r>
              <a:rPr dirty="0" smtClean="0" sz="2200" spc="5" b="1">
                <a:latin typeface="Verdana"/>
                <a:cs typeface="Verdana"/>
              </a:rPr>
              <a:t> </a:t>
            </a:r>
            <a:r>
              <a:rPr dirty="0" smtClean="0" sz="2200" spc="0" b="1">
                <a:latin typeface="Verdana"/>
                <a:cs typeface="Verdana"/>
              </a:rPr>
              <a:t>initialPosition;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9842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Questions</a:t>
            </a:r>
            <a:r>
              <a:rPr dirty="0" smtClean="0" sz="4850" spc="-10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from</a:t>
            </a:r>
            <a:r>
              <a:rPr dirty="0" smtClean="0" sz="4850" spc="-10">
                <a:latin typeface="Arial"/>
                <a:cs typeface="Arial"/>
              </a:rPr>
              <a:t> </a:t>
            </a:r>
            <a:r>
              <a:rPr dirty="0" smtClean="0" sz="4850" spc="-20">
                <a:latin typeface="Arial"/>
                <a:cs typeface="Arial"/>
              </a:rPr>
              <a:t>last</a:t>
            </a:r>
            <a:r>
              <a:rPr dirty="0" smtClean="0" sz="4850" spc="-10">
                <a:latin typeface="Arial"/>
                <a:cs typeface="Arial"/>
              </a:rPr>
              <a:t> </a:t>
            </a:r>
            <a:r>
              <a:rPr dirty="0" smtClean="0" sz="4850" spc="-25">
                <a:latin typeface="Arial"/>
                <a:cs typeface="Arial"/>
              </a:rPr>
              <a:t>lecture?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953385">
              <a:lnSpc>
                <a:spcPct val="100000"/>
              </a:lnSpc>
            </a:pPr>
            <a:r>
              <a:rPr dirty="0" smtClean="0" sz="4850" spc="-25">
                <a:latin typeface="Arial"/>
                <a:cs typeface="Arial"/>
              </a:rPr>
              <a:t>Outline</a:t>
            </a:r>
            <a:endParaRPr sz="4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5" y="2334303"/>
            <a:ext cx="3853815" cy="2498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Lectur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e</a:t>
            </a:r>
            <a:r>
              <a:rPr dirty="0" smtClean="0" sz="35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mtClean="0" sz="3500" spc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 Review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latin typeface="Arial"/>
                <a:cs typeface="Arial"/>
              </a:rPr>
              <a:t>Mor</a:t>
            </a:r>
            <a:r>
              <a:rPr dirty="0" smtClean="0" sz="3500" spc="0">
                <a:latin typeface="Arial"/>
                <a:cs typeface="Arial"/>
              </a:rPr>
              <a:t>e</a:t>
            </a:r>
            <a:r>
              <a:rPr dirty="0" smtClean="0" sz="3500" spc="-25">
                <a:latin typeface="Arial"/>
                <a:cs typeface="Arial"/>
              </a:rPr>
              <a:t> </a:t>
            </a:r>
            <a:r>
              <a:rPr dirty="0" smtClean="0" sz="3500" spc="-5">
                <a:latin typeface="Arial"/>
                <a:cs typeface="Arial"/>
              </a:rPr>
              <a:t>types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8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Methods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1"/>
              </a:spcBef>
              <a:buClr>
                <a:srgbClr val="BEBEBE"/>
              </a:buClr>
              <a:buFont typeface="Malgun Gothic"/>
              <a:buChar char="▪"/>
            </a:pPr>
            <a:endParaRPr sz="850"/>
          </a:p>
          <a:p>
            <a:pPr marL="389890" indent="-377825">
              <a:lnSpc>
                <a:spcPct val="100000"/>
              </a:lnSpc>
              <a:buClr>
                <a:srgbClr val="BEBEBE"/>
              </a:buClr>
              <a:buSzPct val="80000"/>
              <a:buFont typeface="Malgun Gothic"/>
              <a:buChar char="▪"/>
              <a:tabLst>
                <a:tab pos="389890" algn="l"/>
              </a:tabLst>
            </a:pPr>
            <a:r>
              <a:rPr dirty="0" smtClean="0" sz="3500" spc="-5">
                <a:solidFill>
                  <a:srgbClr val="BEBEBE"/>
                </a:solidFill>
                <a:latin typeface="Arial"/>
                <a:cs typeface="Arial"/>
              </a:rPr>
              <a:t>Conditionals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Evan Jones</dc:creator>
  <dc:title>6.092 Lecture 2: More types, Methods, Conditionals</dc:title>
  <dcterms:created xsi:type="dcterms:W3CDTF">2015-07-01T15:28:45Z</dcterms:created>
  <dcterms:modified xsi:type="dcterms:W3CDTF">2015-07-01T15:28:45Z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2010-04-29T00:00:00Z</vt:filetime>
  </property>
  <property fmtid="{D5CDD505-2E9C-101B-9397-08002B2CF9AE}" pid="3" name="LastSaved">
    <vt:filetime>2015-07-01T00:00:00Z</vt:filetime>
  </property>
</Properties>
</file>