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6" r:id="rId13"/>
    <p:sldId id="327" r:id="rId14"/>
    <p:sldId id="335" r:id="rId15"/>
    <p:sldId id="336" r:id="rId16"/>
    <p:sldId id="338" r:id="rId17"/>
    <p:sldId id="337" r:id="rId18"/>
    <p:sldId id="328" r:id="rId19"/>
    <p:sldId id="329" r:id="rId20"/>
    <p:sldId id="330" r:id="rId21"/>
    <p:sldId id="339" r:id="rId22"/>
    <p:sldId id="331" r:id="rId23"/>
    <p:sldId id="333" r:id="rId24"/>
  </p:sldIdLst>
  <p:sldSz cx="10058400" cy="77724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4" autoAdjust="0"/>
    <p:restoredTop sz="86393" autoAdjust="0"/>
  </p:normalViewPr>
  <p:slideViewPr>
    <p:cSldViewPr>
      <p:cViewPr varScale="1">
        <p:scale>
          <a:sx n="142" d="100"/>
          <a:sy n="142" d="100"/>
        </p:scale>
        <p:origin x="1740" y="1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00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45301-D3B3-431E-983B-7A206D1DDC7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76300"/>
            <a:ext cx="3060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4E7D-BA2A-440A-A4EA-FA5EC47F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019" y="635650"/>
            <a:ext cx="7540360" cy="72015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6118" y="2854242"/>
            <a:ext cx="5086162" cy="2703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1600200"/>
            <a:ext cx="8549640" cy="1632203"/>
          </a:xfrm>
        </p:spPr>
        <p:txBody>
          <a:bodyPr/>
          <a:lstStyle/>
          <a:p>
            <a:r>
              <a:rPr lang="en-US" sz="4800" dirty="0" smtClean="0"/>
              <a:t>Lecture 4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2590800" y="3124200"/>
            <a:ext cx="7040879" cy="19431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Problem Decomposition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0805" y="1900115"/>
            <a:ext cx="8626475" cy="1057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Us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-40" dirty="0" smtClean="0">
                <a:latin typeface="Calibri"/>
                <a:cs typeface="Calibri"/>
              </a:rPr>
              <a:t>S</a:t>
            </a:r>
            <a:r>
              <a:rPr sz="3500" spc="-30" dirty="0" smtClean="0">
                <a:latin typeface="Calibri"/>
                <a:cs typeface="Calibri"/>
              </a:rPr>
              <a:t>y</a:t>
            </a:r>
            <a:r>
              <a:rPr sz="3500" spc="-50" dirty="0" smtClean="0">
                <a:latin typeface="Calibri"/>
                <a:cs typeface="Calibri"/>
              </a:rPr>
              <a:t>st</a:t>
            </a:r>
            <a:r>
              <a:rPr sz="3500" spc="-5" dirty="0" smtClean="0">
                <a:latin typeface="Calibri"/>
                <a:cs typeface="Calibri"/>
              </a:rPr>
              <a:t>em.out.pri</a:t>
            </a:r>
            <a:r>
              <a:rPr sz="3500" spc="-35" dirty="0" smtClean="0">
                <a:latin typeface="Calibri"/>
                <a:cs typeface="Calibri"/>
              </a:rPr>
              <a:t>n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l</a:t>
            </a:r>
            <a:r>
              <a:rPr sz="3500" spc="0" dirty="0" smtClean="0">
                <a:latin typeface="Calibri"/>
                <a:cs typeface="Calibri"/>
              </a:rPr>
              <a:t>n</a:t>
            </a:r>
            <a:r>
              <a:rPr sz="3500" spc="7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</a:t>
            </a:r>
            <a:r>
              <a:rPr sz="3500" spc="-70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oughou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35" dirty="0" smtClean="0">
                <a:latin typeface="Calibri"/>
                <a:cs typeface="Calibri"/>
              </a:rPr>
              <a:t> </a:t>
            </a:r>
            <a:r>
              <a:rPr sz="3500" spc="-40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ou</a:t>
            </a:r>
            <a:r>
              <a:rPr sz="3500" spc="0" dirty="0" smtClean="0">
                <a:latin typeface="Calibri"/>
                <a:cs typeface="Calibri"/>
              </a:rPr>
              <a:t>r </a:t>
            </a:r>
            <a:r>
              <a:rPr sz="3500" spc="-40" dirty="0" smtClean="0">
                <a:latin typeface="Calibri"/>
                <a:cs typeface="Calibri"/>
              </a:rPr>
              <a:t>c</a:t>
            </a:r>
            <a:r>
              <a:rPr sz="3500" spc="-5" dirty="0" smtClean="0">
                <a:latin typeface="Calibri"/>
                <a:cs typeface="Calibri"/>
              </a:rPr>
              <a:t>ode</a:t>
            </a:r>
            <a:endParaRPr sz="3500">
              <a:latin typeface="Calibri"/>
              <a:cs typeface="Calibri"/>
            </a:endParaRPr>
          </a:p>
          <a:p>
            <a:pPr marL="389890">
              <a:lnSpc>
                <a:spcPts val="4095"/>
              </a:lnSpc>
              <a:spcBef>
                <a:spcPts val="25"/>
              </a:spcBef>
            </a:pP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see</a:t>
            </a:r>
            <a:r>
              <a:rPr sz="3500" spc="-1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wh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i</a:t>
            </a:r>
            <a:r>
              <a:rPr sz="3500" spc="105" dirty="0" smtClean="0">
                <a:latin typeface="Calibri"/>
                <a:cs typeface="Calibri"/>
              </a:rPr>
              <a:t>t</a:t>
            </a:r>
            <a:r>
              <a:rPr sz="3500" spc="-210" dirty="0" smtClean="0">
                <a:latin typeface="Calibri"/>
                <a:cs typeface="Calibri"/>
              </a:rPr>
              <a:t>’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doing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50" y="3435116"/>
            <a:ext cx="153479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fo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r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(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250825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0313" y="3435116"/>
            <a:ext cx="119951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i=0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r>
              <a:rPr sz="2200" spc="-5" dirty="0" smtClean="0">
                <a:latin typeface="Courier New"/>
                <a:cs typeface="Courier New"/>
              </a:rPr>
              <a:t> i&lt;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1689" y="3435116"/>
            <a:ext cx="2037714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vals.length;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1171" y="3435116"/>
            <a:ext cx="103251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i++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896" y="3770396"/>
            <a:ext cx="3943985" cy="16789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4295" marR="12700" indent="-62230">
              <a:lnSpc>
                <a:spcPct val="120000"/>
              </a:lnSpc>
            </a:pPr>
            <a:r>
              <a:rPr sz="2200" dirty="0" smtClean="0">
                <a:latin typeface="Courier New"/>
                <a:cs typeface="Courier New"/>
              </a:rPr>
              <a:t>(</a:t>
            </a:r>
            <a:r>
              <a:rPr sz="2200" spc="-5" dirty="0" smtClean="0">
                <a:latin typeface="Courier New"/>
                <a:cs typeface="Courier New"/>
              </a:rPr>
              <a:t> vals[i</a:t>
            </a:r>
            <a:r>
              <a:rPr sz="2200" spc="0" dirty="0" smtClean="0">
                <a:latin typeface="Courier New"/>
                <a:cs typeface="Courier New"/>
              </a:rPr>
              <a:t>]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&lt;</a:t>
            </a:r>
            <a:r>
              <a:rPr sz="2200" spc="-5" dirty="0" smtClean="0">
                <a:latin typeface="Courier New"/>
                <a:cs typeface="Courier New"/>
              </a:rPr>
              <a:t> minVal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 </a:t>
            </a:r>
            <a:r>
              <a:rPr sz="2200" spc="-5" dirty="0" smtClean="0">
                <a:latin typeface="Courier New"/>
                <a:cs typeface="Courier New"/>
              </a:rPr>
              <a:t>System.out</a:t>
            </a:r>
            <a:r>
              <a:rPr sz="2200" spc="0" dirty="0" smtClean="0">
                <a:latin typeface="Courier New"/>
                <a:cs typeface="Courier New"/>
              </a:rPr>
              <a:t>.</a:t>
            </a:r>
            <a:r>
              <a:rPr sz="22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println</a:t>
            </a:r>
            <a:r>
              <a:rPr sz="2200" spc="-5" dirty="0" smtClean="0">
                <a:latin typeface="Courier New"/>
                <a:cs typeface="Courier New"/>
              </a:rPr>
              <a:t>(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“cur </a:t>
            </a:r>
            <a:r>
              <a:rPr sz="2200" spc="-5" dirty="0" smtClean="0">
                <a:latin typeface="Courier New"/>
                <a:cs typeface="Courier New"/>
              </a:rPr>
              <a:t>System.out.</a:t>
            </a:r>
            <a:r>
              <a:rPr sz="22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println</a:t>
            </a:r>
            <a:r>
              <a:rPr sz="2200" spc="-5" dirty="0" smtClean="0">
                <a:latin typeface="Courier New"/>
                <a:cs typeface="Courier New"/>
              </a:rPr>
              <a:t>(</a:t>
            </a: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“new </a:t>
            </a:r>
            <a:r>
              <a:rPr sz="2200" spc="-5" dirty="0" smtClean="0">
                <a:latin typeface="Courier New"/>
                <a:cs typeface="Courier New"/>
              </a:rPr>
              <a:t>minVa</a:t>
            </a:r>
            <a:r>
              <a:rPr sz="2200" spc="0" dirty="0" smtClean="0">
                <a:latin typeface="Courier New"/>
                <a:cs typeface="Courier New"/>
              </a:rPr>
              <a:t>l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 </a:t>
            </a:r>
            <a:r>
              <a:rPr sz="2200" spc="-5" dirty="0" smtClean="0">
                <a:latin typeface="Courier New"/>
                <a:cs typeface="Courier New"/>
              </a:rPr>
              <a:t>vals[i];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0699" y="4239780"/>
            <a:ext cx="696595" cy="807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min: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1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min: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896" y="4239780"/>
            <a:ext cx="2205990" cy="807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00B050"/>
                </a:solidFill>
                <a:latin typeface="Courier New"/>
                <a:cs typeface="Courier New"/>
              </a:rPr>
              <a:t>” </a:t>
            </a:r>
            <a:r>
              <a:rPr sz="2200" dirty="0" smtClean="0">
                <a:latin typeface="Courier New"/>
                <a:cs typeface="Courier New"/>
              </a:rPr>
              <a:t>+</a:t>
            </a:r>
            <a:r>
              <a:rPr sz="2200" spc="-5" dirty="0" smtClean="0">
                <a:latin typeface="Courier New"/>
                <a:cs typeface="Courier New"/>
              </a:rPr>
              <a:t> minVal);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1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00B050"/>
                </a:solidFill>
                <a:latin typeface="Courier New"/>
                <a:cs typeface="Courier New"/>
              </a:rPr>
              <a:t>” </a:t>
            </a:r>
            <a:r>
              <a:rPr sz="2200" dirty="0" smtClean="0">
                <a:latin typeface="Courier New"/>
                <a:cs typeface="Courier New"/>
              </a:rPr>
              <a:t>+</a:t>
            </a:r>
            <a:r>
              <a:rPr sz="2200" spc="-5" dirty="0" smtClean="0">
                <a:latin typeface="Courier New"/>
                <a:cs typeface="Courier New"/>
              </a:rPr>
              <a:t> vals[i]);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639" y="5447210"/>
            <a:ext cx="431800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0825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50" kern="1200" spc="-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Debu</a:t>
            </a:r>
            <a:r>
              <a:rPr lang="en-US" sz="4850" kern="1200" spc="1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ging</a:t>
            </a:r>
            <a:r>
              <a:rPr lang="en-US" sz="4850" kern="1200" spc="-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No</a:t>
            </a:r>
            <a:r>
              <a:rPr lang="en-US" sz="4850" kern="1200" spc="-7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</a:t>
            </a:r>
            <a:r>
              <a:rPr lang="en-US" sz="4850" kern="1200" spc="-25" baseline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0805" y="1900115"/>
            <a:ext cx="4752340" cy="1197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0" dirty="0" smtClean="0">
                <a:latin typeface="Calibri"/>
                <a:cs typeface="Calibri"/>
              </a:rPr>
              <a:t>F</a:t>
            </a:r>
            <a:r>
              <a:rPr sz="3500" spc="-5" dirty="0" smtClean="0">
                <a:latin typeface="Calibri"/>
                <a:cs typeface="Calibri"/>
              </a:rPr>
              <a:t>orm</a:t>
            </a:r>
            <a:r>
              <a:rPr sz="3500" spc="-40" dirty="0" smtClean="0">
                <a:latin typeface="Calibri"/>
                <a:cs typeface="Calibri"/>
              </a:rPr>
              <a:t>a</a:t>
            </a:r>
            <a:r>
              <a:rPr sz="3500" spc="-6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ing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8"/>
              </a:spcBef>
              <a:buFont typeface="Arial"/>
              <a:buChar char="•"/>
            </a:pPr>
            <a:endParaRPr sz="85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solidFill>
                  <a:srgbClr val="0D5EFF"/>
                </a:solidFill>
                <a:latin typeface="Calibri"/>
                <a:cs typeface="Calibri"/>
              </a:rPr>
              <a:t>Ctrl-shift-</a:t>
            </a:r>
            <a:r>
              <a:rPr sz="3500" spc="0" dirty="0" smtClean="0">
                <a:solidFill>
                  <a:srgbClr val="0D5EFF"/>
                </a:solidFill>
                <a:latin typeface="Calibri"/>
                <a:cs typeface="Calibri"/>
              </a:rPr>
              <a:t>f</a:t>
            </a:r>
            <a:r>
              <a:rPr sz="3500" spc="20" dirty="0" smtClean="0">
                <a:solidFill>
                  <a:srgbClr val="0D5EFF"/>
                </a:solidFill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i</a:t>
            </a:r>
            <a:r>
              <a:rPr sz="3500" spc="0" dirty="0" smtClean="0">
                <a:latin typeface="Calibri"/>
                <a:cs typeface="Calibri"/>
              </a:rPr>
              <a:t>s </a:t>
            </a:r>
            <a:r>
              <a:rPr sz="3500" spc="-35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ou</a:t>
            </a:r>
            <a:r>
              <a:rPr sz="3500" spc="0" dirty="0" smtClean="0">
                <a:latin typeface="Calibri"/>
                <a:cs typeface="Calibri"/>
              </a:rPr>
              <a:t>r </a:t>
            </a:r>
            <a:r>
              <a:rPr sz="3500" spc="-5" dirty="0" smtClean="0">
                <a:latin typeface="Calibri"/>
                <a:cs typeface="Calibri"/>
              </a:rPr>
              <a:t>friend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3295821"/>
            <a:ext cx="3039110" cy="145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for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(</a:t>
            </a:r>
            <a:r>
              <a:rPr sz="2650" spc="-30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t </a:t>
            </a:r>
            <a:r>
              <a:rPr sz="2650" spc="-20" dirty="0" smtClean="0">
                <a:latin typeface="Courier New"/>
                <a:cs typeface="Courier New"/>
              </a:rPr>
              <a:t>i</a:t>
            </a:r>
            <a:r>
              <a:rPr sz="2650" spc="-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0;</a:t>
            </a:r>
            <a:endParaRPr sz="2650">
              <a:latin typeface="Courier New"/>
              <a:cs typeface="Courier New"/>
            </a:endParaRPr>
          </a:p>
          <a:p>
            <a:pPr marL="12700" marR="187325" indent="628015">
              <a:lnSpc>
                <a:spcPct val="119500"/>
              </a:lnSpc>
              <a:spcBef>
                <a:spcPts val="80"/>
              </a:spcBef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if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(vals[i] minIdx=i;}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7992" y="3295821"/>
            <a:ext cx="3440429" cy="976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69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i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&lt;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vals.length;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&lt;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vals[minIdx]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6225" y="3295821"/>
            <a:ext cx="123063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5" dirty="0" smtClean="0">
                <a:latin typeface="Courier New"/>
                <a:cs typeface="Courier New"/>
              </a:rPr>
              <a:t>i++</a:t>
            </a:r>
            <a:r>
              <a:rPr sz="2650" spc="-20" dirty="0" smtClean="0">
                <a:latin typeface="Courier New"/>
                <a:cs typeface="Courier New"/>
              </a:rPr>
              <a:t>)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{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5" y="4754712"/>
            <a:ext cx="8050530" cy="1736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>
              <a:lnSpc>
                <a:spcPct val="100000"/>
              </a:lnSpc>
            </a:pP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retur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650" spc="-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40" dirty="0" smtClean="0">
                <a:latin typeface="Courier New"/>
                <a:cs typeface="Courier New"/>
              </a:rPr>
              <a:t>m</a:t>
            </a:r>
            <a:r>
              <a:rPr sz="2650" spc="-25" dirty="0" smtClean="0">
                <a:latin typeface="Courier New"/>
                <a:cs typeface="Courier New"/>
              </a:rPr>
              <a:t>inIdx;}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0"/>
              </a:spcBef>
            </a:pPr>
            <a:endParaRPr sz="100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  <a:tab pos="3268979" algn="l"/>
                <a:tab pos="5751830" algn="l"/>
              </a:tabLst>
            </a:pPr>
            <a:r>
              <a:rPr sz="3500" spc="-5" dirty="0" smtClean="0">
                <a:latin typeface="Calibri"/>
                <a:cs typeface="Calibri"/>
              </a:rPr>
              <a:t>I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the</a:t>
            </a:r>
            <a:r>
              <a:rPr sz="3500" spc="-50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bug</a:t>
            </a:r>
            <a:r>
              <a:rPr sz="3500" spc="0" dirty="0" smtClean="0">
                <a:latin typeface="Calibri"/>
                <a:cs typeface="Calibri"/>
              </a:rPr>
              <a:t>?	</a:t>
            </a:r>
            <a:r>
              <a:rPr sz="3500" spc="-5" dirty="0" smtClean="0">
                <a:latin typeface="Calibri"/>
                <a:cs typeface="Calibri"/>
              </a:rPr>
              <a:t>Wh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kno</a:t>
            </a:r>
            <a:r>
              <a:rPr sz="3500" spc="-30" dirty="0" smtClean="0">
                <a:latin typeface="Calibri"/>
                <a:cs typeface="Calibri"/>
              </a:rPr>
              <a:t>w</a:t>
            </a:r>
            <a:r>
              <a:rPr sz="3500" spc="-5" dirty="0" smtClean="0">
                <a:latin typeface="Calibri"/>
                <a:cs typeface="Calibri"/>
              </a:rPr>
              <a:t>s</a:t>
            </a:r>
            <a:r>
              <a:rPr sz="3500" spc="0" dirty="0" smtClean="0">
                <a:latin typeface="Calibri"/>
                <a:cs typeface="Calibri"/>
              </a:rPr>
              <a:t>!	</a:t>
            </a:r>
            <a:r>
              <a:rPr sz="3500" spc="-5" dirty="0" smtClean="0">
                <a:latin typeface="Calibri"/>
                <a:cs typeface="Calibri"/>
              </a:rPr>
              <a:t>Ha</a:t>
            </a:r>
            <a:r>
              <a:rPr sz="3500" spc="-60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d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o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35" dirty="0" smtClean="0">
                <a:latin typeface="Calibri"/>
                <a:cs typeface="Calibri"/>
              </a:rPr>
              <a:t>r</a:t>
            </a:r>
            <a:r>
              <a:rPr sz="3500" spc="-5" dirty="0" smtClean="0">
                <a:latin typeface="Calibri"/>
                <a:cs typeface="Calibri"/>
              </a:rPr>
              <a:t>ead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50" kern="1200" spc="-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Debu</a:t>
            </a:r>
            <a:r>
              <a:rPr lang="en-US" sz="4850" kern="1200" spc="1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ging</a:t>
            </a:r>
            <a:r>
              <a:rPr lang="en-US" sz="4850" kern="1200" spc="-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No</a:t>
            </a:r>
            <a:r>
              <a:rPr lang="en-US" sz="4850" kern="1200" spc="-7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sz="4850" kern="1200" spc="-2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 2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Debugging Notes 3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8037378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 starts a comment through the end of the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/*</a:t>
            </a:r>
            <a:r>
              <a:rPr lang="en-US" dirty="0" smtClean="0"/>
              <a:t> starts a comment that can span multiple lines</a:t>
            </a:r>
          </a:p>
          <a:p>
            <a:pPr marL="0" indent="0">
              <a:buNone/>
            </a:pPr>
            <a:r>
              <a:rPr lang="en-US" dirty="0" smtClean="0"/>
              <a:t>Still in the comment  ….</a:t>
            </a:r>
          </a:p>
          <a:p>
            <a:pPr marL="0" indent="0">
              <a:buNone/>
            </a:pPr>
            <a:r>
              <a:rPr lang="en-US" dirty="0" smtClean="0"/>
              <a:t>Yet more ….</a:t>
            </a:r>
          </a:p>
          <a:p>
            <a:pPr marL="0" indent="0">
              <a:buNone/>
            </a:pPr>
            <a:r>
              <a:rPr lang="en-US" dirty="0" smtClean="0"/>
              <a:t>Then use the following to end the comment region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0360" cy="720157"/>
          </a:xfrm>
        </p:spPr>
        <p:txBody>
          <a:bodyPr/>
          <a:lstStyle/>
          <a:p>
            <a:r>
              <a:rPr lang="en-US" dirty="0" smtClean="0"/>
              <a:t>Problem Decomposition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8610599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How to break the problem into simple pieces you can program?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Two basic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u="sng" dirty="0" smtClean="0"/>
              <a:t>Data structures </a:t>
            </a:r>
            <a:r>
              <a:rPr lang="en-US" sz="2600" dirty="0" smtClean="0"/>
              <a:t>e.g. what’s the best way to store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What are the </a:t>
            </a:r>
            <a:r>
              <a:rPr lang="en-US" sz="2600" u="sng" dirty="0" smtClean="0"/>
              <a:t>actions</a:t>
            </a:r>
            <a:r>
              <a:rPr lang="en-US" sz="2600" dirty="0" smtClean="0"/>
              <a:t>?</a:t>
            </a:r>
          </a:p>
          <a:p>
            <a:pPr lvl="1"/>
            <a:r>
              <a:rPr lang="en-US" sz="2200" dirty="0" smtClean="0"/>
              <a:t>What equations are useful?</a:t>
            </a:r>
          </a:p>
          <a:p>
            <a:pPr lvl="1"/>
            <a:r>
              <a:rPr lang="en-US" sz="2200" dirty="0" smtClean="0"/>
              <a:t>What’s the logic?</a:t>
            </a:r>
          </a:p>
          <a:p>
            <a:pPr lvl="1"/>
            <a:r>
              <a:rPr lang="en-US" sz="2200" dirty="0" smtClean="0"/>
              <a:t>Are there output specifications?</a:t>
            </a:r>
          </a:p>
          <a:p>
            <a:pPr lvl="1"/>
            <a:r>
              <a:rPr lang="en-US" sz="2200" dirty="0" smtClean="0"/>
              <a:t>What methods are useful building blocks?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49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0360" cy="720157"/>
          </a:xfrm>
        </p:spPr>
        <p:txBody>
          <a:bodyPr/>
          <a:lstStyle/>
          <a:p>
            <a:r>
              <a:rPr lang="en-US" dirty="0" smtClean="0"/>
              <a:t>The Bunco Dice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845820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Rules (simplified):</a:t>
            </a:r>
          </a:p>
          <a:p>
            <a:r>
              <a:rPr lang="en-US" dirty="0" smtClean="0"/>
              <a:t>There </a:t>
            </a:r>
            <a:r>
              <a:rPr lang="en-US" dirty="0"/>
              <a:t>are six rounds, progressing in order from one to six, where the number of the round serves as the target for that round's rolls.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a round, players alternate turns rolling three dice, aiming to obtain the target </a:t>
            </a:r>
            <a:r>
              <a:rPr lang="en-US" dirty="0" smtClean="0"/>
              <a:t>number</a:t>
            </a:r>
            <a:r>
              <a:rPr lang="en-US" dirty="0" smtClean="0"/>
              <a:t>. A players turn is over when their roll score is 0.</a:t>
            </a:r>
            <a:endParaRPr lang="en-US" dirty="0" smtClean="0"/>
          </a:p>
          <a:p>
            <a:r>
              <a:rPr lang="en-US" dirty="0" smtClean="0"/>
              <a:t>Players </a:t>
            </a:r>
            <a:r>
              <a:rPr lang="en-US" dirty="0"/>
              <a:t>gain one point for each die matching the target.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player gets three-of-a-kind of the target number (a Bunco), they get 21 </a:t>
            </a:r>
            <a:r>
              <a:rPr lang="en-US" dirty="0" smtClean="0"/>
              <a:t>points. </a:t>
            </a:r>
            <a:r>
              <a:rPr lang="en-US" dirty="0"/>
              <a:t>T</a:t>
            </a:r>
            <a:r>
              <a:rPr lang="en-US" dirty="0" smtClean="0"/>
              <a:t>hree-of-a-kind NOT the target, is worth 5 points.</a:t>
            </a:r>
          </a:p>
          <a:p>
            <a:r>
              <a:rPr lang="en-US" dirty="0" smtClean="0"/>
              <a:t>The </a:t>
            </a:r>
            <a:r>
              <a:rPr lang="en-US" dirty="0"/>
              <a:t>round stops when a </a:t>
            </a:r>
            <a:r>
              <a:rPr lang="en-US" dirty="0" smtClean="0"/>
              <a:t>player’s score is over </a:t>
            </a:r>
            <a:r>
              <a:rPr lang="en-US" dirty="0"/>
              <a:t>21 points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highest score at the end wins.</a:t>
            </a:r>
          </a:p>
        </p:txBody>
      </p:sp>
    </p:spTree>
    <p:extLst>
      <p:ext uri="{BB962C8B-B14F-4D97-AF65-F5344CB8AC3E}">
        <p14:creationId xmlns:p14="http://schemas.microsoft.com/office/powerpoint/2010/main" val="1631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</a:t>
            </a:r>
            <a:r>
              <a:rPr lang="en-US" dirty="0"/>
              <a:t>G</a:t>
            </a:r>
            <a:r>
              <a:rPr lang="en-US" dirty="0" smtClean="0"/>
              <a:t>ood Process?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991600" cy="270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</a:t>
            </a:r>
            <a:r>
              <a:rPr lang="en-US" baseline="0" dirty="0" smtClean="0"/>
              <a:t> sure you understand the problem statement! Experiment if you can.  If something is ambiguous, ask</a:t>
            </a:r>
            <a:r>
              <a:rPr lang="en-US" dirty="0" smtClean="0"/>
              <a:t> or make assumptions that you document.</a:t>
            </a:r>
            <a:endParaRPr lang="en-US" baseline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data should we save and in what format?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you write “pigeon” code that captures the main idea? Flow charts are OK too. Limit yourself to no more than ~10 lines.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top-level ~10 lines, likely you said high level things like: sort the list, or find the fastest, or roll the dice,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of the high level operations, write another ~10 lines describing how that logic 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5, for each high level operation, until you can see how it would be implemented in Java.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Bunco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18" y="1981200"/>
            <a:ext cx="7732581" cy="4876800"/>
          </a:xfrm>
        </p:spPr>
        <p:txBody>
          <a:bodyPr/>
          <a:lstStyle/>
          <a:p>
            <a:r>
              <a:rPr lang="en-US" dirty="0" smtClean="0"/>
              <a:t># of players  (fancy if you get their name too)</a:t>
            </a:r>
          </a:p>
          <a:p>
            <a:r>
              <a:rPr lang="en-US" dirty="0" smtClean="0"/>
              <a:t>Score for each player for each round</a:t>
            </a:r>
          </a:p>
          <a:p>
            <a:r>
              <a:rPr lang="en-US" dirty="0" smtClean="0"/>
              <a:t>Round #  =&gt; target dice value</a:t>
            </a:r>
          </a:p>
          <a:p>
            <a:r>
              <a:rPr lang="en-US" dirty="0" smtClean="0"/>
              <a:t>Which player is currently active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35650"/>
            <a:ext cx="8991600" cy="720157"/>
          </a:xfrm>
        </p:spPr>
        <p:txBody>
          <a:bodyPr/>
          <a:lstStyle/>
          <a:p>
            <a:r>
              <a:rPr lang="en-US" dirty="0" smtClean="0"/>
              <a:t>Example: Bunco Top Level Pigeon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912" y="1828800"/>
            <a:ext cx="7629487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how many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 all 6 rounds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Play each round until some rolls a bunco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Let each player have a turn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/>
              <a:t>Score the turn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9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Fibonacci sequence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18" y="1752600"/>
            <a:ext cx="7580181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Invented in </a:t>
            </a:r>
            <a:r>
              <a:rPr lang="en-US" dirty="0"/>
              <a:t>the 13th century, </a:t>
            </a:r>
            <a:r>
              <a:rPr lang="en-US" dirty="0" smtClean="0"/>
              <a:t>by the </a:t>
            </a:r>
            <a:r>
              <a:rPr lang="en-US" dirty="0"/>
              <a:t>Italian mathematician Leonardo Fibonacci—as a way to explain the </a:t>
            </a:r>
            <a:r>
              <a:rPr lang="en-US" dirty="0" smtClean="0"/>
              <a:t>geometric </a:t>
            </a:r>
            <a:r>
              <a:rPr lang="en-US" dirty="0"/>
              <a:t>growth of a population of </a:t>
            </a:r>
            <a:r>
              <a:rPr lang="en-US" dirty="0" smtClean="0"/>
              <a:t>rabbits. He devised </a:t>
            </a:r>
            <a:r>
              <a:rPr lang="en-US" dirty="0"/>
              <a:t>a mathematical sequence that now bears his name. The first two terms in this sequence, Fib(0) and Fib(1), are 0 and 1, and every subsequent term is the sum of the preceding two. </a:t>
            </a:r>
            <a:endParaRPr lang="en-US" dirty="0" smtClean="0"/>
          </a:p>
          <a:p>
            <a:r>
              <a:rPr lang="en-US" dirty="0" smtClean="0"/>
              <a:t>First few terms are:  0, 1, 1, 2, 3, 5, 8, 13, …</a:t>
            </a:r>
          </a:p>
          <a:p>
            <a:r>
              <a:rPr lang="en-US" dirty="0" smtClean="0"/>
              <a:t>Calculate all the terms less than 10,000 the last number in the sequence will be 6765.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4942"/>
            <a:ext cx="7696020" cy="59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5915">
              <a:lnSpc>
                <a:spcPts val="5770"/>
              </a:lnSpc>
            </a:pPr>
            <a:r>
              <a:rPr sz="4850" spc="-114" dirty="0" smtClean="0">
                <a:latin typeface="Calibri"/>
                <a:cs typeface="Calibri"/>
              </a:rPr>
              <a:t>R</a:t>
            </a:r>
            <a:r>
              <a:rPr sz="4850" spc="-50" dirty="0" smtClean="0">
                <a:latin typeface="Calibri"/>
                <a:cs typeface="Calibri"/>
              </a:rPr>
              <a:t>e</a:t>
            </a:r>
            <a:r>
              <a:rPr sz="4850" spc="-20" dirty="0" smtClean="0">
                <a:latin typeface="Calibri"/>
                <a:cs typeface="Calibri"/>
              </a:rPr>
              <a:t>vi</a:t>
            </a:r>
            <a:r>
              <a:rPr sz="4850" spc="-50" dirty="0" smtClean="0">
                <a:latin typeface="Calibri"/>
                <a:cs typeface="Calibri"/>
              </a:rPr>
              <a:t>e</a:t>
            </a:r>
            <a:r>
              <a:rPr sz="4850" spc="-35" dirty="0" smtClean="0">
                <a:latin typeface="Calibri"/>
                <a:cs typeface="Calibri"/>
              </a:rPr>
              <a:t>w</a:t>
            </a:r>
            <a:endParaRPr sz="48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Puzzle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83820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Douglas Hofstadter’s Pulitzer-prize-winning book Gödel, Escher, Bach contains many interesting mathematical puzzles, many of which can be expressed in the form of computer programs. In Chapter XII, Hofstadter mentions a wonderful </a:t>
            </a:r>
            <a:r>
              <a:rPr lang="en-US" dirty="0" smtClean="0"/>
              <a:t>problem: </a:t>
            </a:r>
            <a:r>
              <a:rPr lang="en-US" dirty="0"/>
              <a:t>Pick some positive integer and call it n. If n is even, divide it by two. If n is odd, multiply it by three and add one. Continue this process until n is equal to </a:t>
            </a:r>
            <a:r>
              <a:rPr lang="en-US" dirty="0" smtClean="0"/>
              <a:t>one. </a:t>
            </a:r>
          </a:p>
          <a:p>
            <a:pPr marL="0" indent="0">
              <a:buNone/>
            </a:pPr>
            <a:r>
              <a:rPr lang="en-US" dirty="0" smtClean="0"/>
              <a:t>Example output: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80060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is odd, so I make 3n+1: 16 </a:t>
            </a:r>
          </a:p>
          <a:p>
            <a:r>
              <a:rPr lang="en-US" sz="2400" dirty="0"/>
              <a:t>16 is even, so I take half: 8 </a:t>
            </a:r>
          </a:p>
          <a:p>
            <a:r>
              <a:rPr lang="en-US" sz="2400" dirty="0"/>
              <a:t>8 is even, so I take half: 4 </a:t>
            </a:r>
          </a:p>
          <a:p>
            <a:r>
              <a:rPr lang="en-US" sz="2400" dirty="0"/>
              <a:t>4 is even, so I take half: 2 </a:t>
            </a:r>
          </a:p>
          <a:p>
            <a:r>
              <a:rPr lang="en-US" sz="2400" dirty="0"/>
              <a:t>2 is even, so I take half: 1</a:t>
            </a:r>
          </a:p>
          <a:p>
            <a:r>
              <a:rPr lang="en-US" sz="2400" dirty="0" smtClean="0"/>
              <a:t>The process took 5 steps to reach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8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18" y="1905000"/>
            <a:ext cx="7275381" cy="2703600"/>
          </a:xfrm>
        </p:spPr>
        <p:txBody>
          <a:bodyPr/>
          <a:lstStyle/>
          <a:p>
            <a:r>
              <a:rPr lang="en-US" dirty="0" smtClean="0"/>
              <a:t>Write pigeon code for a complete Bunco game</a:t>
            </a:r>
          </a:p>
          <a:p>
            <a:r>
              <a:rPr lang="en-US" dirty="0" smtClean="0"/>
              <a:t>Modify the Marathon code as described.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0360" cy="720157"/>
          </a:xfrm>
        </p:spPr>
        <p:txBody>
          <a:bodyPr/>
          <a:lstStyle/>
          <a:p>
            <a:r>
              <a:rPr lang="en-US" dirty="0" smtClean="0"/>
              <a:t>Homework: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48757"/>
            <a:ext cx="8991600" cy="270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Modify the Marathon code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new method (</a:t>
            </a:r>
            <a:r>
              <a:rPr lang="en-US" dirty="0" err="1" smtClean="0"/>
              <a:t>DisplayList</a:t>
            </a:r>
            <a:r>
              <a:rPr lang="en-US" dirty="0" smtClean="0"/>
              <a:t>) that displays the list of runners and times and replace similar code in 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new method (</a:t>
            </a:r>
            <a:r>
              <a:rPr lang="en-US" dirty="0" err="1" smtClean="0"/>
              <a:t>BubbleSort</a:t>
            </a:r>
            <a:r>
              <a:rPr lang="en-US" dirty="0" smtClean="0"/>
              <a:t>) that sorts the times </a:t>
            </a:r>
            <a:r>
              <a:rPr lang="en-US" u="sng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keeps the runners names matched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Method, </a:t>
            </a:r>
            <a:r>
              <a:rPr lang="en-US" dirty="0" err="1" smtClean="0"/>
              <a:t>BubbleSort</a:t>
            </a:r>
            <a:r>
              <a:rPr lang="en-US" dirty="0" smtClean="0"/>
              <a:t>, must call another method (Swap) which swaps two consecutive times and the corresponding names.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 main outline: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names and times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DisplayList</a:t>
            </a:r>
            <a:r>
              <a:rPr lang="en-US" dirty="0" smtClean="0"/>
              <a:t> 	// display the array as initialized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Swap 		//swap the 0</a:t>
            </a:r>
            <a:r>
              <a:rPr lang="en-US" baseline="30000" dirty="0" smtClean="0"/>
              <a:t>th</a:t>
            </a:r>
            <a:r>
              <a:rPr lang="en-US" dirty="0" smtClean="0"/>
              <a:t> and 1</a:t>
            </a:r>
            <a:r>
              <a:rPr lang="en-US" baseline="30000" dirty="0" smtClean="0"/>
              <a:t>st</a:t>
            </a:r>
            <a:r>
              <a:rPr lang="en-US" dirty="0" smtClean="0"/>
              <a:t> elements of the 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DisplayList</a:t>
            </a:r>
            <a:r>
              <a:rPr lang="en-US" dirty="0" smtClean="0"/>
              <a:t> 	// verify the swap worked properly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BubbleSort</a:t>
            </a:r>
            <a:r>
              <a:rPr lang="en-US" dirty="0" smtClean="0"/>
              <a:t> 	// sort the runners/times list by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DisplayList</a:t>
            </a:r>
            <a:r>
              <a:rPr lang="en-US" dirty="0" smtClean="0"/>
              <a:t>	// display the sorted times with runners names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BubbleSort</a:t>
            </a:r>
            <a:r>
              <a:rPr lang="en-US" dirty="0" smtClean="0"/>
              <a:t> Algorithm:</a:t>
            </a:r>
          </a:p>
          <a:p>
            <a:pPr marL="0" indent="0">
              <a:buNone/>
            </a:pPr>
            <a:r>
              <a:rPr lang="en-US" dirty="0" smtClean="0"/>
              <a:t>“Repeatedly </a:t>
            </a:r>
            <a:r>
              <a:rPr lang="en-US" dirty="0"/>
              <a:t>steps through </a:t>
            </a:r>
            <a:r>
              <a:rPr lang="en-US" dirty="0" smtClean="0"/>
              <a:t>the list </a:t>
            </a:r>
            <a:r>
              <a:rPr lang="en-US" dirty="0"/>
              <a:t>to be sorted, compares each pair of adjacent items and </a:t>
            </a:r>
            <a:r>
              <a:rPr lang="en-US" dirty="0" smtClean="0"/>
              <a:t>swaps</a:t>
            </a:r>
            <a:r>
              <a:rPr lang="en-US" dirty="0"/>
              <a:t> them if they are in the wrong order. The </a:t>
            </a:r>
            <a:r>
              <a:rPr lang="en-US" dirty="0" smtClean="0"/>
              <a:t>pass </a:t>
            </a:r>
            <a:r>
              <a:rPr lang="en-US" dirty="0"/>
              <a:t>through the list is repeated until no swaps are </a:t>
            </a:r>
            <a:r>
              <a:rPr lang="en-US" dirty="0" smtClean="0"/>
              <a:t>needed..” 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1410">
              <a:lnSpc>
                <a:spcPts val="5770"/>
              </a:lnSpc>
            </a:pPr>
            <a:r>
              <a:rPr sz="4850" spc="-25" dirty="0" smtClean="0">
                <a:latin typeface="Calibri"/>
                <a:cs typeface="Calibri"/>
              </a:rPr>
              <a:t>Solutions 1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36550"/>
            <a:ext cx="113474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pu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b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lic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5485" y="1836550"/>
            <a:ext cx="187452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stat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400" spc="3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185" y="1836550"/>
            <a:ext cx="502285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ge</a:t>
            </a:r>
            <a:r>
              <a:rPr sz="2400" spc="10" dirty="0" smtClean="0">
                <a:latin typeface="Courier New"/>
                <a:cs typeface="Courier New"/>
              </a:rPr>
              <a:t>t</a:t>
            </a:r>
            <a:r>
              <a:rPr sz="2400" spc="0" dirty="0" smtClean="0">
                <a:latin typeface="Courier New"/>
                <a:cs typeface="Courier New"/>
              </a:rPr>
              <a:t>Mi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Inde</a:t>
            </a:r>
            <a:r>
              <a:rPr sz="2400" spc="10" dirty="0" smtClean="0">
                <a:latin typeface="Courier New"/>
                <a:cs typeface="Courier New"/>
              </a:rPr>
              <a:t>x</a:t>
            </a:r>
            <a:r>
              <a:rPr sz="2400" spc="15" dirty="0" smtClean="0">
                <a:latin typeface="Courier New"/>
                <a:cs typeface="Courier New"/>
              </a:rPr>
              <a:t>(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400" spc="1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[]</a:t>
            </a:r>
            <a:r>
              <a:rPr sz="2400" spc="4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va</a:t>
            </a:r>
            <a:r>
              <a:rPr sz="2400" spc="10" dirty="0" smtClean="0">
                <a:latin typeface="Courier New"/>
                <a:cs typeface="Courier New"/>
              </a:rPr>
              <a:t>l</a:t>
            </a:r>
            <a:r>
              <a:rPr sz="2400" spc="0" dirty="0" smtClean="0">
                <a:latin typeface="Courier New"/>
                <a:cs typeface="Courier New"/>
              </a:rPr>
              <a:t>ue</a:t>
            </a:r>
            <a:r>
              <a:rPr sz="2400" spc="10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r>
              <a:rPr sz="2400" spc="2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925" y="2574587"/>
            <a:ext cx="2244090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r>
              <a:rPr sz="2400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m</a:t>
            </a:r>
            <a:r>
              <a:rPr sz="2400" spc="15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n</a:t>
            </a:r>
            <a:r>
              <a:rPr sz="2400" spc="15" dirty="0" smtClean="0">
                <a:latin typeface="Courier New"/>
                <a:cs typeface="Courier New"/>
              </a:rPr>
              <a:t>V</a:t>
            </a:r>
            <a:r>
              <a:rPr sz="2400" spc="10" dirty="0" smtClean="0">
                <a:latin typeface="Courier New"/>
                <a:cs typeface="Courier New"/>
              </a:rPr>
              <a:t>a</a:t>
            </a:r>
            <a:r>
              <a:rPr sz="2400" spc="0" dirty="0" smtClean="0">
                <a:latin typeface="Courier New"/>
                <a:cs typeface="Courier New"/>
              </a:rPr>
              <a:t>lue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r>
              <a:rPr sz="2400" spc="2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m</a:t>
            </a:r>
            <a:r>
              <a:rPr sz="2400" spc="15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n</a:t>
            </a:r>
            <a:r>
              <a:rPr sz="2400" spc="15" dirty="0" smtClean="0">
                <a:latin typeface="Courier New"/>
                <a:cs typeface="Courier New"/>
              </a:rPr>
              <a:t>I</a:t>
            </a:r>
            <a:r>
              <a:rPr sz="2400" spc="10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dex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3089" y="2574587"/>
            <a:ext cx="3727450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I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10" dirty="0" smtClean="0">
                <a:latin typeface="Courier New"/>
                <a:cs typeface="Courier New"/>
              </a:rPr>
              <a:t>t</a:t>
            </a:r>
            <a:r>
              <a:rPr sz="2400" spc="0" dirty="0" smtClean="0">
                <a:latin typeface="Courier New"/>
                <a:cs typeface="Courier New"/>
              </a:rPr>
              <a:t>eg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r.</a:t>
            </a:r>
            <a:r>
              <a:rPr sz="2400" spc="15" dirty="0" smtClean="0">
                <a:latin typeface="Courier New"/>
                <a:cs typeface="Courier New"/>
              </a:rPr>
              <a:t>M</a:t>
            </a:r>
            <a:r>
              <a:rPr sz="2400" spc="0" dirty="0" smtClean="0">
                <a:latin typeface="Courier New"/>
                <a:cs typeface="Courier New"/>
              </a:rPr>
              <a:t>A</a:t>
            </a:r>
            <a:r>
              <a:rPr sz="2400" spc="15" dirty="0" smtClean="0">
                <a:latin typeface="Courier New"/>
                <a:cs typeface="Courier New"/>
              </a:rPr>
              <a:t>X</a:t>
            </a:r>
            <a:r>
              <a:rPr sz="2400" spc="10" dirty="0" smtClean="0">
                <a:latin typeface="Courier New"/>
                <a:cs typeface="Courier New"/>
              </a:rPr>
              <a:t>_</a:t>
            </a:r>
            <a:r>
              <a:rPr sz="2400" spc="0" dirty="0" smtClean="0">
                <a:latin typeface="Courier New"/>
                <a:cs typeface="Courier New"/>
              </a:rPr>
              <a:t>VA</a:t>
            </a:r>
            <a:r>
              <a:rPr sz="2400" spc="15" dirty="0" smtClean="0">
                <a:latin typeface="Courier New"/>
                <a:cs typeface="Courier New"/>
              </a:rPr>
              <a:t>L</a:t>
            </a:r>
            <a:r>
              <a:rPr sz="2400" spc="0" dirty="0" smtClean="0">
                <a:latin typeface="Courier New"/>
                <a:cs typeface="Courier New"/>
              </a:rPr>
              <a:t>U</a:t>
            </a:r>
            <a:r>
              <a:rPr sz="2400" spc="20" dirty="0" smtClean="0"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 smtClean="0">
                <a:latin typeface="Courier New"/>
                <a:cs typeface="Courier New"/>
              </a:rPr>
              <a:t>=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-</a:t>
            </a:r>
            <a:r>
              <a:rPr sz="2400" spc="15" dirty="0" smtClean="0">
                <a:latin typeface="Courier New"/>
                <a:cs typeface="Courier New"/>
              </a:rPr>
              <a:t>1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925" y="3681300"/>
            <a:ext cx="224536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fo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r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(i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400" spc="3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400" spc="15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=0;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3221" y="3681300"/>
            <a:ext cx="3913504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i</a:t>
            </a:r>
            <a:r>
              <a:rPr sz="2400" spc="15" dirty="0" smtClean="0">
                <a:latin typeface="Courier New"/>
                <a:cs typeface="Courier New"/>
              </a:rPr>
              <a:t>&lt;</a:t>
            </a:r>
            <a:r>
              <a:rPr sz="2400" spc="0" dirty="0" smtClean="0">
                <a:latin typeface="Courier New"/>
                <a:cs typeface="Courier New"/>
              </a:rPr>
              <a:t>v</a:t>
            </a:r>
            <a:r>
              <a:rPr sz="2400" spc="15" dirty="0" smtClean="0">
                <a:latin typeface="Courier New"/>
                <a:cs typeface="Courier New"/>
              </a:rPr>
              <a:t>a</a:t>
            </a:r>
            <a:r>
              <a:rPr sz="2400" spc="10" dirty="0" smtClean="0">
                <a:latin typeface="Courier New"/>
                <a:cs typeface="Courier New"/>
              </a:rPr>
              <a:t>l</a:t>
            </a:r>
            <a:r>
              <a:rPr sz="2400" spc="0" dirty="0" smtClean="0">
                <a:latin typeface="Courier New"/>
                <a:cs typeface="Courier New"/>
              </a:rPr>
              <a:t>ue</a:t>
            </a:r>
            <a:r>
              <a:rPr sz="2400" spc="15" dirty="0" smtClean="0">
                <a:latin typeface="Courier New"/>
                <a:cs typeface="Courier New"/>
              </a:rPr>
              <a:t>s</a:t>
            </a:r>
            <a:r>
              <a:rPr sz="2400" spc="0" dirty="0" smtClean="0">
                <a:latin typeface="Courier New"/>
                <a:cs typeface="Courier New"/>
              </a:rPr>
              <a:t>.l</a:t>
            </a:r>
            <a:r>
              <a:rPr sz="2400" spc="15" dirty="0" smtClean="0">
                <a:latin typeface="Courier New"/>
                <a:cs typeface="Courier New"/>
              </a:rPr>
              <a:t>e</a:t>
            </a:r>
            <a:r>
              <a:rPr sz="2400" spc="0" dirty="0" smtClean="0">
                <a:latin typeface="Courier New"/>
                <a:cs typeface="Courier New"/>
              </a:rPr>
              <a:t>n</a:t>
            </a:r>
            <a:r>
              <a:rPr sz="2400" spc="15" dirty="0" smtClean="0">
                <a:latin typeface="Courier New"/>
                <a:cs typeface="Courier New"/>
              </a:rPr>
              <a:t>g</a:t>
            </a:r>
            <a:r>
              <a:rPr sz="2400" spc="10" dirty="0" smtClean="0">
                <a:latin typeface="Courier New"/>
                <a:cs typeface="Courier New"/>
              </a:rPr>
              <a:t>th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r>
              <a:rPr sz="2400" spc="2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i+</a:t>
            </a:r>
            <a:r>
              <a:rPr sz="2400" spc="15" dirty="0" smtClean="0">
                <a:latin typeface="Courier New"/>
                <a:cs typeface="Courier New"/>
              </a:rPr>
              <a:t>+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2768" y="5156946"/>
            <a:ext cx="20955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924" y="5894571"/>
            <a:ext cx="113284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0D5EFF"/>
                </a:solidFill>
                <a:latin typeface="Courier New"/>
                <a:cs typeface="Courier New"/>
              </a:rPr>
              <a:t>re</a:t>
            </a:r>
            <a:r>
              <a:rPr sz="240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4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urn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1111" y="5894571"/>
            <a:ext cx="1692275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 smtClean="0">
                <a:latin typeface="Courier New"/>
                <a:cs typeface="Courier New"/>
              </a:rPr>
              <a:t>mi</a:t>
            </a:r>
            <a:r>
              <a:rPr sz="2400" spc="0" dirty="0" smtClean="0">
                <a:latin typeface="Courier New"/>
                <a:cs typeface="Courier New"/>
              </a:rPr>
              <a:t>nI</a:t>
            </a:r>
            <a:r>
              <a:rPr sz="2400" spc="15" dirty="0" smtClean="0">
                <a:latin typeface="Courier New"/>
                <a:cs typeface="Courier New"/>
              </a:rPr>
              <a:t>n</a:t>
            </a:r>
            <a:r>
              <a:rPr sz="2400" spc="0" dirty="0" smtClean="0">
                <a:latin typeface="Courier New"/>
                <a:cs typeface="Courier New"/>
              </a:rPr>
              <a:t>de</a:t>
            </a:r>
            <a:r>
              <a:rPr sz="2400" spc="25" dirty="0" smtClean="0">
                <a:latin typeface="Courier New"/>
                <a:cs typeface="Courier New"/>
              </a:rPr>
              <a:t>x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805" y="6267004"/>
            <a:ext cx="20955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90069" y="4108741"/>
          <a:ext cx="5048956" cy="1168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458"/>
                <a:gridCol w="2074943"/>
                <a:gridCol w="371994"/>
                <a:gridCol w="2114561"/>
              </a:tblGrid>
              <a:tr h="39982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0D5E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(v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s[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mi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nV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lu</a:t>
                      </a:r>
                      <a:r>
                        <a:rPr sz="2400" spc="25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400" spc="2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68912"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mi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spc="15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spc="20" dirty="0" smtClean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i];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0124"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mi</a:t>
                      </a: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ex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400" spc="1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1410">
              <a:lnSpc>
                <a:spcPts val="5670"/>
              </a:lnSpc>
            </a:pPr>
            <a:r>
              <a:rPr sz="4850" spc="-25" dirty="0" smtClean="0">
                <a:latin typeface="Calibri"/>
                <a:cs typeface="Calibri"/>
              </a:rPr>
              <a:t>Solutions 2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41834"/>
            <a:ext cx="103187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public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648" y="1841834"/>
            <a:ext cx="17024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stati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c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int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9012" y="1841834"/>
            <a:ext cx="3882390" cy="39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getSecondMinIndex</a:t>
            </a:r>
            <a:r>
              <a:rPr sz="2200" spc="-10" dirty="0" smtClean="0">
                <a:latin typeface="Courier New"/>
                <a:cs typeface="Courier New"/>
              </a:rPr>
              <a:t>(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int[]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054" y="1841834"/>
            <a:ext cx="153479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values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925" y="2177534"/>
            <a:ext cx="2204720" cy="739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secondIdx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4282" y="2177534"/>
            <a:ext cx="86360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-1;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7483" y="2512813"/>
            <a:ext cx="119951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minIdx=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8794" y="2512813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getMinIndex(values);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925" y="3183370"/>
            <a:ext cx="4888230" cy="739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for(in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 </a:t>
            </a:r>
            <a:r>
              <a:rPr sz="2200" spc="-5" dirty="0" smtClean="0">
                <a:latin typeface="Courier New"/>
                <a:cs typeface="Courier New"/>
              </a:rPr>
              <a:t>i=0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r>
              <a:rPr sz="2200" spc="-5" dirty="0" smtClean="0">
                <a:latin typeface="Courier New"/>
                <a:cs typeface="Courier New"/>
              </a:rPr>
              <a:t> i&lt;values.length;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f </a:t>
            </a:r>
            <a:r>
              <a:rPr sz="2200" spc="-5" dirty="0" smtClean="0">
                <a:latin typeface="Courier New"/>
                <a:cs typeface="Courier New"/>
              </a:rPr>
              <a:t>(</a:t>
            </a:r>
            <a:r>
              <a:rPr sz="2200" spc="0" dirty="0" smtClean="0">
                <a:latin typeface="Courier New"/>
                <a:cs typeface="Courier New"/>
              </a:rPr>
              <a:t>i</a:t>
            </a:r>
            <a:r>
              <a:rPr sz="2200" spc="-5" dirty="0" smtClean="0">
                <a:latin typeface="Courier New"/>
                <a:cs typeface="Courier New"/>
              </a:rPr>
              <a:t> =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minIdx)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7085" y="3183370"/>
            <a:ext cx="103187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i++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9017" y="3854207"/>
            <a:ext cx="153479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continue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1735" y="4265525"/>
            <a:ext cx="2205355" cy="739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5620" marR="12700" indent="-503555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f </a:t>
            </a:r>
            <a:r>
              <a:rPr sz="2200" spc="-5" dirty="0" err="1" smtClean="0">
                <a:latin typeface="Courier New"/>
                <a:cs typeface="Courier New"/>
              </a:rPr>
              <a:t>secondIdx</a:t>
            </a:r>
            <a:r>
              <a:rPr sz="2200" spc="-5" dirty="0" smtClean="0">
                <a:latin typeface="Courier New"/>
                <a:cs typeface="Courier New"/>
              </a:rPr>
              <a:t> values[i]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7301" y="4302130"/>
            <a:ext cx="136652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=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-</a:t>
            </a:r>
            <a:r>
              <a:rPr sz="2200" spc="0" dirty="0" smtClean="0">
                <a:latin typeface="Courier New"/>
                <a:cs typeface="Courier New"/>
              </a:rPr>
              <a:t>1</a:t>
            </a:r>
            <a:r>
              <a:rPr sz="2200" spc="-5" dirty="0" smtClean="0">
                <a:latin typeface="Courier New"/>
                <a:cs typeface="Courier New"/>
              </a:rPr>
              <a:t> ||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4403" y="4635412"/>
            <a:ext cx="337883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&lt;</a:t>
            </a:r>
            <a:r>
              <a:rPr sz="2200" spc="-5" dirty="0" smtClean="0">
                <a:latin typeface="Courier New"/>
                <a:cs typeface="Courier New"/>
              </a:rPr>
              <a:t> values[secondIdx])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878" y="5083335"/>
            <a:ext cx="7355840" cy="1707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30855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secondId</a:t>
            </a:r>
            <a:r>
              <a:rPr sz="2200" spc="0" dirty="0" smtClean="0">
                <a:latin typeface="Courier New"/>
                <a:cs typeface="Courier New"/>
              </a:rPr>
              <a:t>x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i;</a:t>
            </a:r>
            <a:endParaRPr sz="2200" dirty="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retur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n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secondIdx;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12" y="4975872"/>
            <a:ext cx="1005840" cy="922020"/>
          </a:xfrm>
          <a:custGeom>
            <a:avLst/>
            <a:gdLst/>
            <a:ahLst/>
            <a:cxnLst/>
            <a:rect l="l" t="t" r="r" b="b"/>
            <a:pathLst>
              <a:path w="1005840" h="922020">
                <a:moveTo>
                  <a:pt x="0" y="0"/>
                </a:moveTo>
                <a:lnTo>
                  <a:pt x="0" y="922020"/>
                </a:lnTo>
                <a:lnTo>
                  <a:pt x="1005840" y="922019"/>
                </a:lnTo>
                <a:lnTo>
                  <a:pt x="10058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5052" y="4975872"/>
            <a:ext cx="1005840" cy="922019"/>
          </a:xfrm>
          <a:custGeom>
            <a:avLst/>
            <a:gdLst/>
            <a:ahLst/>
            <a:cxnLst/>
            <a:rect l="l" t="t" r="r" b="b"/>
            <a:pathLst>
              <a:path w="1005840" h="922019">
                <a:moveTo>
                  <a:pt x="0" y="0"/>
                </a:moveTo>
                <a:lnTo>
                  <a:pt x="0" y="922019"/>
                </a:lnTo>
                <a:lnTo>
                  <a:pt x="1005840" y="922019"/>
                </a:lnTo>
                <a:lnTo>
                  <a:pt x="1005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57680">
              <a:lnSpc>
                <a:spcPts val="5670"/>
              </a:lnSpc>
            </a:pPr>
            <a:r>
              <a:rPr sz="4850" spc="-114" dirty="0" smtClean="0">
                <a:latin typeface="Calibri"/>
                <a:cs typeface="Calibri"/>
              </a:rPr>
              <a:t>P</a:t>
            </a:r>
            <a:r>
              <a:rPr sz="4850" spc="-25" dirty="0" smtClean="0">
                <a:latin typeface="Calibri"/>
                <a:cs typeface="Calibri"/>
              </a:rPr>
              <a:t>opular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Issues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1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5" y="1900115"/>
            <a:ext cx="6630034" cy="171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Ar</a:t>
            </a:r>
            <a:r>
              <a:rPr sz="3500" spc="-75" dirty="0" smtClean="0">
                <a:latin typeface="Calibri"/>
                <a:cs typeface="Calibri"/>
              </a:rPr>
              <a:t>r</a:t>
            </a:r>
            <a:r>
              <a:rPr sz="3500" spc="-70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solidFill>
                  <a:srgbClr val="C00000"/>
                </a:solidFill>
                <a:latin typeface="Calibri"/>
                <a:cs typeface="Calibri"/>
              </a:rPr>
              <a:t>Ind</a:t>
            </a:r>
            <a:r>
              <a:rPr sz="3500" spc="-5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0" dirty="0" smtClean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3500" spc="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500" spc="-10" dirty="0" smtClean="0">
                <a:latin typeface="Calibri"/>
                <a:cs typeface="Calibri"/>
              </a:rPr>
              <a:t>v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-10" dirty="0" smtClean="0">
                <a:latin typeface="Calibri"/>
                <a:cs typeface="Calibri"/>
              </a:rPr>
              <a:t> Ar</a:t>
            </a:r>
            <a:r>
              <a:rPr sz="3500" spc="-75" dirty="0" smtClean="0">
                <a:latin typeface="Calibri"/>
                <a:cs typeface="Calibri"/>
              </a:rPr>
              <a:t>r</a:t>
            </a:r>
            <a:r>
              <a:rPr sz="3500" spc="-70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y</a:t>
            </a:r>
            <a:r>
              <a:rPr sz="3500" spc="-5" dirty="0" smtClean="0">
                <a:latin typeface="Calibri"/>
                <a:cs typeface="Calibri"/>
              </a:rPr>
              <a:t> </a:t>
            </a:r>
            <a:r>
              <a:rPr sz="3500" spc="-204" dirty="0" smtClean="0">
                <a:solidFill>
                  <a:srgbClr val="0D5EFF"/>
                </a:solidFill>
                <a:latin typeface="Calibri"/>
                <a:cs typeface="Calibri"/>
              </a:rPr>
              <a:t>V</a:t>
            </a:r>
            <a:r>
              <a:rPr sz="3500" spc="0" dirty="0" smtClean="0">
                <a:solidFill>
                  <a:srgbClr val="0D5EFF"/>
                </a:solidFill>
                <a:latin typeface="Calibri"/>
                <a:cs typeface="Calibri"/>
              </a:rPr>
              <a:t>alue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1000"/>
              </a:lnSpc>
              <a:spcBef>
                <a:spcPts val="19"/>
              </a:spcBef>
            </a:pPr>
            <a:endParaRPr sz="1000"/>
          </a:p>
          <a:p>
            <a:pPr marL="389890" marR="12700">
              <a:lnSpc>
                <a:spcPct val="122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int[]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value</a:t>
            </a:r>
            <a:r>
              <a:rPr sz="2650" spc="-20" dirty="0" smtClean="0">
                <a:latin typeface="Courier New"/>
                <a:cs typeface="Courier New"/>
              </a:rPr>
              <a:t>s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{99</a:t>
            </a:r>
            <a:r>
              <a:rPr sz="2650" spc="-20" dirty="0" smtClean="0">
                <a:latin typeface="Courier New"/>
                <a:cs typeface="Courier New"/>
              </a:rPr>
              <a:t>,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100</a:t>
            </a:r>
            <a:r>
              <a:rPr sz="2650" spc="-20" dirty="0" smtClean="0">
                <a:latin typeface="Courier New"/>
                <a:cs typeface="Courier New"/>
              </a:rPr>
              <a:t>,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5" dirty="0" smtClean="0">
                <a:latin typeface="Courier New"/>
                <a:cs typeface="Courier New"/>
              </a:rPr>
              <a:t>101}; System.out.println(values</a:t>
            </a:r>
            <a:r>
              <a:rPr sz="2650" spc="-10" dirty="0" smtClean="0">
                <a:latin typeface="Courier New"/>
                <a:cs typeface="Courier New"/>
              </a:rPr>
              <a:t>[</a:t>
            </a:r>
            <a:r>
              <a:rPr sz="2650" spc="-20" dirty="0" smtClean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2650" spc="-20" dirty="0" smtClean="0">
                <a:latin typeface="Courier New"/>
                <a:cs typeface="Courier New"/>
              </a:rPr>
              <a:t>]</a:t>
            </a:r>
            <a:r>
              <a:rPr sz="2650" spc="-10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);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3086" y="3144667"/>
            <a:ext cx="1031240" cy="483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//</a:t>
            </a:r>
            <a:r>
              <a:rPr sz="2650" spc="-10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650" spc="-20" dirty="0" smtClean="0">
                <a:solidFill>
                  <a:srgbClr val="0D5EFF"/>
                </a:solidFill>
                <a:latin typeface="Courier New"/>
                <a:cs typeface="Courier New"/>
              </a:rPr>
              <a:t>99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056" y="5085980"/>
            <a:ext cx="1404620" cy="1371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500" spc="-204" dirty="0" smtClean="0">
                <a:solidFill>
                  <a:srgbClr val="0D5EFF"/>
                </a:solidFill>
                <a:latin typeface="Calibri"/>
                <a:cs typeface="Calibri"/>
              </a:rPr>
              <a:t>V</a:t>
            </a:r>
            <a:r>
              <a:rPr sz="3500" spc="0" dirty="0" smtClean="0">
                <a:solidFill>
                  <a:srgbClr val="0D5EFF"/>
                </a:solidFill>
                <a:latin typeface="Calibri"/>
                <a:cs typeface="Calibri"/>
              </a:rPr>
              <a:t>alues</a:t>
            </a:r>
            <a:endParaRPr sz="35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"/>
              </a:spcBef>
            </a:pPr>
            <a:endParaRPr sz="1400"/>
          </a:p>
          <a:p>
            <a:pPr marL="12700">
              <a:lnSpc>
                <a:spcPts val="4195"/>
              </a:lnSpc>
            </a:pPr>
            <a:r>
              <a:rPr sz="3500" spc="-5" dirty="0" smtClean="0">
                <a:solidFill>
                  <a:srgbClr val="C00000"/>
                </a:solidFill>
                <a:latin typeface="Calibri"/>
                <a:cs typeface="Calibri"/>
              </a:rPr>
              <a:t>Ind</a:t>
            </a:r>
            <a:r>
              <a:rPr sz="3500" spc="-55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500" spc="-90" dirty="0" smtClean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3500" spc="-5" dirty="0" smtClean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231" y="6008281"/>
            <a:ext cx="2268220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tabLst>
                <a:tab pos="1021715" algn="l"/>
                <a:tab pos="2028189" algn="l"/>
              </a:tabLst>
            </a:pPr>
            <a:r>
              <a:rPr sz="3500" dirty="0" smtClean="0">
                <a:solidFill>
                  <a:srgbClr val="C00000"/>
                </a:solidFill>
                <a:latin typeface="Calibri"/>
                <a:cs typeface="Calibri"/>
              </a:rPr>
              <a:t>0	1	2</a:t>
            </a:r>
            <a:endParaRPr sz="35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09402" y="4961902"/>
          <a:ext cx="3017519" cy="922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39"/>
                <a:gridCol w="1005840"/>
                <a:gridCol w="1005840"/>
              </a:tblGrid>
              <a:tr h="922019"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3500" spc="-5" dirty="0" smtClean="0">
                          <a:solidFill>
                            <a:srgbClr val="0D5EFF"/>
                          </a:solidFill>
                          <a:latin typeface="Calibri"/>
                          <a:cs typeface="Calibri"/>
                        </a:rPr>
                        <a:t>99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7939">
                      <a:solidFill>
                        <a:srgbClr val="4F81BD"/>
                      </a:solidFill>
                      <a:prstDash val="solid"/>
                    </a:lnL>
                    <a:lnR w="27939">
                      <a:solidFill>
                        <a:srgbClr val="4F81BD"/>
                      </a:solidFill>
                      <a:prstDash val="solid"/>
                    </a:lnR>
                    <a:lnT w="27939">
                      <a:solidFill>
                        <a:srgbClr val="4F81BD"/>
                      </a:solidFill>
                      <a:prstDash val="solid"/>
                    </a:lnT>
                    <a:lnB w="27939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3500" spc="-5" dirty="0" smtClean="0">
                          <a:solidFill>
                            <a:srgbClr val="0D5EF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7939">
                      <a:solidFill>
                        <a:srgbClr val="4F81BD"/>
                      </a:solidFill>
                      <a:prstDash val="solid"/>
                    </a:lnL>
                    <a:lnR w="27940">
                      <a:solidFill>
                        <a:srgbClr val="4F81BD"/>
                      </a:solidFill>
                      <a:prstDash val="solid"/>
                    </a:lnR>
                    <a:lnT w="27939">
                      <a:solidFill>
                        <a:srgbClr val="4F81BD"/>
                      </a:solidFill>
                      <a:prstDash val="solid"/>
                    </a:lnT>
                    <a:lnB w="27939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3500" spc="-5" dirty="0" smtClean="0">
                          <a:solidFill>
                            <a:srgbClr val="0D5EFF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3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7940">
                      <a:solidFill>
                        <a:srgbClr val="4F81BD"/>
                      </a:solidFill>
                      <a:prstDash val="solid"/>
                    </a:lnL>
                    <a:lnR w="27940">
                      <a:solidFill>
                        <a:srgbClr val="4F81BD"/>
                      </a:solidFill>
                      <a:prstDash val="solid"/>
                    </a:lnR>
                    <a:lnT w="27940">
                      <a:solidFill>
                        <a:srgbClr val="4F81BD"/>
                      </a:solidFill>
                      <a:prstDash val="solid"/>
                    </a:lnT>
                    <a:lnB w="27940">
                      <a:solidFill>
                        <a:srgbClr val="4F81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57680">
              <a:lnSpc>
                <a:spcPts val="5670"/>
              </a:lnSpc>
            </a:pPr>
            <a:r>
              <a:rPr sz="4850" spc="-114" dirty="0" smtClean="0">
                <a:latin typeface="Calibri"/>
                <a:cs typeface="Calibri"/>
              </a:rPr>
              <a:t>P</a:t>
            </a:r>
            <a:r>
              <a:rPr sz="4850" spc="-25" dirty="0" smtClean="0">
                <a:latin typeface="Calibri"/>
                <a:cs typeface="Calibri"/>
              </a:rPr>
              <a:t>opular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Issues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2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81675"/>
            <a:ext cx="7586980" cy="554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70840" indent="-358775">
              <a:lnSpc>
                <a:spcPct val="100000"/>
              </a:lnSpc>
              <a:buFont typeface="Arial"/>
              <a:buChar char="•"/>
              <a:tabLst>
                <a:tab pos="370840" algn="l"/>
              </a:tabLst>
            </a:pPr>
            <a:r>
              <a:rPr sz="3500" dirty="0" smtClean="0">
                <a:latin typeface="Calibri"/>
                <a:cs typeface="Calibri"/>
              </a:rPr>
              <a:t>Curly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b</a:t>
            </a:r>
            <a:r>
              <a:rPr sz="3500" spc="-75" dirty="0" smtClean="0">
                <a:latin typeface="Calibri"/>
                <a:cs typeface="Calibri"/>
              </a:rPr>
              <a:t>r</a:t>
            </a:r>
            <a:r>
              <a:rPr sz="3500" spc="0" dirty="0" smtClean="0">
                <a:latin typeface="Calibri"/>
                <a:cs typeface="Calibri"/>
              </a:rPr>
              <a:t>aces</a:t>
            </a:r>
            <a:r>
              <a:rPr sz="3500" spc="-2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solidFill>
                  <a:srgbClr val="2323DC"/>
                </a:solidFill>
                <a:latin typeface="Calibri"/>
                <a:cs typeface="Calibri"/>
              </a:rPr>
              <a:t>{</a:t>
            </a:r>
            <a:r>
              <a:rPr sz="3500" spc="15" dirty="0" smtClean="0">
                <a:solidFill>
                  <a:srgbClr val="2323DC"/>
                </a:solidFill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…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solidFill>
                  <a:srgbClr val="2323DC"/>
                </a:solidFill>
                <a:latin typeface="Calibri"/>
                <a:cs typeface="Calibri"/>
              </a:rPr>
              <a:t>} 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f</a:t>
            </a:r>
            <a:r>
              <a:rPr sz="3500" spc="-55" dirty="0" smtClean="0">
                <a:latin typeface="Calibri"/>
                <a:cs typeface="Calibri"/>
              </a:rPr>
              <a:t>t</a:t>
            </a:r>
            <a:r>
              <a:rPr sz="3500" spc="0" dirty="0" smtClean="0">
                <a:latin typeface="Calibri"/>
                <a:cs typeface="Calibri"/>
              </a:rPr>
              <a:t>er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10" dirty="0" smtClean="0">
                <a:solidFill>
                  <a:srgbClr val="0D5EFF"/>
                </a:solidFill>
                <a:latin typeface="Calibri"/>
                <a:cs typeface="Calibri"/>
              </a:rPr>
              <a:t>if</a:t>
            </a:r>
            <a:r>
              <a:rPr sz="3500" spc="-70" dirty="0" smtClean="0">
                <a:solidFill>
                  <a:srgbClr val="0D5EFF"/>
                </a:solidFill>
                <a:latin typeface="Calibri"/>
                <a:cs typeface="Calibri"/>
              </a:rPr>
              <a:t>/</a:t>
            </a:r>
            <a:r>
              <a:rPr sz="3500" spc="0" dirty="0" smtClean="0">
                <a:solidFill>
                  <a:srgbClr val="0D5EFF"/>
                </a:solidFill>
                <a:latin typeface="Calibri"/>
                <a:cs typeface="Calibri"/>
              </a:rPr>
              <a:t>e</a:t>
            </a:r>
            <a:r>
              <a:rPr sz="3500" spc="-10" dirty="0" smtClean="0">
                <a:solidFill>
                  <a:srgbClr val="0D5EFF"/>
                </a:solidFill>
                <a:latin typeface="Calibri"/>
                <a:cs typeface="Calibri"/>
              </a:rPr>
              <a:t>ls</a:t>
            </a:r>
            <a:r>
              <a:rPr sz="3500" spc="0" dirty="0" smtClean="0">
                <a:solidFill>
                  <a:srgbClr val="0D5EFF"/>
                </a:solidFill>
                <a:latin typeface="Calibri"/>
                <a:cs typeface="Calibri"/>
              </a:rPr>
              <a:t>e</a:t>
            </a:r>
            <a:r>
              <a:rPr sz="3500" spc="0" dirty="0" smtClean="0">
                <a:latin typeface="Calibri"/>
                <a:cs typeface="Calibri"/>
              </a:rPr>
              <a:t>,</a:t>
            </a:r>
            <a:r>
              <a:rPr sz="3500" spc="15" dirty="0" smtClean="0">
                <a:latin typeface="Calibri"/>
                <a:cs typeface="Calibri"/>
              </a:rPr>
              <a:t> </a:t>
            </a:r>
            <a:r>
              <a:rPr sz="3500" spc="-85" dirty="0" smtClean="0">
                <a:solidFill>
                  <a:srgbClr val="0D5EFF"/>
                </a:solidFill>
                <a:latin typeface="Calibri"/>
                <a:cs typeface="Calibri"/>
              </a:rPr>
              <a:t>f</a:t>
            </a:r>
            <a:r>
              <a:rPr sz="3500" spc="-5" dirty="0" smtClean="0">
                <a:solidFill>
                  <a:srgbClr val="0D5EFF"/>
                </a:solidFill>
                <a:latin typeface="Calibri"/>
                <a:cs typeface="Calibri"/>
              </a:rPr>
              <a:t>or/while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6925" y="3157848"/>
            <a:ext cx="5175250" cy="556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dirty="0" smtClean="0">
                <a:solidFill>
                  <a:srgbClr val="0D5EFF"/>
                </a:solidFill>
                <a:latin typeface="Courier New"/>
                <a:cs typeface="Courier New"/>
              </a:rPr>
              <a:t>for</a:t>
            </a:r>
            <a:r>
              <a:rPr sz="3050" spc="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-15" dirty="0" smtClean="0">
                <a:latin typeface="Courier New"/>
                <a:cs typeface="Courier New"/>
              </a:rPr>
              <a:t>(</a:t>
            </a:r>
            <a:r>
              <a:rPr sz="3050" spc="0" dirty="0" smtClean="0">
                <a:solidFill>
                  <a:srgbClr val="0D5EFF"/>
                </a:solidFill>
                <a:latin typeface="Courier New"/>
                <a:cs typeface="Courier New"/>
              </a:rPr>
              <a:t>int</a:t>
            </a:r>
            <a:r>
              <a:rPr sz="3050" spc="1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i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=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0</a:t>
            </a:r>
            <a:r>
              <a:rPr sz="3050" spc="0" dirty="0" smtClean="0">
                <a:latin typeface="Courier New"/>
                <a:cs typeface="Courier New"/>
              </a:rPr>
              <a:t>;</a:t>
            </a:r>
            <a:r>
              <a:rPr sz="3050" spc="10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i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ourier New"/>
                <a:cs typeface="Courier New"/>
              </a:rPr>
              <a:t>&lt;</a:t>
            </a:r>
            <a:r>
              <a:rPr sz="3050" spc="5" dirty="0" smtClean="0">
                <a:latin typeface="Courier New"/>
                <a:cs typeface="Courier New"/>
              </a:rPr>
              <a:t> </a:t>
            </a:r>
            <a:r>
              <a:rPr sz="3050" spc="-5" dirty="0" smtClean="0">
                <a:latin typeface="Courier New"/>
                <a:cs typeface="Courier New"/>
              </a:rPr>
              <a:t>5;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0472" y="3157848"/>
            <a:ext cx="962660" cy="556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 smtClean="0">
                <a:latin typeface="Courier New"/>
                <a:cs typeface="Courier New"/>
              </a:rPr>
              <a:t>i++)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5" y="3622595"/>
            <a:ext cx="8124190" cy="246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24380" marR="12700" indent="0">
              <a:lnSpc>
                <a:spcPct val="121200"/>
              </a:lnSpc>
            </a:pPr>
            <a:r>
              <a:rPr sz="3050" spc="-5" dirty="0" smtClean="0">
                <a:latin typeface="Courier New"/>
                <a:cs typeface="Courier New"/>
              </a:rPr>
              <a:t>System.out.println</a:t>
            </a:r>
            <a:r>
              <a:rPr sz="3050" spc="-10" dirty="0" smtClean="0">
                <a:latin typeface="Courier New"/>
                <a:cs typeface="Courier New"/>
              </a:rPr>
              <a:t>(</a:t>
            </a:r>
            <a:r>
              <a:rPr sz="3050" spc="0" dirty="0" smtClean="0">
                <a:solidFill>
                  <a:srgbClr val="00B050"/>
                </a:solidFill>
                <a:latin typeface="Courier New"/>
                <a:cs typeface="Courier New"/>
              </a:rPr>
              <a:t>“Hi</a:t>
            </a:r>
            <a:r>
              <a:rPr sz="3050" spc="-5" dirty="0" smtClean="0">
                <a:solidFill>
                  <a:srgbClr val="00B050"/>
                </a:solidFill>
                <a:latin typeface="Courier New"/>
                <a:cs typeface="Courier New"/>
              </a:rPr>
              <a:t>”</a:t>
            </a:r>
            <a:r>
              <a:rPr sz="3050" spc="-15" dirty="0" smtClean="0">
                <a:latin typeface="Courier New"/>
                <a:cs typeface="Courier New"/>
              </a:rPr>
              <a:t>); </a:t>
            </a:r>
            <a:r>
              <a:rPr sz="3050" spc="-5" dirty="0" smtClean="0">
                <a:latin typeface="Courier New"/>
                <a:cs typeface="Courier New"/>
              </a:rPr>
              <a:t>System.out.println(“Bye”);</a:t>
            </a:r>
            <a:endParaRPr sz="3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3"/>
              </a:spcBef>
            </a:pPr>
            <a:endParaRPr sz="100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Wh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doe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thi</a:t>
            </a:r>
            <a:r>
              <a:rPr sz="3500" spc="0" dirty="0" smtClean="0">
                <a:latin typeface="Calibri"/>
                <a:cs typeface="Calibri"/>
              </a:rPr>
              <a:t>s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pri</a:t>
            </a:r>
            <a:r>
              <a:rPr sz="3500" spc="-40" dirty="0" smtClean="0">
                <a:latin typeface="Calibri"/>
                <a:cs typeface="Calibri"/>
              </a:rPr>
              <a:t>n</a:t>
            </a:r>
            <a:r>
              <a:rPr sz="3500" spc="0" dirty="0" smtClean="0">
                <a:latin typeface="Calibri"/>
                <a:cs typeface="Calibri"/>
              </a:rPr>
              <a:t>t?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57680">
              <a:lnSpc>
                <a:spcPts val="5670"/>
              </a:lnSpc>
            </a:pPr>
            <a:r>
              <a:rPr sz="4850" spc="-114" dirty="0" smtClean="0">
                <a:latin typeface="Calibri"/>
                <a:cs typeface="Calibri"/>
              </a:rPr>
              <a:t>P</a:t>
            </a:r>
            <a:r>
              <a:rPr sz="4850" spc="-25" dirty="0" smtClean="0">
                <a:latin typeface="Calibri"/>
                <a:cs typeface="Calibri"/>
              </a:rPr>
              <a:t>opular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Issues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3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46469"/>
            <a:ext cx="5391785" cy="962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204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ariabl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initiali</a:t>
            </a:r>
            <a:r>
              <a:rPr sz="3500" spc="-65" dirty="0" smtClean="0">
                <a:latin typeface="Calibri"/>
                <a:cs typeface="Calibri"/>
              </a:rPr>
              <a:t>z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-5" dirty="0" smtClean="0">
                <a:latin typeface="Calibri"/>
                <a:cs typeface="Calibri"/>
              </a:rPr>
              <a:t>tion</a:t>
            </a:r>
            <a:endParaRPr sz="350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295"/>
              </a:spcBef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getMinValue(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int[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]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vals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55" y="2752549"/>
            <a:ext cx="2058035" cy="1544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r">
              <a:lnSpc>
                <a:spcPct val="11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mi</a:t>
            </a:r>
            <a:r>
              <a:rPr sz="2200" spc="0" dirty="0" smtClean="0">
                <a:latin typeface="Courier New"/>
                <a:cs typeface="Courier New"/>
              </a:rPr>
              <a:t>n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0; 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fo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r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(in</a:t>
            </a:r>
            <a:r>
              <a:rPr sz="2200" spc="0" dirty="0" smtClean="0">
                <a:latin typeface="Courier New"/>
                <a:cs typeface="Courier New"/>
              </a:rPr>
              <a:t>t i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 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f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(vals[i]</a:t>
            </a:r>
            <a:endParaRPr sz="2200">
              <a:latin typeface="Courier New"/>
              <a:cs typeface="Courier New"/>
            </a:endParaRPr>
          </a:p>
          <a:p>
            <a:pPr marR="12700" algn="r">
              <a:lnSpc>
                <a:spcPct val="100000"/>
              </a:lnSpc>
              <a:spcBef>
                <a:spcPts val="265"/>
              </a:spcBef>
            </a:pPr>
            <a:r>
              <a:rPr sz="2200" spc="-5" dirty="0" smtClean="0">
                <a:latin typeface="Courier New"/>
                <a:cs typeface="Courier New"/>
              </a:rPr>
              <a:t>mi</a:t>
            </a:r>
            <a:r>
              <a:rPr sz="2200" spc="0" dirty="0" smtClean="0">
                <a:latin typeface="Courier New"/>
                <a:cs typeface="Courier New"/>
              </a:rPr>
              <a:t>n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8961" y="3154894"/>
            <a:ext cx="1051560" cy="773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0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i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32384">
              <a:lnSpc>
                <a:spcPct val="100000"/>
              </a:lnSpc>
              <a:spcBef>
                <a:spcPts val="265"/>
              </a:spcBef>
            </a:pPr>
            <a:r>
              <a:rPr sz="2200" dirty="0" smtClean="0">
                <a:latin typeface="Courier New"/>
                <a:cs typeface="Courier New"/>
              </a:rPr>
              <a:t>&lt;</a:t>
            </a:r>
            <a:r>
              <a:rPr sz="2200" spc="-5" dirty="0" smtClean="0">
                <a:latin typeface="Courier New"/>
                <a:cs typeface="Courier New"/>
              </a:rPr>
              <a:t> min)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2598" y="3154894"/>
            <a:ext cx="3211195" cy="773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vals.length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r>
              <a:rPr sz="2200" spc="-5" dirty="0" smtClean="0">
                <a:latin typeface="Courier New"/>
                <a:cs typeface="Courier New"/>
              </a:rPr>
              <a:t> i++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2384">
              <a:lnSpc>
                <a:spcPct val="100000"/>
              </a:lnSpc>
              <a:spcBef>
                <a:spcPts val="265"/>
              </a:spcBef>
            </a:pPr>
            <a:r>
              <a:rPr sz="220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9015" y="3892810"/>
            <a:ext cx="119888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vals[i]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061" y="4261628"/>
            <a:ext cx="696595" cy="1142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  <a:spcBef>
                <a:spcPts val="265"/>
              </a:spcBef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9853" y="6064847"/>
            <a:ext cx="587298" cy="187921"/>
          </a:xfrm>
          <a:custGeom>
            <a:avLst/>
            <a:gdLst/>
            <a:ahLst/>
            <a:cxnLst/>
            <a:rect l="l" t="t" r="r" b="b"/>
            <a:pathLst>
              <a:path w="587298" h="187921">
                <a:moveTo>
                  <a:pt x="184773" y="28037"/>
                </a:moveTo>
                <a:lnTo>
                  <a:pt x="184414" y="16960"/>
                </a:lnTo>
                <a:lnTo>
                  <a:pt x="177455" y="3646"/>
                </a:lnTo>
                <a:lnTo>
                  <a:pt x="166276" y="0"/>
                </a:lnTo>
                <a:lnTo>
                  <a:pt x="154647" y="3059"/>
                </a:lnTo>
                <a:lnTo>
                  <a:pt x="0" y="98195"/>
                </a:lnTo>
                <a:lnTo>
                  <a:pt x="41071" y="120880"/>
                </a:lnTo>
                <a:lnTo>
                  <a:pt x="41071" y="76262"/>
                </a:lnTo>
                <a:lnTo>
                  <a:pt x="118212" y="74464"/>
                </a:lnTo>
                <a:lnTo>
                  <a:pt x="179803" y="36362"/>
                </a:lnTo>
                <a:lnTo>
                  <a:pt x="184773" y="28037"/>
                </a:lnTo>
                <a:close/>
              </a:path>
              <a:path w="587298" h="187921">
                <a:moveTo>
                  <a:pt x="118212" y="74464"/>
                </a:moveTo>
                <a:lnTo>
                  <a:pt x="41071" y="76262"/>
                </a:lnTo>
                <a:lnTo>
                  <a:pt x="42049" y="118172"/>
                </a:lnTo>
                <a:lnTo>
                  <a:pt x="51689" y="117947"/>
                </a:lnTo>
                <a:lnTo>
                  <a:pt x="51689" y="78916"/>
                </a:lnTo>
                <a:lnTo>
                  <a:pt x="83052" y="96215"/>
                </a:lnTo>
                <a:lnTo>
                  <a:pt x="118212" y="74464"/>
                </a:lnTo>
                <a:close/>
              </a:path>
              <a:path w="587298" h="187921">
                <a:moveTo>
                  <a:pt x="189882" y="169358"/>
                </a:moveTo>
                <a:lnTo>
                  <a:pt x="187558" y="157874"/>
                </a:lnTo>
                <a:lnTo>
                  <a:pt x="179095" y="149186"/>
                </a:lnTo>
                <a:lnTo>
                  <a:pt x="119586" y="116364"/>
                </a:lnTo>
                <a:lnTo>
                  <a:pt x="42049" y="118172"/>
                </a:lnTo>
                <a:lnTo>
                  <a:pt x="41071" y="76262"/>
                </a:lnTo>
                <a:lnTo>
                  <a:pt x="41071" y="120880"/>
                </a:lnTo>
                <a:lnTo>
                  <a:pt x="158838" y="185927"/>
                </a:lnTo>
                <a:lnTo>
                  <a:pt x="161486" y="187147"/>
                </a:lnTo>
                <a:lnTo>
                  <a:pt x="171495" y="187921"/>
                </a:lnTo>
                <a:lnTo>
                  <a:pt x="181363" y="182314"/>
                </a:lnTo>
                <a:lnTo>
                  <a:pt x="189882" y="169358"/>
                </a:lnTo>
                <a:close/>
              </a:path>
              <a:path w="587298" h="187921">
                <a:moveTo>
                  <a:pt x="83052" y="96215"/>
                </a:moveTo>
                <a:lnTo>
                  <a:pt x="51689" y="78916"/>
                </a:lnTo>
                <a:lnTo>
                  <a:pt x="52527" y="115099"/>
                </a:lnTo>
                <a:lnTo>
                  <a:pt x="83052" y="96215"/>
                </a:lnTo>
                <a:close/>
              </a:path>
              <a:path w="587298" h="187921">
                <a:moveTo>
                  <a:pt x="119586" y="116364"/>
                </a:moveTo>
                <a:lnTo>
                  <a:pt x="83052" y="96215"/>
                </a:lnTo>
                <a:lnTo>
                  <a:pt x="52527" y="115099"/>
                </a:lnTo>
                <a:lnTo>
                  <a:pt x="51689" y="78916"/>
                </a:lnTo>
                <a:lnTo>
                  <a:pt x="51689" y="117947"/>
                </a:lnTo>
                <a:lnTo>
                  <a:pt x="119586" y="116364"/>
                </a:lnTo>
                <a:close/>
              </a:path>
              <a:path w="587298" h="187921">
                <a:moveTo>
                  <a:pt x="587298" y="105459"/>
                </a:moveTo>
                <a:lnTo>
                  <a:pt x="586320" y="63549"/>
                </a:lnTo>
                <a:lnTo>
                  <a:pt x="118212" y="74464"/>
                </a:lnTo>
                <a:lnTo>
                  <a:pt x="83052" y="96215"/>
                </a:lnTo>
                <a:lnTo>
                  <a:pt x="119586" y="116364"/>
                </a:lnTo>
                <a:lnTo>
                  <a:pt x="587298" y="1054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36016" y="5840639"/>
            <a:ext cx="176720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3500" spc="-5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500" spc="-6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500" spc="-5" dirty="0" smtClean="0">
                <a:solidFill>
                  <a:srgbClr val="C00000"/>
                </a:solidFill>
                <a:latin typeface="Calibri"/>
                <a:cs typeface="Calibri"/>
              </a:rPr>
              <a:t>oblem?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805" y="5899467"/>
            <a:ext cx="2459990" cy="53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5" dirty="0" smtClean="0">
                <a:latin typeface="Calibri"/>
                <a:cs typeface="Calibri"/>
              </a:rPr>
              <a:t>Wh</a:t>
            </a:r>
            <a:r>
              <a:rPr sz="3050" spc="-25" dirty="0" smtClean="0">
                <a:latin typeface="Calibri"/>
                <a:cs typeface="Calibri"/>
              </a:rPr>
              <a:t>a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r>
              <a:rPr sz="3050" spc="5" dirty="0" smtClean="0">
                <a:latin typeface="Calibri"/>
                <a:cs typeface="Calibri"/>
              </a:rPr>
              <a:t> </a:t>
            </a:r>
            <a:r>
              <a:rPr sz="3050" spc="-5" dirty="0" smtClean="0">
                <a:latin typeface="Calibri"/>
                <a:cs typeface="Calibri"/>
              </a:rPr>
              <a:t>i</a:t>
            </a:r>
            <a:r>
              <a:rPr sz="3050" spc="0" dirty="0" smtClean="0">
                <a:latin typeface="Calibri"/>
                <a:cs typeface="Calibri"/>
              </a:rPr>
              <a:t>f</a:t>
            </a:r>
            <a:r>
              <a:rPr sz="3050" spc="-5" dirty="0" smtClean="0">
                <a:latin typeface="Calibri"/>
                <a:cs typeface="Calibri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vals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5119" y="5899467"/>
            <a:ext cx="2016125" cy="53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 {1,2,3}</a:t>
            </a:r>
            <a:r>
              <a:rPr sz="3050" spc="-20" dirty="0" smtClean="0"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5" y="6415798"/>
            <a:ext cx="1597025" cy="53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5" dirty="0" smtClean="0">
                <a:latin typeface="Calibri"/>
                <a:cs typeface="Calibri"/>
              </a:rPr>
              <a:t>Se</a:t>
            </a:r>
            <a:r>
              <a:rPr sz="3050" spc="0" dirty="0" smtClean="0">
                <a:latin typeface="Calibri"/>
                <a:cs typeface="Calibri"/>
              </a:rPr>
              <a:t>t</a:t>
            </a:r>
            <a:r>
              <a:rPr sz="3050" spc="-15" dirty="0" smtClean="0">
                <a:latin typeface="Calibri"/>
                <a:cs typeface="Calibri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min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205" y="6415798"/>
            <a:ext cx="5881370" cy="53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 smtClean="0">
                <a:latin typeface="Courier New"/>
                <a:cs typeface="Courier New"/>
              </a:rPr>
              <a:t>=</a:t>
            </a:r>
            <a:r>
              <a:rPr sz="2650" spc="-15" dirty="0" smtClean="0">
                <a:latin typeface="Courier New"/>
                <a:cs typeface="Courier New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Integer.MAX_VALUE</a:t>
            </a:r>
            <a:r>
              <a:rPr sz="2650" spc="-55" dirty="0" smtClean="0">
                <a:latin typeface="Courier New"/>
                <a:cs typeface="Courier New"/>
              </a:rPr>
              <a:t> </a:t>
            </a:r>
            <a:r>
              <a:rPr sz="3050" spc="0" dirty="0" smtClean="0">
                <a:latin typeface="Calibri"/>
                <a:cs typeface="Calibri"/>
              </a:rPr>
              <a:t>or</a:t>
            </a:r>
            <a:r>
              <a:rPr sz="3050" spc="10" dirty="0" smtClean="0">
                <a:latin typeface="Calibri"/>
                <a:cs typeface="Calibri"/>
              </a:rPr>
              <a:t> </a:t>
            </a:r>
            <a:r>
              <a:rPr sz="2650" spc="-20" dirty="0" smtClean="0">
                <a:latin typeface="Courier New"/>
                <a:cs typeface="Courier New"/>
              </a:rPr>
              <a:t>vals[0]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57680">
              <a:lnSpc>
                <a:spcPts val="5670"/>
              </a:lnSpc>
            </a:pPr>
            <a:r>
              <a:rPr sz="4850" spc="-114" dirty="0" smtClean="0">
                <a:latin typeface="Calibri"/>
                <a:cs typeface="Calibri"/>
              </a:rPr>
              <a:t>P</a:t>
            </a:r>
            <a:r>
              <a:rPr sz="4850" spc="-25" dirty="0" smtClean="0">
                <a:latin typeface="Calibri"/>
                <a:cs typeface="Calibri"/>
              </a:rPr>
              <a:t>opular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Issues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4</a:t>
            </a:r>
            <a:endParaRPr sz="48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846469"/>
            <a:ext cx="7635875" cy="554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spc="-204" dirty="0" smtClean="0">
                <a:latin typeface="Calibri"/>
                <a:cs typeface="Calibri"/>
              </a:rPr>
              <a:t>V</a:t>
            </a:r>
            <a:r>
              <a:rPr sz="3500" spc="-5" dirty="0" smtClean="0">
                <a:latin typeface="Calibri"/>
                <a:cs typeface="Calibri"/>
              </a:rPr>
              <a:t>ariabl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Initiali</a:t>
            </a:r>
            <a:r>
              <a:rPr sz="3500" spc="-60" dirty="0" smtClean="0">
                <a:latin typeface="Calibri"/>
                <a:cs typeface="Calibri"/>
              </a:rPr>
              <a:t>z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-5" dirty="0" smtClean="0">
                <a:latin typeface="Calibri"/>
                <a:cs typeface="Calibri"/>
              </a:rPr>
              <a:t>io</a:t>
            </a:r>
            <a:r>
              <a:rPr sz="3500" spc="0" dirty="0" smtClean="0">
                <a:latin typeface="Calibri"/>
                <a:cs typeface="Calibri"/>
              </a:rPr>
              <a:t>n</a:t>
            </a:r>
            <a:r>
              <a:rPr sz="3500" spc="5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–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se</a:t>
            </a:r>
            <a:r>
              <a:rPr sz="3500" spc="-40" dirty="0" smtClean="0">
                <a:latin typeface="Calibri"/>
                <a:cs typeface="Calibri"/>
              </a:rPr>
              <a:t>c</a:t>
            </a:r>
            <a:r>
              <a:rPr sz="3500" spc="-5" dirty="0" smtClean="0">
                <a:latin typeface="Calibri"/>
                <a:cs typeface="Calibri"/>
              </a:rPr>
              <a:t>ondMinInd</a:t>
            </a:r>
            <a:r>
              <a:rPr sz="3500" spc="-60" dirty="0" smtClean="0">
                <a:latin typeface="Calibri"/>
                <a:cs typeface="Calibri"/>
              </a:rPr>
              <a:t>e</a:t>
            </a:r>
            <a:r>
              <a:rPr sz="3500" spc="0" dirty="0" smtClean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31" y="2601663"/>
            <a:ext cx="4217670" cy="1179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minId</a:t>
            </a:r>
            <a:r>
              <a:rPr sz="2200" spc="0" dirty="0" smtClean="0">
                <a:latin typeface="Courier New"/>
                <a:cs typeface="Courier New"/>
              </a:rPr>
              <a:t>x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 </a:t>
            </a:r>
            <a:r>
              <a:rPr sz="2200" spc="-5" dirty="0" smtClean="0">
                <a:latin typeface="Courier New"/>
                <a:cs typeface="Courier New"/>
              </a:rPr>
              <a:t>getMin(vals)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4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secondId</a:t>
            </a:r>
            <a:r>
              <a:rPr sz="2200" spc="0" dirty="0" smtClean="0">
                <a:latin typeface="Courier New"/>
                <a:cs typeface="Courier New"/>
              </a:rPr>
              <a:t>x =</a:t>
            </a:r>
            <a:r>
              <a:rPr sz="2200" spc="-5" dirty="0" smtClean="0">
                <a:latin typeface="Courier New"/>
                <a:cs typeface="Courier New"/>
              </a:rPr>
              <a:t> 0;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for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823" y="3376441"/>
            <a:ext cx="254127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(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in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t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i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=</a:t>
            </a:r>
            <a:r>
              <a:rPr sz="2200" spc="-5" dirty="0" smtClean="0">
                <a:latin typeface="Courier New"/>
                <a:cs typeface="Courier New"/>
              </a:rPr>
              <a:t> 0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i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1336" y="3376441"/>
            <a:ext cx="3211830" cy="773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vals.length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r>
              <a:rPr sz="2200" spc="-5" dirty="0" smtClean="0">
                <a:latin typeface="Courier New"/>
                <a:cs typeface="Courier New"/>
              </a:rPr>
              <a:t> i++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38430">
              <a:lnSpc>
                <a:spcPct val="100000"/>
              </a:lnSpc>
              <a:spcBef>
                <a:spcPts val="265"/>
              </a:spcBef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continue</a:t>
            </a:r>
            <a:r>
              <a:rPr sz="2200" spc="0" dirty="0" smtClean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897" y="3745250"/>
            <a:ext cx="2708275" cy="773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f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(</a:t>
            </a:r>
            <a:r>
              <a:rPr sz="2200" spc="0" dirty="0" smtClean="0">
                <a:latin typeface="Courier New"/>
                <a:cs typeface="Courier New"/>
              </a:rPr>
              <a:t>i</a:t>
            </a:r>
            <a:r>
              <a:rPr sz="2200" spc="-5" dirty="0" smtClean="0">
                <a:latin typeface="Courier New"/>
                <a:cs typeface="Courier New"/>
              </a:rPr>
              <a:t> =</a:t>
            </a:r>
            <a:r>
              <a:rPr sz="2200" spc="0" dirty="0" smtClean="0">
                <a:latin typeface="Courier New"/>
                <a:cs typeface="Courier New"/>
              </a:rPr>
              <a:t>= </a:t>
            </a:r>
            <a:r>
              <a:rPr sz="2200" spc="-5" dirty="0" smtClean="0">
                <a:latin typeface="Courier New"/>
                <a:cs typeface="Courier New"/>
              </a:rPr>
              <a:t>minIdx)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i</a:t>
            </a:r>
            <a:r>
              <a:rPr sz="2200" spc="0" dirty="0" smtClean="0">
                <a:solidFill>
                  <a:srgbClr val="0D5EFF"/>
                </a:solidFill>
                <a:latin typeface="Courier New"/>
                <a:cs typeface="Courier New"/>
              </a:rPr>
              <a:t>f</a:t>
            </a:r>
            <a:r>
              <a:rPr sz="2200" spc="-5" dirty="0" smtClean="0">
                <a:solidFill>
                  <a:srgbClr val="0D5EFF"/>
                </a:solidFill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Courier New"/>
                <a:cs typeface="Courier New"/>
              </a:rPr>
              <a:t>(vals[i</a:t>
            </a:r>
            <a:r>
              <a:rPr sz="2200" spc="0" dirty="0" smtClean="0">
                <a:latin typeface="Courier New"/>
                <a:cs typeface="Courier New"/>
              </a:rPr>
              <a:t>]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4099" y="4114068"/>
            <a:ext cx="270827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vals[secondIdx])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05" y="4482885"/>
            <a:ext cx="4548505" cy="2283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2438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secondId</a:t>
            </a:r>
            <a:r>
              <a:rPr sz="2200" spc="0" dirty="0" smtClean="0">
                <a:latin typeface="Courier New"/>
                <a:cs typeface="Courier New"/>
              </a:rPr>
              <a:t>x =</a:t>
            </a:r>
            <a:r>
              <a:rPr sz="2200" spc="-5" dirty="0" smtClean="0">
                <a:latin typeface="Courier New"/>
                <a:cs typeface="Courier New"/>
              </a:rPr>
              <a:t> i;</a:t>
            </a:r>
            <a:endParaRPr sz="22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265"/>
              </a:spcBef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/>
          </a:p>
          <a:p>
            <a:pPr marL="389890" indent="-377825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500" dirty="0" smtClean="0">
                <a:latin typeface="Calibri"/>
                <a:cs typeface="Calibri"/>
              </a:rPr>
              <a:t>Wh</a:t>
            </a:r>
            <a:r>
              <a:rPr sz="3500" spc="-25" dirty="0" smtClean="0">
                <a:latin typeface="Calibri"/>
                <a:cs typeface="Calibri"/>
              </a:rPr>
              <a:t>a</a:t>
            </a:r>
            <a:r>
              <a:rPr sz="3500" spc="0" dirty="0" smtClean="0">
                <a:latin typeface="Calibri"/>
                <a:cs typeface="Calibri"/>
              </a:rPr>
              <a:t>t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if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-50" dirty="0" smtClean="0">
                <a:latin typeface="Calibri"/>
                <a:cs typeface="Calibri"/>
              </a:rPr>
              <a:t>v</a:t>
            </a:r>
            <a:r>
              <a:rPr sz="3500" spc="0" dirty="0" smtClean="0">
                <a:latin typeface="Calibri"/>
                <a:cs typeface="Calibri"/>
              </a:rPr>
              <a:t>als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=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{0,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1,</a:t>
            </a:r>
            <a:r>
              <a:rPr sz="3500" spc="5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2}?</a:t>
            </a:r>
            <a:endParaRPr sz="35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89890" algn="l"/>
              </a:tabLst>
            </a:pPr>
            <a:r>
              <a:rPr sz="3500" spc="-5" dirty="0" smtClean="0">
                <a:latin typeface="Calibri"/>
                <a:cs typeface="Calibri"/>
              </a:rPr>
              <a:t>Se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-25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solutions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57680">
              <a:lnSpc>
                <a:spcPts val="5670"/>
              </a:lnSpc>
            </a:pPr>
            <a:r>
              <a:rPr sz="4850" spc="-114" dirty="0" smtClean="0">
                <a:latin typeface="Calibri"/>
                <a:cs typeface="Calibri"/>
              </a:rPr>
              <a:t>P</a:t>
            </a:r>
            <a:r>
              <a:rPr sz="4850" spc="-25" dirty="0" smtClean="0">
                <a:latin typeface="Calibri"/>
                <a:cs typeface="Calibri"/>
              </a:rPr>
              <a:t>opular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0" dirty="0" smtClean="0">
                <a:latin typeface="Calibri"/>
                <a:cs typeface="Calibri"/>
              </a:rPr>
              <a:t>Issues</a:t>
            </a:r>
            <a:r>
              <a:rPr sz="4850" spc="-15" dirty="0" smtClean="0">
                <a:latin typeface="Calibri"/>
                <a:cs typeface="Calibri"/>
              </a:rPr>
              <a:t> </a:t>
            </a:r>
            <a:r>
              <a:rPr sz="4850" spc="-25" dirty="0" smtClean="0">
                <a:latin typeface="Calibri"/>
                <a:cs typeface="Calibri"/>
              </a:rPr>
              <a:t>5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5" y="1900115"/>
            <a:ext cx="6423660" cy="520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3500" spc="-5" dirty="0" smtClean="0">
                <a:latin typeface="Calibri"/>
                <a:cs typeface="Calibri"/>
              </a:rPr>
              <a:t>D</a:t>
            </a:r>
            <a:r>
              <a:rPr sz="3500" spc="-35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finin</a:t>
            </a:r>
            <a:r>
              <a:rPr sz="3500" spc="0" dirty="0" smtClean="0">
                <a:latin typeface="Calibri"/>
                <a:cs typeface="Calibri"/>
              </a:rPr>
              <a:t>g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m</a:t>
            </a:r>
            <a:r>
              <a:rPr sz="3500" spc="-25" dirty="0" smtClean="0">
                <a:latin typeface="Calibri"/>
                <a:cs typeface="Calibri"/>
              </a:rPr>
              <a:t>e</a:t>
            </a:r>
            <a:r>
              <a:rPr sz="3500" spc="-5" dirty="0" smtClean="0">
                <a:latin typeface="Calibri"/>
                <a:cs typeface="Calibri"/>
              </a:rPr>
              <a:t>tho</a:t>
            </a:r>
            <a:r>
              <a:rPr sz="3500" spc="0" dirty="0" smtClean="0">
                <a:latin typeface="Calibri"/>
                <a:cs typeface="Calibri"/>
              </a:rPr>
              <a:t>d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insid</a:t>
            </a:r>
            <a:r>
              <a:rPr sz="3500" spc="0" dirty="0" smtClean="0">
                <a:latin typeface="Calibri"/>
                <a:cs typeface="Calibri"/>
              </a:rPr>
              <a:t>e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0" dirty="0" smtClean="0">
                <a:latin typeface="Calibri"/>
                <a:cs typeface="Calibri"/>
              </a:rPr>
              <a:t>a</a:t>
            </a:r>
            <a:r>
              <a:rPr sz="3500" spc="10" dirty="0" smtClean="0">
                <a:latin typeface="Calibri"/>
                <a:cs typeface="Calibri"/>
              </a:rPr>
              <a:t> </a:t>
            </a:r>
            <a:r>
              <a:rPr sz="3500" spc="-5" dirty="0" smtClean="0">
                <a:latin typeface="Calibri"/>
                <a:cs typeface="Calibri"/>
              </a:rPr>
              <a:t>method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035" y="2858154"/>
            <a:ext cx="103124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public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5510" y="2858154"/>
            <a:ext cx="103124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static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985" y="2858154"/>
            <a:ext cx="69596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void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182" y="2858154"/>
            <a:ext cx="2204720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main(String[]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9244" y="2858154"/>
            <a:ext cx="2142490" cy="807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475">
              <a:lnSpc>
                <a:spcPct val="100000"/>
              </a:lnSpc>
            </a:pPr>
            <a:r>
              <a:rPr sz="2200" spc="-5" dirty="0" smtClean="0">
                <a:latin typeface="Courier New"/>
                <a:cs typeface="Courier New"/>
              </a:rPr>
              <a:t>arguments</a:t>
            </a:r>
            <a:r>
              <a:rPr sz="2200" spc="0" dirty="0" smtClean="0">
                <a:latin typeface="Courier New"/>
                <a:cs typeface="Courier New"/>
              </a:rPr>
              <a:t>)</a:t>
            </a:r>
            <a:r>
              <a:rPr sz="2200" spc="-5" dirty="0" smtClean="0">
                <a:latin typeface="Courier New"/>
                <a:cs typeface="Courier New"/>
              </a:rPr>
              <a:t> </a:t>
            </a:r>
            <a:r>
              <a:rPr sz="2200" spc="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C0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925" y="3260769"/>
            <a:ext cx="220535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C00000"/>
                </a:solidFill>
                <a:latin typeface="Courier New"/>
                <a:cs typeface="Courier New"/>
              </a:rPr>
              <a:t>publi</a:t>
            </a:r>
            <a:r>
              <a:rPr sz="2200" spc="0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2200" spc="-5" dirty="0" smtClean="0">
                <a:solidFill>
                  <a:srgbClr val="C00000"/>
                </a:solidFill>
                <a:latin typeface="Courier New"/>
                <a:cs typeface="Courier New"/>
              </a:rPr>
              <a:t> static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8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C0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4164" y="3260769"/>
            <a:ext cx="237299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rgbClr val="C00000"/>
                </a:solidFill>
                <a:latin typeface="Courier New"/>
                <a:cs typeface="Courier New"/>
              </a:rPr>
              <a:t>voi</a:t>
            </a:r>
            <a:r>
              <a:rPr sz="2200" spc="0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2200" spc="-5" dirty="0" smtClean="0">
                <a:solidFill>
                  <a:srgbClr val="C00000"/>
                </a:solidFill>
                <a:latin typeface="Courier New"/>
                <a:cs typeface="Courier New"/>
              </a:rPr>
              <a:t> fooba</a:t>
            </a:r>
            <a:r>
              <a:rPr sz="2200" spc="0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2200" spc="-5" dirty="0" smtClean="0">
                <a:solidFill>
                  <a:srgbClr val="C00000"/>
                </a:solidFill>
                <a:latin typeface="Courier New"/>
                <a:cs typeface="Courier New"/>
              </a:rPr>
              <a:t> 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024" y="4065435"/>
            <a:ext cx="19367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5946" y="3501338"/>
            <a:ext cx="6070600" cy="1346009"/>
          </a:xfrm>
          <a:custGeom>
            <a:avLst/>
            <a:gdLst/>
            <a:ahLst/>
            <a:cxnLst/>
            <a:rect l="l" t="t" r="r" b="b"/>
            <a:pathLst>
              <a:path w="6070600" h="1346009">
                <a:moveTo>
                  <a:pt x="114300" y="1262029"/>
                </a:moveTo>
                <a:lnTo>
                  <a:pt x="114300" y="1220279"/>
                </a:lnTo>
                <a:lnTo>
                  <a:pt x="0" y="1281887"/>
                </a:lnTo>
                <a:lnTo>
                  <a:pt x="101600" y="1338884"/>
                </a:lnTo>
                <a:lnTo>
                  <a:pt x="101600" y="1261910"/>
                </a:lnTo>
                <a:lnTo>
                  <a:pt x="114300" y="1262029"/>
                </a:lnTo>
                <a:close/>
              </a:path>
              <a:path w="6070600" h="1346009">
                <a:moveTo>
                  <a:pt x="1600200" y="1317929"/>
                </a:moveTo>
                <a:lnTo>
                  <a:pt x="1600200" y="1276019"/>
                </a:lnTo>
                <a:lnTo>
                  <a:pt x="101600" y="1261910"/>
                </a:lnTo>
                <a:lnTo>
                  <a:pt x="101600" y="1303820"/>
                </a:lnTo>
                <a:lnTo>
                  <a:pt x="1600200" y="1317929"/>
                </a:lnTo>
                <a:close/>
              </a:path>
              <a:path w="6070600" h="1346009">
                <a:moveTo>
                  <a:pt x="114300" y="1346009"/>
                </a:moveTo>
                <a:lnTo>
                  <a:pt x="114300" y="1303939"/>
                </a:lnTo>
                <a:lnTo>
                  <a:pt x="101600" y="1303820"/>
                </a:lnTo>
                <a:lnTo>
                  <a:pt x="101600" y="1338884"/>
                </a:lnTo>
                <a:lnTo>
                  <a:pt x="114300" y="1346009"/>
                </a:lnTo>
                <a:close/>
              </a:path>
              <a:path w="6070600" h="1346009">
                <a:moveTo>
                  <a:pt x="5981700" y="724342"/>
                </a:moveTo>
                <a:lnTo>
                  <a:pt x="5981700" y="663901"/>
                </a:lnTo>
                <a:lnTo>
                  <a:pt x="5969000" y="673526"/>
                </a:lnTo>
                <a:lnTo>
                  <a:pt x="5956300" y="682546"/>
                </a:lnTo>
                <a:lnTo>
                  <a:pt x="5956300" y="691033"/>
                </a:lnTo>
                <a:lnTo>
                  <a:pt x="5943600" y="699062"/>
                </a:lnTo>
                <a:lnTo>
                  <a:pt x="5930900" y="706704"/>
                </a:lnTo>
                <a:lnTo>
                  <a:pt x="5918200" y="714032"/>
                </a:lnTo>
                <a:lnTo>
                  <a:pt x="5905500" y="721120"/>
                </a:lnTo>
                <a:lnTo>
                  <a:pt x="5905500" y="728039"/>
                </a:lnTo>
                <a:lnTo>
                  <a:pt x="5867400" y="748515"/>
                </a:lnTo>
                <a:lnTo>
                  <a:pt x="5829300" y="770098"/>
                </a:lnTo>
                <a:lnTo>
                  <a:pt x="5829300" y="777878"/>
                </a:lnTo>
                <a:lnTo>
                  <a:pt x="5816600" y="786072"/>
                </a:lnTo>
                <a:lnTo>
                  <a:pt x="5803900" y="794753"/>
                </a:lnTo>
                <a:lnTo>
                  <a:pt x="5791200" y="803694"/>
                </a:lnTo>
                <a:lnTo>
                  <a:pt x="5778500" y="812141"/>
                </a:lnTo>
                <a:lnTo>
                  <a:pt x="5740400" y="827456"/>
                </a:lnTo>
                <a:lnTo>
                  <a:pt x="5702300" y="840257"/>
                </a:lnTo>
                <a:lnTo>
                  <a:pt x="5664200" y="851039"/>
                </a:lnTo>
                <a:lnTo>
                  <a:pt x="5626100" y="860297"/>
                </a:lnTo>
                <a:lnTo>
                  <a:pt x="5600700" y="865866"/>
                </a:lnTo>
                <a:lnTo>
                  <a:pt x="5575300" y="873683"/>
                </a:lnTo>
                <a:lnTo>
                  <a:pt x="5537200" y="879970"/>
                </a:lnTo>
                <a:lnTo>
                  <a:pt x="5524500" y="883183"/>
                </a:lnTo>
                <a:lnTo>
                  <a:pt x="5486400" y="890028"/>
                </a:lnTo>
                <a:lnTo>
                  <a:pt x="5461000" y="893521"/>
                </a:lnTo>
                <a:lnTo>
                  <a:pt x="5422900" y="900790"/>
                </a:lnTo>
                <a:lnTo>
                  <a:pt x="5384800" y="907885"/>
                </a:lnTo>
                <a:lnTo>
                  <a:pt x="5346700" y="914818"/>
                </a:lnTo>
                <a:lnTo>
                  <a:pt x="5295900" y="921599"/>
                </a:lnTo>
                <a:lnTo>
                  <a:pt x="5257800" y="928238"/>
                </a:lnTo>
                <a:lnTo>
                  <a:pt x="5219700" y="934745"/>
                </a:lnTo>
                <a:lnTo>
                  <a:pt x="5168900" y="941133"/>
                </a:lnTo>
                <a:lnTo>
                  <a:pt x="5130800" y="947410"/>
                </a:lnTo>
                <a:lnTo>
                  <a:pt x="5092700" y="953588"/>
                </a:lnTo>
                <a:lnTo>
                  <a:pt x="5041900" y="959677"/>
                </a:lnTo>
                <a:lnTo>
                  <a:pt x="5003800" y="965687"/>
                </a:lnTo>
                <a:lnTo>
                  <a:pt x="4965700" y="971630"/>
                </a:lnTo>
                <a:lnTo>
                  <a:pt x="4914900" y="977515"/>
                </a:lnTo>
                <a:lnTo>
                  <a:pt x="4876800" y="983354"/>
                </a:lnTo>
                <a:lnTo>
                  <a:pt x="4838700" y="989156"/>
                </a:lnTo>
                <a:lnTo>
                  <a:pt x="4622800" y="1017993"/>
                </a:lnTo>
                <a:lnTo>
                  <a:pt x="4533900" y="1030008"/>
                </a:lnTo>
                <a:lnTo>
                  <a:pt x="4445000" y="1041882"/>
                </a:lnTo>
                <a:lnTo>
                  <a:pt x="4267200" y="1063958"/>
                </a:lnTo>
                <a:lnTo>
                  <a:pt x="4178300" y="1074952"/>
                </a:lnTo>
                <a:lnTo>
                  <a:pt x="4102100" y="1085902"/>
                </a:lnTo>
                <a:lnTo>
                  <a:pt x="4013200" y="1096796"/>
                </a:lnTo>
                <a:lnTo>
                  <a:pt x="3924300" y="1107623"/>
                </a:lnTo>
                <a:lnTo>
                  <a:pt x="3835400" y="1118372"/>
                </a:lnTo>
                <a:lnTo>
                  <a:pt x="3759200" y="1129033"/>
                </a:lnTo>
                <a:lnTo>
                  <a:pt x="3670300" y="1139594"/>
                </a:lnTo>
                <a:lnTo>
                  <a:pt x="3581400" y="1150043"/>
                </a:lnTo>
                <a:lnTo>
                  <a:pt x="3492500" y="1160371"/>
                </a:lnTo>
                <a:lnTo>
                  <a:pt x="3416300" y="1170565"/>
                </a:lnTo>
                <a:lnTo>
                  <a:pt x="3327400" y="1180614"/>
                </a:lnTo>
                <a:lnTo>
                  <a:pt x="3238500" y="1190508"/>
                </a:lnTo>
                <a:lnTo>
                  <a:pt x="3149600" y="1200236"/>
                </a:lnTo>
                <a:lnTo>
                  <a:pt x="3073400" y="1209785"/>
                </a:lnTo>
                <a:lnTo>
                  <a:pt x="2984500" y="1219146"/>
                </a:lnTo>
                <a:lnTo>
                  <a:pt x="2895600" y="1228307"/>
                </a:lnTo>
                <a:lnTo>
                  <a:pt x="2806700" y="1237256"/>
                </a:lnTo>
                <a:lnTo>
                  <a:pt x="2717800" y="1245984"/>
                </a:lnTo>
                <a:lnTo>
                  <a:pt x="2667000" y="1251292"/>
                </a:lnTo>
                <a:lnTo>
                  <a:pt x="2603500" y="1256322"/>
                </a:lnTo>
                <a:lnTo>
                  <a:pt x="2552700" y="1260652"/>
                </a:lnTo>
                <a:lnTo>
                  <a:pt x="2501900" y="1263899"/>
                </a:lnTo>
                <a:lnTo>
                  <a:pt x="2463800" y="1266920"/>
                </a:lnTo>
                <a:lnTo>
                  <a:pt x="2413000" y="1269711"/>
                </a:lnTo>
                <a:lnTo>
                  <a:pt x="2362200" y="1272266"/>
                </a:lnTo>
                <a:lnTo>
                  <a:pt x="2311400" y="1274578"/>
                </a:lnTo>
                <a:lnTo>
                  <a:pt x="2273300" y="1276643"/>
                </a:lnTo>
                <a:lnTo>
                  <a:pt x="2222500" y="1278452"/>
                </a:lnTo>
                <a:lnTo>
                  <a:pt x="2171700" y="1280002"/>
                </a:lnTo>
                <a:lnTo>
                  <a:pt x="2120900" y="1281286"/>
                </a:lnTo>
                <a:lnTo>
                  <a:pt x="2082800" y="1282298"/>
                </a:lnTo>
                <a:lnTo>
                  <a:pt x="2032000" y="1283032"/>
                </a:lnTo>
                <a:lnTo>
                  <a:pt x="1981200" y="1283482"/>
                </a:lnTo>
                <a:lnTo>
                  <a:pt x="1930400" y="1283643"/>
                </a:lnTo>
                <a:lnTo>
                  <a:pt x="1892300" y="1283508"/>
                </a:lnTo>
                <a:lnTo>
                  <a:pt x="1841500" y="1283071"/>
                </a:lnTo>
                <a:lnTo>
                  <a:pt x="1790700" y="1282327"/>
                </a:lnTo>
                <a:lnTo>
                  <a:pt x="1739900" y="1281270"/>
                </a:lnTo>
                <a:lnTo>
                  <a:pt x="1701800" y="1279893"/>
                </a:lnTo>
                <a:lnTo>
                  <a:pt x="1651000" y="1278192"/>
                </a:lnTo>
                <a:lnTo>
                  <a:pt x="1600200" y="1276159"/>
                </a:lnTo>
                <a:lnTo>
                  <a:pt x="1600200" y="1318209"/>
                </a:lnTo>
                <a:lnTo>
                  <a:pt x="1663700" y="1320474"/>
                </a:lnTo>
                <a:lnTo>
                  <a:pt x="1714500" y="1322314"/>
                </a:lnTo>
                <a:lnTo>
                  <a:pt x="1778000" y="1323732"/>
                </a:lnTo>
                <a:lnTo>
                  <a:pt x="1828800" y="1324733"/>
                </a:lnTo>
                <a:lnTo>
                  <a:pt x="1879600" y="1325321"/>
                </a:lnTo>
                <a:lnTo>
                  <a:pt x="1943100" y="1325502"/>
                </a:lnTo>
                <a:lnTo>
                  <a:pt x="1993900" y="1325279"/>
                </a:lnTo>
                <a:lnTo>
                  <a:pt x="2057400" y="1324657"/>
                </a:lnTo>
                <a:lnTo>
                  <a:pt x="2108200" y="1323642"/>
                </a:lnTo>
                <a:lnTo>
                  <a:pt x="2171700" y="1322236"/>
                </a:lnTo>
                <a:lnTo>
                  <a:pt x="2222500" y="1320446"/>
                </a:lnTo>
                <a:lnTo>
                  <a:pt x="2273300" y="1318275"/>
                </a:lnTo>
                <a:lnTo>
                  <a:pt x="2336800" y="1315727"/>
                </a:lnTo>
                <a:lnTo>
                  <a:pt x="2387600" y="1312809"/>
                </a:lnTo>
                <a:lnTo>
                  <a:pt x="2451100" y="1309524"/>
                </a:lnTo>
                <a:lnTo>
                  <a:pt x="2501900" y="1305876"/>
                </a:lnTo>
                <a:lnTo>
                  <a:pt x="2565400" y="1301871"/>
                </a:lnTo>
                <a:lnTo>
                  <a:pt x="2616200" y="1297512"/>
                </a:lnTo>
                <a:lnTo>
                  <a:pt x="2667000" y="1292805"/>
                </a:lnTo>
                <a:lnTo>
                  <a:pt x="2730500" y="1287754"/>
                </a:lnTo>
                <a:lnTo>
                  <a:pt x="2794000" y="1281747"/>
                </a:lnTo>
                <a:lnTo>
                  <a:pt x="2857500" y="1275041"/>
                </a:lnTo>
                <a:lnTo>
                  <a:pt x="2921000" y="1267637"/>
                </a:lnTo>
                <a:lnTo>
                  <a:pt x="3009900" y="1257867"/>
                </a:lnTo>
                <a:lnTo>
                  <a:pt x="3098800" y="1247939"/>
                </a:lnTo>
                <a:lnTo>
                  <a:pt x="3187700" y="1237860"/>
                </a:lnTo>
                <a:lnTo>
                  <a:pt x="3276600" y="1227633"/>
                </a:lnTo>
                <a:lnTo>
                  <a:pt x="3365500" y="1217264"/>
                </a:lnTo>
                <a:lnTo>
                  <a:pt x="3467100" y="1206757"/>
                </a:lnTo>
                <a:lnTo>
                  <a:pt x="3556000" y="1196118"/>
                </a:lnTo>
                <a:lnTo>
                  <a:pt x="3644900" y="1185350"/>
                </a:lnTo>
                <a:lnTo>
                  <a:pt x="3733800" y="1174459"/>
                </a:lnTo>
                <a:lnTo>
                  <a:pt x="3822700" y="1163450"/>
                </a:lnTo>
                <a:lnTo>
                  <a:pt x="3911600" y="1152327"/>
                </a:lnTo>
                <a:lnTo>
                  <a:pt x="4000500" y="1141094"/>
                </a:lnTo>
                <a:lnTo>
                  <a:pt x="4089400" y="1129758"/>
                </a:lnTo>
                <a:lnTo>
                  <a:pt x="4178300" y="1118322"/>
                </a:lnTo>
                <a:lnTo>
                  <a:pt x="4267200" y="1106792"/>
                </a:lnTo>
                <a:lnTo>
                  <a:pt x="4356100" y="1095172"/>
                </a:lnTo>
                <a:lnTo>
                  <a:pt x="4445000" y="1083467"/>
                </a:lnTo>
                <a:lnTo>
                  <a:pt x="4533900" y="1071682"/>
                </a:lnTo>
                <a:lnTo>
                  <a:pt x="4622800" y="1059821"/>
                </a:lnTo>
                <a:lnTo>
                  <a:pt x="4711700" y="1047889"/>
                </a:lnTo>
                <a:lnTo>
                  <a:pt x="4800600" y="1036434"/>
                </a:lnTo>
                <a:lnTo>
                  <a:pt x="4876800" y="1025118"/>
                </a:lnTo>
                <a:lnTo>
                  <a:pt x="5003800" y="1007283"/>
                </a:lnTo>
                <a:lnTo>
                  <a:pt x="5067300" y="998294"/>
                </a:lnTo>
                <a:lnTo>
                  <a:pt x="5105400" y="993753"/>
                </a:lnTo>
                <a:lnTo>
                  <a:pt x="5130800" y="989168"/>
                </a:lnTo>
                <a:lnTo>
                  <a:pt x="5168900" y="984533"/>
                </a:lnTo>
                <a:lnTo>
                  <a:pt x="5194300" y="979838"/>
                </a:lnTo>
                <a:lnTo>
                  <a:pt x="5232400" y="975075"/>
                </a:lnTo>
                <a:lnTo>
                  <a:pt x="5257800" y="970235"/>
                </a:lnTo>
                <a:lnTo>
                  <a:pt x="5295900" y="965310"/>
                </a:lnTo>
                <a:lnTo>
                  <a:pt x="5321300" y="960292"/>
                </a:lnTo>
                <a:lnTo>
                  <a:pt x="5359400" y="955172"/>
                </a:lnTo>
                <a:lnTo>
                  <a:pt x="5384800" y="949941"/>
                </a:lnTo>
                <a:lnTo>
                  <a:pt x="5422900" y="944592"/>
                </a:lnTo>
                <a:lnTo>
                  <a:pt x="5448300" y="939116"/>
                </a:lnTo>
                <a:lnTo>
                  <a:pt x="5486400" y="933504"/>
                </a:lnTo>
                <a:lnTo>
                  <a:pt x="5511800" y="927747"/>
                </a:lnTo>
                <a:lnTo>
                  <a:pt x="5549900" y="921181"/>
                </a:lnTo>
                <a:lnTo>
                  <a:pt x="5562600" y="917829"/>
                </a:lnTo>
                <a:lnTo>
                  <a:pt x="5575300" y="914755"/>
                </a:lnTo>
                <a:lnTo>
                  <a:pt x="5600700" y="911542"/>
                </a:lnTo>
                <a:lnTo>
                  <a:pt x="5613400" y="906619"/>
                </a:lnTo>
                <a:lnTo>
                  <a:pt x="5651500" y="898211"/>
                </a:lnTo>
                <a:lnTo>
                  <a:pt x="5689600" y="888737"/>
                </a:lnTo>
                <a:lnTo>
                  <a:pt x="5727700" y="877560"/>
                </a:lnTo>
                <a:lnTo>
                  <a:pt x="5765800" y="864044"/>
                </a:lnTo>
                <a:lnTo>
                  <a:pt x="5803900" y="847550"/>
                </a:lnTo>
                <a:lnTo>
                  <a:pt x="5816600" y="841280"/>
                </a:lnTo>
                <a:lnTo>
                  <a:pt x="5816600" y="834586"/>
                </a:lnTo>
                <a:lnTo>
                  <a:pt x="5829300" y="827443"/>
                </a:lnTo>
                <a:lnTo>
                  <a:pt x="5867400" y="802095"/>
                </a:lnTo>
                <a:lnTo>
                  <a:pt x="5880100" y="794275"/>
                </a:lnTo>
                <a:lnTo>
                  <a:pt x="5880100" y="786867"/>
                </a:lnTo>
                <a:lnTo>
                  <a:pt x="5892800" y="779786"/>
                </a:lnTo>
                <a:lnTo>
                  <a:pt x="5905500" y="772942"/>
                </a:lnTo>
                <a:lnTo>
                  <a:pt x="5943600" y="752964"/>
                </a:lnTo>
                <a:lnTo>
                  <a:pt x="5943600" y="746196"/>
                </a:lnTo>
                <a:lnTo>
                  <a:pt x="5956300" y="739228"/>
                </a:lnTo>
                <a:lnTo>
                  <a:pt x="5969000" y="731973"/>
                </a:lnTo>
                <a:lnTo>
                  <a:pt x="5981700" y="724342"/>
                </a:lnTo>
                <a:close/>
              </a:path>
              <a:path w="6070600" h="1346009">
                <a:moveTo>
                  <a:pt x="5956300" y="126809"/>
                </a:moveTo>
                <a:lnTo>
                  <a:pt x="5956300" y="50532"/>
                </a:lnTo>
                <a:lnTo>
                  <a:pt x="5943600" y="42079"/>
                </a:lnTo>
                <a:lnTo>
                  <a:pt x="5905500" y="21175"/>
                </a:lnTo>
                <a:lnTo>
                  <a:pt x="5867400" y="7543"/>
                </a:lnTo>
                <a:lnTo>
                  <a:pt x="5816600" y="1117"/>
                </a:lnTo>
                <a:lnTo>
                  <a:pt x="5791200" y="0"/>
                </a:lnTo>
                <a:lnTo>
                  <a:pt x="5791200" y="41770"/>
                </a:lnTo>
                <a:lnTo>
                  <a:pt x="5816600" y="43027"/>
                </a:lnTo>
                <a:lnTo>
                  <a:pt x="5842000" y="44983"/>
                </a:lnTo>
                <a:lnTo>
                  <a:pt x="5880100" y="55031"/>
                </a:lnTo>
                <a:lnTo>
                  <a:pt x="5918200" y="75274"/>
                </a:lnTo>
                <a:lnTo>
                  <a:pt x="5930900" y="84006"/>
                </a:lnTo>
                <a:lnTo>
                  <a:pt x="5930900" y="93602"/>
                </a:lnTo>
                <a:lnTo>
                  <a:pt x="5943600" y="103985"/>
                </a:lnTo>
                <a:lnTo>
                  <a:pt x="5943600" y="115080"/>
                </a:lnTo>
                <a:lnTo>
                  <a:pt x="5956300" y="126809"/>
                </a:lnTo>
                <a:close/>
              </a:path>
              <a:path w="6070600" h="1346009">
                <a:moveTo>
                  <a:pt x="5969000" y="151864"/>
                </a:moveTo>
                <a:lnTo>
                  <a:pt x="5969000" y="69494"/>
                </a:lnTo>
                <a:lnTo>
                  <a:pt x="5956300" y="59680"/>
                </a:lnTo>
                <a:lnTo>
                  <a:pt x="5956300" y="139096"/>
                </a:lnTo>
                <a:lnTo>
                  <a:pt x="5969000" y="151864"/>
                </a:lnTo>
                <a:close/>
              </a:path>
              <a:path w="6070600" h="1346009">
                <a:moveTo>
                  <a:pt x="5981700" y="203542"/>
                </a:moveTo>
                <a:lnTo>
                  <a:pt x="5981700" y="91012"/>
                </a:lnTo>
                <a:lnTo>
                  <a:pt x="5969000" y="79948"/>
                </a:lnTo>
                <a:lnTo>
                  <a:pt x="5969000" y="178536"/>
                </a:lnTo>
                <a:lnTo>
                  <a:pt x="5981700" y="203542"/>
                </a:lnTo>
                <a:close/>
              </a:path>
              <a:path w="6070600" h="1346009">
                <a:moveTo>
                  <a:pt x="5994400" y="246360"/>
                </a:moveTo>
                <a:lnTo>
                  <a:pt x="5994400" y="114860"/>
                </a:lnTo>
                <a:lnTo>
                  <a:pt x="5981700" y="102659"/>
                </a:lnTo>
                <a:lnTo>
                  <a:pt x="5981700" y="229946"/>
                </a:lnTo>
                <a:lnTo>
                  <a:pt x="5994400" y="246360"/>
                </a:lnTo>
                <a:close/>
              </a:path>
              <a:path w="6070600" h="1346009">
                <a:moveTo>
                  <a:pt x="6007100" y="698321"/>
                </a:moveTo>
                <a:lnTo>
                  <a:pt x="6007100" y="624738"/>
                </a:lnTo>
                <a:lnTo>
                  <a:pt x="5994400" y="642545"/>
                </a:lnTo>
                <a:lnTo>
                  <a:pt x="5981700" y="653598"/>
                </a:lnTo>
                <a:lnTo>
                  <a:pt x="5981700" y="716248"/>
                </a:lnTo>
                <a:lnTo>
                  <a:pt x="5994400" y="707603"/>
                </a:lnTo>
                <a:lnTo>
                  <a:pt x="6007100" y="698321"/>
                </a:lnTo>
                <a:close/>
              </a:path>
              <a:path w="6070600" h="1346009">
                <a:moveTo>
                  <a:pt x="6007100" y="297544"/>
                </a:moveTo>
                <a:lnTo>
                  <a:pt x="6007100" y="140813"/>
                </a:lnTo>
                <a:lnTo>
                  <a:pt x="5994400" y="127588"/>
                </a:lnTo>
                <a:lnTo>
                  <a:pt x="5994400" y="280196"/>
                </a:lnTo>
                <a:lnTo>
                  <a:pt x="6007100" y="297544"/>
                </a:lnTo>
                <a:close/>
              </a:path>
              <a:path w="6070600" h="1346009">
                <a:moveTo>
                  <a:pt x="6019800" y="368946"/>
                </a:moveTo>
                <a:lnTo>
                  <a:pt x="6019800" y="191388"/>
                </a:lnTo>
                <a:lnTo>
                  <a:pt x="6007100" y="165544"/>
                </a:lnTo>
                <a:lnTo>
                  <a:pt x="6007100" y="350867"/>
                </a:lnTo>
                <a:lnTo>
                  <a:pt x="6019800" y="368946"/>
                </a:lnTo>
                <a:close/>
              </a:path>
              <a:path w="6070600" h="1346009">
                <a:moveTo>
                  <a:pt x="6032500" y="665767"/>
                </a:moveTo>
                <a:lnTo>
                  <a:pt x="6032500" y="226010"/>
                </a:lnTo>
                <a:lnTo>
                  <a:pt x="6019800" y="208406"/>
                </a:lnTo>
                <a:lnTo>
                  <a:pt x="6019800" y="582549"/>
                </a:lnTo>
                <a:lnTo>
                  <a:pt x="6007100" y="597636"/>
                </a:lnTo>
                <a:lnTo>
                  <a:pt x="6007100" y="688312"/>
                </a:lnTo>
                <a:lnTo>
                  <a:pt x="6019800" y="677490"/>
                </a:lnTo>
                <a:lnTo>
                  <a:pt x="6032500" y="665767"/>
                </a:lnTo>
                <a:close/>
              </a:path>
              <a:path w="6070600" h="1346009">
                <a:moveTo>
                  <a:pt x="6045200" y="639267"/>
                </a:moveTo>
                <a:lnTo>
                  <a:pt x="6045200" y="281719"/>
                </a:lnTo>
                <a:lnTo>
                  <a:pt x="6032500" y="262729"/>
                </a:lnTo>
                <a:lnTo>
                  <a:pt x="6032500" y="653055"/>
                </a:lnTo>
                <a:lnTo>
                  <a:pt x="6045200" y="639267"/>
                </a:lnTo>
                <a:close/>
              </a:path>
              <a:path w="6070600" h="1346009">
                <a:moveTo>
                  <a:pt x="6057900" y="607136"/>
                </a:moveTo>
                <a:lnTo>
                  <a:pt x="6057900" y="340467"/>
                </a:lnTo>
                <a:lnTo>
                  <a:pt x="6045200" y="320651"/>
                </a:lnTo>
                <a:lnTo>
                  <a:pt x="6045200" y="623481"/>
                </a:lnTo>
                <a:lnTo>
                  <a:pt x="6057900" y="607136"/>
                </a:lnTo>
                <a:close/>
              </a:path>
              <a:path w="6070600" h="1346009">
                <a:moveTo>
                  <a:pt x="6070600" y="518125"/>
                </a:moveTo>
                <a:lnTo>
                  <a:pt x="6070600" y="440565"/>
                </a:lnTo>
                <a:lnTo>
                  <a:pt x="6057900" y="420618"/>
                </a:lnTo>
                <a:lnTo>
                  <a:pt x="6057900" y="536647"/>
                </a:lnTo>
                <a:lnTo>
                  <a:pt x="6070600" y="5181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1235</Words>
  <Application>Microsoft Office PowerPoint</Application>
  <PresentationFormat>Custom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Lecture 4</vt:lpstr>
      <vt:lpstr>Review</vt:lpstr>
      <vt:lpstr>Solutions 1</vt:lpstr>
      <vt:lpstr>Solutions 2</vt:lpstr>
      <vt:lpstr>Popular Issues 1</vt:lpstr>
      <vt:lpstr>Popular Issues 2</vt:lpstr>
      <vt:lpstr>Popular Issues 3</vt:lpstr>
      <vt:lpstr>Popular Issues 4</vt:lpstr>
      <vt:lpstr>Popular Issues 5</vt:lpstr>
      <vt:lpstr>Debugging Notes 1 </vt:lpstr>
      <vt:lpstr>Debugging Notes 2 </vt:lpstr>
      <vt:lpstr>Debugging Notes 3 </vt:lpstr>
      <vt:lpstr>Problem Decomposition</vt:lpstr>
      <vt:lpstr>The Bunco Dice game</vt:lpstr>
      <vt:lpstr>What’s a Good Process?</vt:lpstr>
      <vt:lpstr>Example: Bunco Data</vt:lpstr>
      <vt:lpstr>Example: Bunco Top Level Pigeon Code</vt:lpstr>
      <vt:lpstr>Example: Fibonacci sequence </vt:lpstr>
      <vt:lpstr>Fibonacci Solution</vt:lpstr>
      <vt:lpstr>Math Puzzle</vt:lpstr>
      <vt:lpstr>Homework:</vt:lpstr>
      <vt:lpstr>Homework: (continued)</vt:lpstr>
      <vt:lpstr>Homework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6.092 Lecture 4: Classes and Objects</dc:title>
  <dc:creator>Evan Jones</dc:creator>
  <cp:lastModifiedBy>Tom Blank</cp:lastModifiedBy>
  <cp:revision>35</cp:revision>
  <cp:lastPrinted>2015-07-23T23:29:59Z</cp:lastPrinted>
  <dcterms:created xsi:type="dcterms:W3CDTF">2015-07-16T09:27:59Z</dcterms:created>
  <dcterms:modified xsi:type="dcterms:W3CDTF">2015-07-24T14:47:17Z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2010-04-29T00:00:00Z</vt:filetime>
  </property>
  <property fmtid="{D5CDD505-2E9C-101B-9397-08002B2CF9AE}" pid="3" name="LastSaved">
    <vt:filetime>2015-07-16T00:00:00Z</vt:filetime>
  </property>
</Properties>
</file>