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40" r:id="rId3"/>
    <p:sldId id="341" r:id="rId4"/>
    <p:sldId id="342" r:id="rId5"/>
    <p:sldId id="354" r:id="rId6"/>
    <p:sldId id="345" r:id="rId7"/>
    <p:sldId id="343" r:id="rId8"/>
    <p:sldId id="344" r:id="rId9"/>
    <p:sldId id="346" r:id="rId10"/>
    <p:sldId id="347" r:id="rId11"/>
    <p:sldId id="335" r:id="rId12"/>
    <p:sldId id="348" r:id="rId13"/>
    <p:sldId id="351" r:id="rId14"/>
    <p:sldId id="349" r:id="rId15"/>
    <p:sldId id="352" r:id="rId16"/>
    <p:sldId id="339" r:id="rId17"/>
    <p:sldId id="330" r:id="rId18"/>
    <p:sldId id="356" r:id="rId19"/>
  </p:sldIdLst>
  <p:sldSz cx="10058400" cy="77724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3" autoAdjust="0"/>
    <p:restoredTop sz="86393" autoAdjust="0"/>
  </p:normalViewPr>
  <p:slideViewPr>
    <p:cSldViewPr>
      <p:cViewPr varScale="1">
        <p:scale>
          <a:sx n="65" d="100"/>
          <a:sy n="65" d="100"/>
        </p:scale>
        <p:origin x="1334" y="53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1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45301-D3B3-431E-983B-7A206D1DDC78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17850" y="876300"/>
            <a:ext cx="3060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73438"/>
            <a:ext cx="7435850" cy="2760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04E7D-BA2A-440A-A4EA-FA5EC47F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15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7/30/2015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7/30/2015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7/30/2015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7/30/2015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7/30/2015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59019" y="635650"/>
            <a:ext cx="7540360" cy="72015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86118" y="2854242"/>
            <a:ext cx="5086162" cy="27036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7/30/2015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ocw.mit.edu/terms" TargetMode="External"/><Relationship Id="rId2" Type="http://schemas.openxmlformats.org/officeDocument/2006/relationships/hyperlink" Target="http://ocw.mit.edu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0" y="1600200"/>
            <a:ext cx="8549640" cy="1632203"/>
          </a:xfrm>
        </p:spPr>
        <p:txBody>
          <a:bodyPr/>
          <a:lstStyle/>
          <a:p>
            <a:r>
              <a:rPr lang="en-US" sz="4800" dirty="0" smtClean="0"/>
              <a:t>Lecture 5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4"/>
          </p:nvPr>
        </p:nvSpPr>
        <p:spPr>
          <a:xfrm>
            <a:off x="2590800" y="3124200"/>
            <a:ext cx="7040879" cy="19431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Review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Jack’s Bubble</a:t>
            </a:r>
            <a:r>
              <a:rPr lang="en-US" baseline="0" dirty="0" smtClean="0"/>
              <a:t> Sort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599" y="1676400"/>
            <a:ext cx="9601200" cy="4423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BubbleJack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String[] 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1600" u="sng" dirty="0" err="1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todo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done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1;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done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 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(</a:t>
            </a:r>
            <a:r>
              <a:rPr lang="en-US" sz="16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times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++){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&gt; 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+ 1]){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swap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done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}				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(!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done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9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540360" cy="720157"/>
          </a:xfrm>
        </p:spPr>
        <p:txBody>
          <a:bodyPr/>
          <a:lstStyle/>
          <a:p>
            <a:r>
              <a:rPr lang="en-US" dirty="0" smtClean="0"/>
              <a:t>The Bunco Dice game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143000"/>
            <a:ext cx="7656381" cy="6324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Rules (simplified):</a:t>
            </a:r>
          </a:p>
          <a:p>
            <a:r>
              <a:rPr lang="en-US" dirty="0" smtClean="0"/>
              <a:t>There </a:t>
            </a:r>
            <a:r>
              <a:rPr lang="en-US" dirty="0"/>
              <a:t>are six rounds, progressing in order from one to six, where the number of the round serves as the target for that round's rolls. </a:t>
            </a:r>
            <a:endParaRPr lang="en-US" dirty="0" smtClean="0"/>
          </a:p>
          <a:p>
            <a:r>
              <a:rPr lang="en-US" dirty="0" smtClean="0"/>
              <a:t>Within </a:t>
            </a:r>
            <a:r>
              <a:rPr lang="en-US" dirty="0"/>
              <a:t>a round, players alternate turns rolling three dice, aiming to obtain the target </a:t>
            </a:r>
            <a:r>
              <a:rPr lang="en-US" dirty="0" smtClean="0"/>
              <a:t>number.</a:t>
            </a:r>
          </a:p>
          <a:p>
            <a:r>
              <a:rPr lang="en-US" dirty="0" smtClean="0"/>
              <a:t>Players </a:t>
            </a:r>
            <a:r>
              <a:rPr lang="en-US" dirty="0"/>
              <a:t>gain one point for each die matching the target.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player gets three-of-a-kind of the target number (a Bunco), they get 21 </a:t>
            </a:r>
            <a:r>
              <a:rPr lang="en-US" dirty="0" smtClean="0"/>
              <a:t>points. </a:t>
            </a:r>
            <a:r>
              <a:rPr lang="en-US" dirty="0"/>
              <a:t>T</a:t>
            </a:r>
            <a:r>
              <a:rPr lang="en-US" dirty="0" smtClean="0"/>
              <a:t>hree-of-a-kind NOT the target, is worth 5 points.</a:t>
            </a:r>
          </a:p>
          <a:p>
            <a:r>
              <a:rPr lang="en-US" dirty="0" smtClean="0"/>
              <a:t>The </a:t>
            </a:r>
            <a:r>
              <a:rPr lang="en-US" dirty="0"/>
              <a:t>round stops when a player </a:t>
            </a:r>
            <a:r>
              <a:rPr lang="en-US" dirty="0" smtClean="0"/>
              <a:t>obtains </a:t>
            </a:r>
            <a:r>
              <a:rPr lang="en-US" dirty="0"/>
              <a:t>21 points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highest score at the end wins.</a:t>
            </a:r>
          </a:p>
        </p:txBody>
      </p:sp>
    </p:spTree>
    <p:extLst>
      <p:ext uri="{BB962C8B-B14F-4D97-AF65-F5344CB8AC3E}">
        <p14:creationId xmlns:p14="http://schemas.microsoft.com/office/powerpoint/2010/main" val="163152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Bunco “Pigeon Code”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3400" y="1752600"/>
            <a:ext cx="8382000" cy="3733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PlayGame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Enter </a:t>
            </a:r>
            <a:r>
              <a:rPr lang="en-US" dirty="0"/>
              <a:t>how many players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Initialize data structures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Play all </a:t>
            </a:r>
            <a:r>
              <a:rPr lang="en-US" dirty="0" smtClean="0"/>
              <a:t>6 rounds</a:t>
            </a:r>
            <a:endParaRPr lang="en-US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Each player takes a </a:t>
            </a:r>
            <a:r>
              <a:rPr lang="en-US" b="1" dirty="0" err="1" smtClean="0">
                <a:solidFill>
                  <a:srgbClr val="FF0000"/>
                </a:solidFill>
              </a:rPr>
              <a:t>PlayerTurns</a:t>
            </a:r>
            <a:endParaRPr lang="en-US" b="1" dirty="0">
              <a:solidFill>
                <a:srgbClr val="FF0000"/>
              </a:solidFill>
            </a:endParaRPr>
          </a:p>
          <a:p>
            <a:pPr marL="1428750" lvl="2" indent="-514350">
              <a:buFont typeface="+mj-lt"/>
              <a:buAutoNum type="romanLcPeriod"/>
            </a:pPr>
            <a:r>
              <a:rPr lang="en-US" b="1" dirty="0" err="1" smtClean="0">
                <a:solidFill>
                  <a:srgbClr val="FF0000"/>
                </a:solidFill>
              </a:rPr>
              <a:t>DiceRoll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1428750" lvl="2" indent="-514350">
              <a:buFont typeface="+mj-lt"/>
              <a:buAutoNum type="romanLcPeriod"/>
            </a:pPr>
            <a:r>
              <a:rPr lang="en-US" b="1" dirty="0" err="1" smtClean="0">
                <a:solidFill>
                  <a:srgbClr val="FF0000"/>
                </a:solidFill>
              </a:rPr>
              <a:t>ScoreRoll</a:t>
            </a:r>
            <a:r>
              <a:rPr lang="en-US" b="1" baseline="0" dirty="0" smtClean="0">
                <a:solidFill>
                  <a:srgbClr val="FF0000"/>
                </a:solidFill>
              </a:rPr>
              <a:t> </a:t>
            </a:r>
            <a:r>
              <a:rPr lang="en-US" b="1" baseline="0" dirty="0" smtClean="0"/>
              <a:t>– how many points in this roll?</a:t>
            </a:r>
            <a:endParaRPr lang="en-US" dirty="0" smtClean="0"/>
          </a:p>
          <a:p>
            <a:pPr marL="1428750" lvl="2" indent="-514350">
              <a:buFont typeface="+mj-lt"/>
              <a:buAutoNum type="romanLcPeriod"/>
            </a:pPr>
            <a:r>
              <a:rPr lang="en-US" dirty="0" smtClean="0"/>
              <a:t>Roll again if didn’t get a 0 score and total score &lt; 21</a:t>
            </a:r>
          </a:p>
          <a:p>
            <a:pPr marL="1885950" lvl="3" indent="-514350">
              <a:buFont typeface="+mj-lt"/>
              <a:buAutoNum type="romanLcPeriod"/>
            </a:pPr>
            <a:endParaRPr lang="en-US" dirty="0" smtClean="0"/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Select next player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Round over if a player has a score &gt;20 in this 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all rounds, highest score player wins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19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Bunco “Pigeon Code” (Cont.)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2854242"/>
            <a:ext cx="6124480" cy="354655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err="1" smtClean="0"/>
              <a:t>PlayerTurns</a:t>
            </a:r>
            <a:endParaRPr lang="en-US" sz="3200" b="1" dirty="0" smtClean="0"/>
          </a:p>
          <a:p>
            <a:pPr marL="0" indent="0">
              <a:buNone/>
            </a:pPr>
            <a:endParaRPr lang="en-US" sz="3200" b="1" dirty="0" smtClean="0"/>
          </a:p>
          <a:p>
            <a:pPr lvl="1"/>
            <a:r>
              <a:rPr lang="en-US" sz="2800" b="1" kern="1200" dirty="0" err="1" smtClean="0">
                <a:solidFill>
                  <a:schemeClr val="tx1"/>
                </a:solidFill>
                <a:effectLst/>
              </a:rPr>
              <a:t>DiceRoll</a:t>
            </a:r>
            <a:endParaRPr lang="en-US" sz="2800" dirty="0" smtClean="0">
              <a:effectLst/>
            </a:endParaRPr>
          </a:p>
          <a:p>
            <a:pPr lvl="1"/>
            <a:r>
              <a:rPr lang="en-US" sz="2800" b="1" kern="1200" dirty="0" smtClean="0">
                <a:solidFill>
                  <a:schemeClr val="tx1"/>
                </a:solidFill>
                <a:effectLst/>
              </a:rPr>
              <a:t>Score</a:t>
            </a:r>
            <a:r>
              <a:rPr lang="en-US" sz="2800" kern="1200" dirty="0" smtClean="0">
                <a:solidFill>
                  <a:schemeClr val="tx1"/>
                </a:solidFill>
                <a:effectLst/>
              </a:rPr>
              <a:t> the turn</a:t>
            </a:r>
            <a:endParaRPr lang="en-US" sz="2800" dirty="0" smtClean="0">
              <a:effectLst/>
            </a:endParaRP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Roll again if didn’t get a 0 score and total score &lt; 21</a:t>
            </a:r>
            <a:endParaRPr lang="en-US" sz="2800" dirty="0" smtClean="0">
              <a:effectLst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2382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Bunco “Pigeon Code” (Cont.)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514600"/>
            <a:ext cx="7496082" cy="2703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DiceRoll</a:t>
            </a:r>
            <a:endParaRPr lang="en-US" b="1" dirty="0" smtClean="0"/>
          </a:p>
          <a:p>
            <a:r>
              <a:rPr lang="en-US" dirty="0" smtClean="0"/>
              <a:t>Get </a:t>
            </a:r>
            <a:r>
              <a: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random numbers (1 - 6) for roll</a:t>
            </a:r>
          </a:p>
          <a:p>
            <a:r>
              <a: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 out the three numbers</a:t>
            </a:r>
          </a:p>
          <a:p>
            <a:r>
              <a: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 should look like: Dice roll: 4 3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8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Bunco “Pigeon Code” (Cont.)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80772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ScoreRoll</a:t>
            </a:r>
            <a:r>
              <a:rPr lang="en-US" sz="28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endParaRPr lang="en-US" sz="2800" b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dirty="0" smtClean="0"/>
              <a:t>If all three die ==</a:t>
            </a:r>
            <a:r>
              <a:rPr lang="en-US" baseline="0" dirty="0" smtClean="0"/>
              <a:t> round# then score = 21</a:t>
            </a:r>
          </a:p>
          <a:p>
            <a:pPr lvl="1"/>
            <a:endParaRPr lang="en-US" baseline="0" dirty="0" smtClean="0"/>
          </a:p>
          <a:p>
            <a:pPr lvl="1"/>
            <a:r>
              <a:rPr lang="en-US" baseline="0" dirty="0" smtClean="0"/>
              <a:t>Else If all three die are equal then score = 5</a:t>
            </a:r>
          </a:p>
          <a:p>
            <a:pPr lvl="1"/>
            <a:endParaRPr lang="en-US" baseline="0" dirty="0" smtClean="0"/>
          </a:p>
          <a:p>
            <a:pPr lvl="1"/>
            <a:r>
              <a:rPr lang="en-US" dirty="0" smtClean="0"/>
              <a:t>Else</a:t>
            </a:r>
          </a:p>
          <a:p>
            <a:pPr lvl="2"/>
            <a:r>
              <a:rPr lang="en-US" dirty="0" smtClean="0"/>
              <a:t>If die1</a:t>
            </a:r>
            <a:r>
              <a:rPr lang="en-US" baseline="0" dirty="0" smtClean="0"/>
              <a:t> == round# then score = 1</a:t>
            </a:r>
          </a:p>
          <a:p>
            <a:pPr lvl="2"/>
            <a:r>
              <a:rPr lang="en-US" baseline="0" dirty="0" smtClean="0"/>
              <a:t>If die2 == round# then score +1</a:t>
            </a:r>
          </a:p>
          <a:p>
            <a:pPr lvl="2"/>
            <a:r>
              <a:rPr lang="en-US" baseline="0" dirty="0" smtClean="0"/>
              <a:t>If die3 == round# then score +1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434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008" y="381000"/>
            <a:ext cx="7540360" cy="720157"/>
          </a:xfrm>
        </p:spPr>
        <p:txBody>
          <a:bodyPr/>
          <a:lstStyle/>
          <a:p>
            <a:r>
              <a:rPr lang="en-US" dirty="0" smtClean="0"/>
              <a:t>Homework: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008" y="1447800"/>
            <a:ext cx="8418382" cy="5562600"/>
          </a:xfrm>
        </p:spPr>
        <p:txBody>
          <a:bodyPr/>
          <a:lstStyle/>
          <a:p>
            <a:r>
              <a:rPr lang="en-US" dirty="0" smtClean="0"/>
              <a:t>If you haven’t finished </a:t>
            </a:r>
            <a:r>
              <a:rPr lang="en-US" dirty="0" err="1" smtClean="0"/>
              <a:t>BubbleSort</a:t>
            </a:r>
            <a:endParaRPr lang="en-US" dirty="0" smtClean="0"/>
          </a:p>
          <a:p>
            <a:pPr lvl="1"/>
            <a:r>
              <a:rPr lang="en-US" dirty="0" smtClean="0"/>
              <a:t>Write pigeon code for bubble sort</a:t>
            </a:r>
          </a:p>
          <a:p>
            <a:pPr lvl="1"/>
            <a:r>
              <a:rPr lang="en-US" dirty="0" smtClean="0"/>
              <a:t>Finish bubble sort code</a:t>
            </a:r>
            <a:endParaRPr lang="en-US" dirty="0" smtClean="0"/>
          </a:p>
          <a:p>
            <a:r>
              <a:rPr lang="en-US" dirty="0" smtClean="0"/>
              <a:t>Follow </a:t>
            </a:r>
            <a:r>
              <a:rPr lang="en-US" dirty="0" smtClean="0"/>
              <a:t>template in GitHub for HW #5 and complete Bunco Game.  By completing all the missing code comments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Bonus</a:t>
            </a:r>
            <a:r>
              <a:rPr lang="en-US" dirty="0" smtClean="0"/>
              <a:t>:  Finish number guessing </a:t>
            </a:r>
            <a:r>
              <a:rPr lang="en-US" dirty="0" smtClean="0"/>
              <a:t>game.  Make sure to use the GitHub template.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Double Bonus</a:t>
            </a:r>
            <a:r>
              <a:rPr lang="en-US" dirty="0" smtClean="0"/>
              <a:t>: Program the Hofstadter game and use the new keyboard input </a:t>
            </a:r>
            <a:r>
              <a:rPr lang="en-US" dirty="0" smtClean="0"/>
              <a:t>routine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3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Puzzle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24000"/>
            <a:ext cx="8382000" cy="3429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Douglas Hofstadter’s Pulitzer-prize-winning book Gödel, Escher, Bach contains many interesting mathematical puzzles, many of which can be expressed in the form of computer programs. In Chapter XII, Hofstadter mentions a wonderful </a:t>
            </a:r>
            <a:r>
              <a:rPr lang="en-US" dirty="0" smtClean="0"/>
              <a:t>problem: </a:t>
            </a:r>
            <a:r>
              <a:rPr lang="en-US" dirty="0"/>
              <a:t>Pick some positive integer and call it n. If n is even, divide it by two. If n is odd, multiply it by three and add one. Continue this process until n is equal to </a:t>
            </a:r>
            <a:r>
              <a:rPr lang="en-US" dirty="0" smtClean="0"/>
              <a:t>one. </a:t>
            </a:r>
          </a:p>
          <a:p>
            <a:pPr marL="0" indent="0">
              <a:buNone/>
            </a:pPr>
            <a:r>
              <a:rPr lang="en-US" dirty="0" smtClean="0"/>
              <a:t>Example output: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2400" y="4800600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is odd, so I make 3n+1: 16 </a:t>
            </a:r>
          </a:p>
          <a:p>
            <a:r>
              <a:rPr lang="en-US" sz="2400" dirty="0"/>
              <a:t>16 is even, so I take half: 8 </a:t>
            </a:r>
          </a:p>
          <a:p>
            <a:r>
              <a:rPr lang="en-US" sz="2400" dirty="0"/>
              <a:t>8 is even, so I take half: 4 </a:t>
            </a:r>
          </a:p>
          <a:p>
            <a:r>
              <a:rPr lang="en-US" sz="2400" dirty="0"/>
              <a:t>4 is even, so I take half: 2 </a:t>
            </a:r>
          </a:p>
          <a:p>
            <a:r>
              <a:rPr lang="en-US" sz="2400" dirty="0"/>
              <a:t>2 is even, so I take half: 1</a:t>
            </a:r>
          </a:p>
          <a:p>
            <a:r>
              <a:rPr lang="en-US" sz="2400" dirty="0" smtClean="0"/>
              <a:t>The process took 5 steps to reach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183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303" y="660809"/>
            <a:ext cx="1302385" cy="295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dirty="0" smtClean="0">
                <a:latin typeface="Arial"/>
                <a:cs typeface="Arial"/>
              </a:rPr>
              <a:t>MIT</a:t>
            </a:r>
            <a:r>
              <a:rPr sz="1000" spc="-5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OpenCourseWare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030"/>
              </a:lnSpc>
            </a:pPr>
            <a:r>
              <a:rPr sz="1000" dirty="0" smtClean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http://ocw.mit.edu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6873" y="1562762"/>
            <a:ext cx="2896235" cy="3956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Arial"/>
                <a:cs typeface="Arial"/>
              </a:rPr>
              <a:t>6.092</a:t>
            </a:r>
            <a:r>
              <a:rPr sz="1200" spc="-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Introduction</a:t>
            </a:r>
            <a:r>
              <a:rPr sz="1200" spc="-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to</a:t>
            </a:r>
            <a:r>
              <a:rPr sz="1200" spc="-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Programming</a:t>
            </a:r>
            <a:r>
              <a:rPr sz="1200" spc="-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in</a:t>
            </a:r>
            <a:r>
              <a:rPr sz="1200" spc="-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  <a:p>
            <a:pPr marL="24765">
              <a:lnSpc>
                <a:spcPct val="100000"/>
              </a:lnSpc>
              <a:spcBef>
                <a:spcPts val="380"/>
              </a:spcBef>
            </a:pPr>
            <a:r>
              <a:rPr sz="1000" dirty="0" smtClean="0">
                <a:latin typeface="Arial"/>
                <a:cs typeface="Arial"/>
              </a:rPr>
              <a:t>January</a:t>
            </a:r>
            <a:r>
              <a:rPr sz="1000" spc="-5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(IAP)</a:t>
            </a:r>
            <a:r>
              <a:rPr sz="1000" spc="-5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2010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2937" y="2577087"/>
            <a:ext cx="5366385" cy="163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dirty="0" smtClean="0">
                <a:latin typeface="Arial"/>
                <a:cs typeface="Arial"/>
              </a:rPr>
              <a:t>For</a:t>
            </a:r>
            <a:r>
              <a:rPr sz="1000" spc="-5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information</a:t>
            </a:r>
            <a:r>
              <a:rPr sz="1000" spc="-5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about</a:t>
            </a:r>
            <a:r>
              <a:rPr sz="1000" spc="-5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citing</a:t>
            </a:r>
            <a:r>
              <a:rPr sz="1000" spc="-5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these</a:t>
            </a:r>
            <a:r>
              <a:rPr sz="1000" spc="-5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materials</a:t>
            </a:r>
            <a:r>
              <a:rPr sz="1000" spc="-5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or</a:t>
            </a:r>
            <a:r>
              <a:rPr sz="1000" spc="-5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our</a:t>
            </a:r>
            <a:r>
              <a:rPr sz="1000" spc="-5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Terms</a:t>
            </a:r>
            <a:r>
              <a:rPr sz="1000" spc="-5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of</a:t>
            </a:r>
            <a:r>
              <a:rPr sz="1000" spc="-5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Use,</a:t>
            </a:r>
            <a:r>
              <a:rPr sz="1000" spc="-5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visit:</a:t>
            </a:r>
            <a:r>
              <a:rPr sz="1000" spc="-5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http://ocw.mit.edu/terms</a:t>
            </a:r>
            <a:r>
              <a:rPr sz="1000" spc="0" dirty="0" smtClean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33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540360" cy="720157"/>
          </a:xfrm>
        </p:spPr>
        <p:txBody>
          <a:bodyPr/>
          <a:lstStyle/>
          <a:p>
            <a:r>
              <a:rPr lang="en-US" dirty="0" smtClean="0"/>
              <a:t>Housekeeping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752600"/>
            <a:ext cx="8229600" cy="4648200"/>
          </a:xfrm>
        </p:spPr>
        <p:txBody>
          <a:bodyPr/>
          <a:lstStyle/>
          <a:p>
            <a:r>
              <a:rPr lang="en-US" dirty="0" smtClean="0"/>
              <a:t>Install GitHub (</a:t>
            </a:r>
            <a:r>
              <a:rPr lang="en-US" dirty="0" smtClean="0">
                <a:hlinkClick r:id="rId2"/>
              </a:rPr>
              <a:t>windows.github.com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Need to setup an account</a:t>
            </a:r>
          </a:p>
          <a:p>
            <a:pPr lvl="1"/>
            <a:r>
              <a:rPr lang="en-US" dirty="0" smtClean="0"/>
              <a:t>Search for Team488</a:t>
            </a:r>
          </a:p>
          <a:p>
            <a:pPr lvl="1"/>
            <a:r>
              <a:rPr lang="en-US" dirty="0" smtClean="0"/>
              <a:t>Enlist in Team488/</a:t>
            </a:r>
            <a:r>
              <a:rPr lang="en-US" dirty="0" err="1" smtClean="0"/>
              <a:t>JavaIntro</a:t>
            </a:r>
            <a:endParaRPr lang="en-US" dirty="0" smtClean="0"/>
          </a:p>
          <a:p>
            <a:pPr lvl="1"/>
            <a:r>
              <a:rPr lang="en-US" dirty="0" smtClean="0"/>
              <a:t>Clone</a:t>
            </a:r>
          </a:p>
          <a:p>
            <a:pPr lvl="1"/>
            <a:r>
              <a:rPr lang="en-US" dirty="0" smtClean="0"/>
              <a:t>Sync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Infinitest</a:t>
            </a:r>
            <a:r>
              <a:rPr lang="en-US" dirty="0" smtClean="0"/>
              <a:t> (infinitest.github.io)</a:t>
            </a:r>
          </a:p>
          <a:p>
            <a:pPr lvl="1"/>
            <a:r>
              <a:rPr lang="en-US" dirty="0" smtClean="0"/>
              <a:t>On this page: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5181600"/>
            <a:ext cx="25336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3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Review/New - Loops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1828800"/>
            <a:ext cx="7543800" cy="2703600"/>
          </a:xfrm>
        </p:spPr>
        <p:txBody>
          <a:bodyPr/>
          <a:lstStyle/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cnt</a:t>
            </a:r>
            <a:r>
              <a:rPr lang="en-US" dirty="0" smtClean="0"/>
              <a:t> = 0; </a:t>
            </a:r>
            <a:r>
              <a:rPr lang="en-US" dirty="0" err="1" smtClean="0"/>
              <a:t>cnt</a:t>
            </a:r>
            <a:r>
              <a:rPr lang="en-US" dirty="0" smtClean="0"/>
              <a:t> &lt; limit; </a:t>
            </a:r>
            <a:r>
              <a:rPr lang="en-US" dirty="0" err="1" smtClean="0"/>
              <a:t>cnt</a:t>
            </a:r>
            <a:r>
              <a:rPr lang="en-US" dirty="0" smtClean="0"/>
              <a:t>++) </a:t>
            </a:r>
            <a:r>
              <a:rPr lang="en-US" dirty="0"/>
              <a:t>{ </a:t>
            </a:r>
            <a:r>
              <a:rPr lang="en-US" dirty="0" err="1" smtClean="0"/>
              <a:t>stmts</a:t>
            </a:r>
            <a:r>
              <a:rPr lang="en-US" dirty="0" smtClean="0"/>
              <a:t> here</a:t>
            </a:r>
            <a:r>
              <a:rPr lang="en-US" dirty="0"/>
              <a:t>}</a:t>
            </a:r>
            <a:endParaRPr lang="en-US" dirty="0" smtClean="0"/>
          </a:p>
          <a:p>
            <a:pPr lvl="1"/>
            <a:r>
              <a:rPr lang="en-US" dirty="0" smtClean="0"/>
              <a:t>Break – what does it do?</a:t>
            </a:r>
          </a:p>
          <a:p>
            <a:pPr lvl="1"/>
            <a:r>
              <a:rPr lang="en-US" dirty="0" smtClean="0"/>
              <a:t>Continue – what does it do?</a:t>
            </a:r>
          </a:p>
          <a:p>
            <a:r>
              <a:rPr lang="en-US" dirty="0" smtClean="0"/>
              <a:t>While (condition is true) {</a:t>
            </a:r>
            <a:r>
              <a:rPr lang="en-US" dirty="0" err="1"/>
              <a:t>stmts</a:t>
            </a:r>
            <a:r>
              <a:rPr lang="en-US" dirty="0"/>
              <a:t> </a:t>
            </a:r>
            <a:r>
              <a:rPr lang="en-US" dirty="0" smtClean="0"/>
              <a:t>here}</a:t>
            </a:r>
          </a:p>
          <a:p>
            <a:pPr lvl="1"/>
            <a:r>
              <a:rPr lang="en-US" dirty="0" smtClean="0"/>
              <a:t>Note: may not even do the loop once</a:t>
            </a:r>
          </a:p>
          <a:p>
            <a:pPr lvl="1"/>
            <a:r>
              <a:rPr lang="en-US" dirty="0" smtClean="0"/>
              <a:t>Are break and continue legal here?</a:t>
            </a:r>
          </a:p>
          <a:p>
            <a:endParaRPr lang="en-US" dirty="0" smtClean="0"/>
          </a:p>
          <a:p>
            <a:r>
              <a:rPr lang="en-US" dirty="0" smtClean="0"/>
              <a:t>NEW Loop construct – when you know you have to go through the loop at least once:</a:t>
            </a:r>
          </a:p>
          <a:p>
            <a:pPr lvl="1"/>
            <a:r>
              <a:rPr lang="en-US" dirty="0" smtClean="0"/>
              <a:t>Do { </a:t>
            </a:r>
            <a:r>
              <a:rPr lang="en-US" dirty="0" err="1" smtClean="0"/>
              <a:t>stmts</a:t>
            </a:r>
            <a:r>
              <a:rPr lang="en-US" dirty="0" smtClean="0"/>
              <a:t> here } while (condition is true)</a:t>
            </a:r>
          </a:p>
          <a:p>
            <a:pPr lvl="1"/>
            <a:r>
              <a:rPr lang="en-US" dirty="0" smtClean="0"/>
              <a:t>Are break and continue legal 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9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0443"/>
            <a:ext cx="7540360" cy="720157"/>
          </a:xfrm>
        </p:spPr>
        <p:txBody>
          <a:bodyPr/>
          <a:lstStyle/>
          <a:p>
            <a:pPr algn="just"/>
            <a:r>
              <a:rPr lang="en-US" dirty="0" smtClean="0"/>
              <a:t>Quiz – Using Java Random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3331" y="1676400"/>
            <a:ext cx="1576069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024957"/>
            <a:ext cx="8915400" cy="663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b="1" u="sng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u="sng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java.util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.Random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u="sng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u="sng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generator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u="sng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(123456789);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smtClean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always gives same sequence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								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public static Random generator = new Random(); // random every time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RandInt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i="1" u="sng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generator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0.0 &lt;= random &lt; 1.0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note: random never == 1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the answer should be a random integer between </a:t>
            </a:r>
            <a:r>
              <a:rPr lang="en-US" sz="1400" u="sng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Min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and Max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answer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*** missing code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here</a:t>
            </a: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// answer = ???</a:t>
            </a:r>
            <a:endParaRPr lang="en-US" sz="40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answer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</a:t>
            </a:r>
            <a:r>
              <a:rPr lang="en-US" sz="1400" u="sng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write some tests </a:t>
            </a:r>
            <a:r>
              <a:rPr lang="en-US" sz="1400" dirty="0" smtClean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here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// HINT:  test your </a:t>
            </a:r>
            <a:r>
              <a:rPr lang="en-US" sz="1400" dirty="0" err="1" smtClean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alg</a:t>
            </a:r>
            <a:r>
              <a:rPr lang="en-US" sz="1400" dirty="0" smtClean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by using known numbers??!!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9296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3352800"/>
            <a:ext cx="8001000" cy="685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- Answer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905000"/>
            <a:ext cx="8839200" cy="2876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RandInt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generator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0.0 &lt;= random &lt; 1.0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note: random never == 1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 answer should be a random integer between </a:t>
            </a:r>
            <a:r>
              <a:rPr lang="en-US" u="sng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Min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dirty="0" smtClean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</a:p>
          <a:p>
            <a:pPr>
              <a:lnSpc>
                <a:spcPct val="107000"/>
              </a:lnSpc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answer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(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(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((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+ 1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</a:p>
          <a:p>
            <a:pPr>
              <a:lnSpc>
                <a:spcPct val="107000"/>
              </a:lnSpc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answer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7725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540360" cy="720157"/>
          </a:xfrm>
        </p:spPr>
        <p:txBody>
          <a:bodyPr/>
          <a:lstStyle/>
          <a:p>
            <a:r>
              <a:rPr lang="en-US" dirty="0" smtClean="0"/>
              <a:t>Integer</a:t>
            </a:r>
            <a:r>
              <a:rPr lang="en-US" baseline="0" dirty="0" smtClean="0"/>
              <a:t> Keyboard input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295400"/>
            <a:ext cx="9144000" cy="6069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(String </a:t>
            </a:r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Integer.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parseInt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inputx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.nextLine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NumberFormatException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"Illegal integer input; </a:t>
            </a:r>
            <a:endParaRPr lang="en-US" dirty="0" smtClean="0">
              <a:solidFill>
                <a:srgbClr val="2A00FF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Please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try again."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"? 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||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&gt;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"Illegal value; 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check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5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HW has been checked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8077200" cy="2703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Simple</a:t>
            </a:r>
            <a:r>
              <a:rPr lang="en-US" baseline="0" dirty="0" smtClean="0"/>
              <a:t> guessing game:</a:t>
            </a:r>
          </a:p>
          <a:p>
            <a:r>
              <a:rPr lang="en-US" baseline="0" dirty="0" smtClean="0"/>
              <a:t>Enter the largest number allowed</a:t>
            </a:r>
          </a:p>
          <a:p>
            <a:r>
              <a:rPr lang="en-US" dirty="0" smtClean="0"/>
              <a:t>Computer makes up a number in the range</a:t>
            </a:r>
          </a:p>
          <a:p>
            <a:r>
              <a:rPr lang="en-US" dirty="0" smtClean="0"/>
              <a:t>You try to guess the number</a:t>
            </a:r>
          </a:p>
          <a:p>
            <a:pPr lvl="1"/>
            <a:r>
              <a:rPr lang="en-US" dirty="0" smtClean="0"/>
              <a:t>Computer tells you win, too high, or too 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Bubble</a:t>
            </a:r>
            <a:r>
              <a:rPr lang="en-US" baseline="0" dirty="0" smtClean="0"/>
              <a:t> Sort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676400"/>
            <a:ext cx="9601200" cy="3534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Bubblesort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en-US" sz="14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String[] </a:t>
            </a:r>
            <a:r>
              <a:rPr lang="en-US" sz="14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1400" u="sng" dirty="0" err="1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todo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done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done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 </a:t>
            </a:r>
            <a:r>
              <a:rPr lang="en-US" sz="14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(</a:t>
            </a:r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times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- 1); </a:t>
            </a:r>
            <a:r>
              <a:rPr lang="en-US" sz="14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++){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&gt; </a:t>
            </a:r>
            <a:r>
              <a:rPr lang="en-US" sz="14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+1]){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  <a:r>
              <a:rPr lang="en-US" sz="1400" i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swap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  <a:r>
              <a:rPr lang="en-US" sz="14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done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(!</a:t>
            </a:r>
            <a:r>
              <a:rPr lang="en-US" sz="14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done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53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1133</TotalTime>
  <Words>816</Words>
  <Application>Microsoft Office PowerPoint</Application>
  <PresentationFormat>Custom</PresentationFormat>
  <Paragraphs>180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Times New Roman</vt:lpstr>
      <vt:lpstr>Office Theme</vt:lpstr>
      <vt:lpstr>Lecture 5</vt:lpstr>
      <vt:lpstr>Housekeeping</vt:lpstr>
      <vt:lpstr>Review/New - Loops</vt:lpstr>
      <vt:lpstr>Quiz – Using Java Random</vt:lpstr>
      <vt:lpstr>Quiz - Answer</vt:lpstr>
      <vt:lpstr>Integer Keyboard input</vt:lpstr>
      <vt:lpstr>Homework check</vt:lpstr>
      <vt:lpstr>After HW has been checked </vt:lpstr>
      <vt:lpstr>My Bubble Sort</vt:lpstr>
      <vt:lpstr>Jack’s Bubble Sort</vt:lpstr>
      <vt:lpstr>The Bunco Dice game</vt:lpstr>
      <vt:lpstr>Bunco “Pigeon Code”</vt:lpstr>
      <vt:lpstr>Bunco “Pigeon Code” (Cont.)</vt:lpstr>
      <vt:lpstr>Bunco “Pigeon Code” (Cont.)</vt:lpstr>
      <vt:lpstr>Bunco “Pigeon Code” (Cont.)</vt:lpstr>
      <vt:lpstr>Homework:</vt:lpstr>
      <vt:lpstr>Math Puzzle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6.092 Lecture 4: Classes and Objects</dc:title>
  <dc:creator>Evan Jones</dc:creator>
  <cp:lastModifiedBy>Tom Blank</cp:lastModifiedBy>
  <cp:revision>63</cp:revision>
  <cp:lastPrinted>2015-07-23T23:29:59Z</cp:lastPrinted>
  <dcterms:created xsi:type="dcterms:W3CDTF">2015-07-16T09:27:59Z</dcterms:created>
  <dcterms:modified xsi:type="dcterms:W3CDTF">2015-07-31T04:11:22Z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2010-04-29T00:00:00Z</vt:filetime>
  </property>
  <property fmtid="{D5CDD505-2E9C-101B-9397-08002B2CF9AE}" pid="3" name="LastSaved">
    <vt:filetime>2015-07-16T00:00:00Z</vt:filetime>
  </property>
</Properties>
</file>