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6" r:id="rId2"/>
    <p:sldId id="257" r:id="rId3"/>
    <p:sldId id="258" r:id="rId4"/>
    <p:sldId id="259" r:id="rId5"/>
    <p:sldId id="260" r:id="rId6"/>
    <p:sldId id="261" r:id="rId7"/>
    <p:sldId id="262" r:id="rId8"/>
    <p:sldId id="270" r:id="rId9"/>
    <p:sldId id="263" r:id="rId10"/>
    <p:sldId id="264" r:id="rId11"/>
    <p:sldId id="265" r:id="rId12"/>
    <p:sldId id="267" r:id="rId13"/>
    <p:sldId id="268" r:id="rId14"/>
    <p:sldId id="272" r:id="rId15"/>
    <p:sldId id="266"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642" y="-3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DA0E9-D4C2-414B-BEB1-E26003646BBF}" type="datetimeFigureOut">
              <a:rPr lang="en-US" smtClean="0"/>
              <a:t>22/08/2013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2D58E8-1596-41AC-8FEF-7EFDA4CA13C6}" type="slidenum">
              <a:rPr lang="en-US" smtClean="0"/>
              <a:t>‹#›</a:t>
            </a:fld>
            <a:endParaRPr lang="en-US"/>
          </a:p>
        </p:txBody>
      </p:sp>
    </p:spTree>
    <p:extLst>
      <p:ext uri="{BB962C8B-B14F-4D97-AF65-F5344CB8AC3E}">
        <p14:creationId xmlns:p14="http://schemas.microsoft.com/office/powerpoint/2010/main" val="128628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Mention</a:t>
            </a:r>
            <a:r>
              <a:rPr lang="en-CA" baseline="0" dirty="0" smtClean="0"/>
              <a:t> other costs of accidents maybe $, emotions </a:t>
            </a:r>
            <a:r>
              <a:rPr lang="en-CA" baseline="0" dirty="0" err="1" smtClean="0"/>
              <a:t>etc</a:t>
            </a:r>
            <a:endParaRPr lang="en-US" dirty="0"/>
          </a:p>
        </p:txBody>
      </p:sp>
      <p:sp>
        <p:nvSpPr>
          <p:cNvPr id="4" name="Slide Number Placeholder 3"/>
          <p:cNvSpPr>
            <a:spLocks noGrp="1"/>
          </p:cNvSpPr>
          <p:nvPr>
            <p:ph type="sldNum" sz="quarter" idx="10"/>
          </p:nvPr>
        </p:nvSpPr>
        <p:spPr/>
        <p:txBody>
          <a:bodyPr/>
          <a:lstStyle/>
          <a:p>
            <a:fld id="{0A2D58E8-1596-41AC-8FEF-7EFDA4CA13C6}" type="slidenum">
              <a:rPr lang="en-US" smtClean="0"/>
              <a:t>3</a:t>
            </a:fld>
            <a:endParaRPr lang="en-US"/>
          </a:p>
        </p:txBody>
      </p:sp>
    </p:spTree>
    <p:extLst>
      <p:ext uri="{BB962C8B-B14F-4D97-AF65-F5344CB8AC3E}">
        <p14:creationId xmlns:p14="http://schemas.microsoft.com/office/powerpoint/2010/main" val="299777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Yellow had to see</a:t>
            </a:r>
            <a:endParaRPr lang="en-US" dirty="0"/>
          </a:p>
        </p:txBody>
      </p:sp>
      <p:sp>
        <p:nvSpPr>
          <p:cNvPr id="4" name="Slide Number Placeholder 3"/>
          <p:cNvSpPr>
            <a:spLocks noGrp="1"/>
          </p:cNvSpPr>
          <p:nvPr>
            <p:ph type="sldNum" sz="quarter" idx="10"/>
          </p:nvPr>
        </p:nvSpPr>
        <p:spPr/>
        <p:txBody>
          <a:bodyPr/>
          <a:lstStyle/>
          <a:p>
            <a:fld id="{0A2D58E8-1596-41AC-8FEF-7EFDA4CA13C6}" type="slidenum">
              <a:rPr lang="en-US" smtClean="0"/>
              <a:t>5</a:t>
            </a:fld>
            <a:endParaRPr lang="en-US"/>
          </a:p>
        </p:txBody>
      </p:sp>
    </p:spTree>
    <p:extLst>
      <p:ext uri="{BB962C8B-B14F-4D97-AF65-F5344CB8AC3E}">
        <p14:creationId xmlns:p14="http://schemas.microsoft.com/office/powerpoint/2010/main" val="500723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FC4AFA5-AFD9-4B02-B24C-40B34C0A4799}" type="datetimeFigureOut">
              <a:rPr lang="en-US" smtClean="0"/>
              <a:t>22/08/2013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CBB3F45-E58A-4222-B2A6-21D52DE25B5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FC4AFA5-AFD9-4B02-B24C-40B34C0A4799}" type="datetimeFigureOut">
              <a:rPr lang="en-US" smtClean="0"/>
              <a:t>22/08/2013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CBB3F45-E58A-4222-B2A6-21D52DE25B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FC4AFA5-AFD9-4B02-B24C-40B34C0A4799}" type="datetimeFigureOut">
              <a:rPr lang="en-US" smtClean="0"/>
              <a:t>22/08/2013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CBB3F45-E58A-4222-B2A6-21D52DE25B5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FC4AFA5-AFD9-4B02-B24C-40B34C0A4799}" type="datetimeFigureOut">
              <a:rPr lang="en-US" smtClean="0"/>
              <a:t>22/08/2013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BB3F45-E58A-4222-B2A6-21D52DE25B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FC4AFA5-AFD9-4B02-B24C-40B34C0A4799}" type="datetimeFigureOut">
              <a:rPr lang="en-US" smtClean="0"/>
              <a:t>22/08/2013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BB3F45-E58A-4222-B2A6-21D52DE25B5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FC4AFA5-AFD9-4B02-B24C-40B34C0A4799}" type="datetimeFigureOut">
              <a:rPr lang="en-US" smtClean="0"/>
              <a:t>22/08/2013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CBB3F45-E58A-4222-B2A6-21D52DE25B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poQoWBSgiEA" TargetMode="External"/><Relationship Id="rId2" Type="http://schemas.openxmlformats.org/officeDocument/2006/relationships/hyperlink" Target="http://www.youtube.com/watch?v=Ba8jTkRWiwI" TargetMode="External"/><Relationship Id="rId1" Type="http://schemas.openxmlformats.org/officeDocument/2006/relationships/slideLayout" Target="../slideLayouts/slideLayout2.xml"/><Relationship Id="rId4" Type="http://schemas.openxmlformats.org/officeDocument/2006/relationships/hyperlink" Target="http://www.youtube.com/watch?v=8c2GN63HUh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aXRe0HYAUe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youtube.com/watch?v=FZrka-ZxuYU" TargetMode="External"/><Relationship Id="rId4" Type="http://schemas.openxmlformats.org/officeDocument/2006/relationships/hyperlink" Target="http://www.youtube.com/watch?v=DX1iplQQJ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Electro-assembly 1010</a:t>
            </a:r>
            <a:endParaRPr lang="en-US" dirty="0"/>
          </a:p>
        </p:txBody>
      </p:sp>
      <p:sp>
        <p:nvSpPr>
          <p:cNvPr id="3" name="Subtitle 2"/>
          <p:cNvSpPr>
            <a:spLocks noGrp="1"/>
          </p:cNvSpPr>
          <p:nvPr>
            <p:ph type="subTitle" idx="1"/>
          </p:nvPr>
        </p:nvSpPr>
        <p:spPr/>
        <p:txBody>
          <a:bodyPr/>
          <a:lstStyle/>
          <a:p>
            <a:r>
              <a:rPr lang="en-US" dirty="0" smtClean="0"/>
              <a:t>Section 1</a:t>
            </a:r>
          </a:p>
          <a:p>
            <a:r>
              <a:rPr lang="en-US" dirty="0" smtClean="0"/>
              <a:t>Safety in Electronics</a:t>
            </a:r>
            <a:endParaRPr lang="en-US" dirty="0"/>
          </a:p>
        </p:txBody>
      </p:sp>
    </p:spTree>
    <p:extLst>
      <p:ext uri="{BB962C8B-B14F-4D97-AF65-F5344CB8AC3E}">
        <p14:creationId xmlns:p14="http://schemas.microsoft.com/office/powerpoint/2010/main" val="101337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prevention</a:t>
            </a:r>
            <a:endParaRPr lang="en-US" dirty="0"/>
          </a:p>
        </p:txBody>
      </p:sp>
      <p:sp>
        <p:nvSpPr>
          <p:cNvPr id="3" name="Content Placeholder 2"/>
          <p:cNvSpPr>
            <a:spLocks noGrp="1"/>
          </p:cNvSpPr>
          <p:nvPr>
            <p:ph idx="1"/>
          </p:nvPr>
        </p:nvSpPr>
        <p:spPr/>
        <p:txBody>
          <a:bodyPr>
            <a:normAutofit fontScale="85000" lnSpcReduction="10000"/>
          </a:bodyPr>
          <a:lstStyle/>
          <a:p>
            <a:r>
              <a:rPr lang="en-CA" dirty="0"/>
              <a:t>To reduce accidents, you must work to remove the causes. Overconfidence can lead to accidents. </a:t>
            </a:r>
            <a:endParaRPr lang="en-CA" dirty="0" smtClean="0"/>
          </a:p>
          <a:p>
            <a:pPr lvl="1"/>
            <a:r>
              <a:rPr lang="en-CA" dirty="0" smtClean="0"/>
              <a:t>Have </a:t>
            </a:r>
            <a:r>
              <a:rPr lang="en-CA" dirty="0"/>
              <a:t>you ever seen a car slide on a slippery ice patch and then, once recovered, take off as if nothing has happened? If the driver of this car did not learn from the experience and continued the unsafe driving (unsafe acts), he or she could cause a serious accident</a:t>
            </a:r>
            <a:r>
              <a:rPr lang="en-CA" dirty="0" smtClean="0"/>
              <a:t>.</a:t>
            </a:r>
          </a:p>
          <a:p>
            <a:pPr marL="292608" lvl="1" indent="0">
              <a:buNone/>
            </a:pPr>
            <a:endParaRPr lang="en-CA" dirty="0" smtClean="0"/>
          </a:p>
          <a:p>
            <a:r>
              <a:rPr lang="en-CA" dirty="0"/>
              <a:t>Accident prevention also means </a:t>
            </a:r>
            <a:r>
              <a:rPr lang="en-CA" dirty="0" smtClean="0"/>
              <a:t>considering and acknowledging</a:t>
            </a:r>
            <a:r>
              <a:rPr lang="en-CA" dirty="0" smtClean="0">
                <a:solidFill>
                  <a:srgbClr val="FF0000"/>
                </a:solidFill>
              </a:rPr>
              <a:t> </a:t>
            </a:r>
            <a:r>
              <a:rPr lang="en-CA" dirty="0" smtClean="0"/>
              <a:t>your </a:t>
            </a:r>
            <a:r>
              <a:rPr lang="en-CA" dirty="0" smtClean="0"/>
              <a:t>own limitations </a:t>
            </a:r>
            <a:r>
              <a:rPr lang="en-CA" dirty="0"/>
              <a:t>before attempting a </a:t>
            </a:r>
            <a:r>
              <a:rPr lang="en-CA" dirty="0" smtClean="0"/>
              <a:t>job.</a:t>
            </a:r>
            <a:endParaRPr lang="en-CA" dirty="0"/>
          </a:p>
          <a:p>
            <a:pPr lvl="1"/>
            <a:r>
              <a:rPr lang="en-CA" dirty="0"/>
              <a:t>For example, you should never attempt to lift an object if you are not strong enough. If you move material from a shelf, but you cannot hold it because it is too heavy, you could easily develop a back, leg, or foot injury.</a:t>
            </a:r>
            <a:endParaRPr lang="en-CA" dirty="0" smtClean="0"/>
          </a:p>
        </p:txBody>
      </p:sp>
    </p:spTree>
    <p:extLst>
      <p:ext uri="{BB962C8B-B14F-4D97-AF65-F5344CB8AC3E}">
        <p14:creationId xmlns:p14="http://schemas.microsoft.com/office/powerpoint/2010/main" val="4066805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safety</a:t>
            </a:r>
            <a:endParaRPr lang="en-US" dirty="0"/>
          </a:p>
        </p:txBody>
      </p:sp>
      <p:sp>
        <p:nvSpPr>
          <p:cNvPr id="3" name="Content Placeholder 2"/>
          <p:cNvSpPr>
            <a:spLocks noGrp="1"/>
          </p:cNvSpPr>
          <p:nvPr>
            <p:ph idx="1"/>
          </p:nvPr>
        </p:nvSpPr>
        <p:spPr/>
        <p:txBody>
          <a:bodyPr/>
          <a:lstStyle/>
          <a:p>
            <a:r>
              <a:rPr lang="en-CA" dirty="0"/>
              <a:t>The possibility of injury from shocks or burns always exists when working with electrical equipment. </a:t>
            </a:r>
            <a:r>
              <a:rPr lang="en-CA" dirty="0" smtClean="0"/>
              <a:t>Develop </a:t>
            </a:r>
            <a:r>
              <a:rPr lang="en-CA" dirty="0"/>
              <a:t>attitudes and habits that maintain safety as a first priority </a:t>
            </a:r>
            <a:r>
              <a:rPr lang="en-CA" dirty="0" smtClean="0"/>
              <a:t>to prevent injuries</a:t>
            </a:r>
            <a:r>
              <a:rPr lang="en-CA" dirty="0" smtClean="0"/>
              <a:t>. Mistakes and </a:t>
            </a:r>
            <a:r>
              <a:rPr lang="en-CA" dirty="0"/>
              <a:t>carelessness may result in injury to </a:t>
            </a:r>
            <a:r>
              <a:rPr lang="en-CA" dirty="0" smtClean="0"/>
              <a:t>you or someone </a:t>
            </a:r>
            <a:r>
              <a:rPr lang="en-CA" dirty="0" smtClean="0"/>
              <a:t>else. It </a:t>
            </a:r>
            <a:r>
              <a:rPr lang="en-CA" dirty="0" smtClean="0"/>
              <a:t>is therefore important to have some </a:t>
            </a:r>
            <a:r>
              <a:rPr lang="en-CA" dirty="0"/>
              <a:t>knowledge about first-aid </a:t>
            </a:r>
            <a:r>
              <a:rPr lang="en-CA" dirty="0" smtClean="0"/>
              <a:t>practices.</a:t>
            </a:r>
            <a:endParaRPr lang="en-US" strike="sngStrike" dirty="0"/>
          </a:p>
        </p:txBody>
      </p:sp>
      <p:sp>
        <p:nvSpPr>
          <p:cNvPr id="4" name="Litebulb"/>
          <p:cNvSpPr>
            <a:spLocks noEditPoints="1" noChangeArrowheads="1"/>
          </p:cNvSpPr>
          <p:nvPr/>
        </p:nvSpPr>
        <p:spPr bwMode="auto">
          <a:xfrm rot="3402005">
            <a:off x="6058160" y="188640"/>
            <a:ext cx="1034120" cy="1368152"/>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264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injury</a:t>
            </a:r>
            <a:endParaRPr lang="en-US" dirty="0"/>
          </a:p>
        </p:txBody>
      </p:sp>
      <p:sp>
        <p:nvSpPr>
          <p:cNvPr id="3" name="Content Placeholder 2"/>
          <p:cNvSpPr>
            <a:spLocks noGrp="1"/>
          </p:cNvSpPr>
          <p:nvPr>
            <p:ph idx="1"/>
          </p:nvPr>
        </p:nvSpPr>
        <p:spPr/>
        <p:txBody>
          <a:bodyPr>
            <a:normAutofit fontScale="92500" lnSpcReduction="10000"/>
          </a:bodyPr>
          <a:lstStyle/>
          <a:p>
            <a:r>
              <a:rPr lang="en-CA" dirty="0" smtClean="0"/>
              <a:t>Contact with a live or bare wire/cable or a stoke of lightening can cause electrical current to pass through the body. This can cause severe, potentially fatal injury, depending on the amount of current, its path through the body and the duration of </a:t>
            </a:r>
            <a:r>
              <a:rPr lang="en-CA" dirty="0" smtClean="0"/>
              <a:t>contact.</a:t>
            </a:r>
            <a:endParaRPr lang="en-CA" dirty="0" smtClean="0"/>
          </a:p>
          <a:p>
            <a:r>
              <a:rPr lang="en-CA" dirty="0" smtClean="0"/>
              <a:t>There </a:t>
            </a:r>
            <a:r>
              <a:rPr lang="en-CA" dirty="0"/>
              <a:t>are two main types of electrical injuries</a:t>
            </a:r>
            <a:r>
              <a:rPr lang="en-CA" dirty="0" smtClean="0"/>
              <a:t>:</a:t>
            </a:r>
          </a:p>
          <a:p>
            <a:pPr lvl="1"/>
            <a:r>
              <a:rPr lang="en-CA" dirty="0" smtClean="0"/>
              <a:t>Shock</a:t>
            </a:r>
          </a:p>
          <a:p>
            <a:pPr lvl="1"/>
            <a:r>
              <a:rPr lang="en-CA" dirty="0" smtClean="0"/>
              <a:t>Burns</a:t>
            </a:r>
          </a:p>
          <a:p>
            <a:r>
              <a:rPr lang="en-CA" dirty="0"/>
              <a:t>Electrical injuries can occur anywhere electricity is being used to power appliances or machines. </a:t>
            </a:r>
            <a:r>
              <a:rPr lang="en-CA" dirty="0" smtClean="0"/>
              <a:t>Overhead</a:t>
            </a:r>
            <a:r>
              <a:rPr lang="en-CA" dirty="0"/>
              <a:t>, high-voltage supply lines can also cause </a:t>
            </a:r>
            <a:r>
              <a:rPr lang="en-CA" dirty="0" smtClean="0"/>
              <a:t>injuries.</a:t>
            </a:r>
            <a:endParaRPr lang="en-CA" dirty="0"/>
          </a:p>
          <a:p>
            <a:pPr lvl="1"/>
            <a:endParaRPr lang="en-CA" dirty="0"/>
          </a:p>
          <a:p>
            <a:pPr lvl="1"/>
            <a:endParaRPr lang="en-CA" dirty="0" smtClean="0"/>
          </a:p>
        </p:txBody>
      </p:sp>
    </p:spTree>
    <p:extLst>
      <p:ext uri="{BB962C8B-B14F-4D97-AF65-F5344CB8AC3E}">
        <p14:creationId xmlns:p14="http://schemas.microsoft.com/office/powerpoint/2010/main" val="225227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239000" cy="626328"/>
          </a:xfrm>
        </p:spPr>
        <p:txBody>
          <a:bodyPr/>
          <a:lstStyle/>
          <a:p>
            <a:r>
              <a:rPr lang="en-US" dirty="0" smtClean="0"/>
              <a:t>shock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887643"/>
            <a:ext cx="6696744" cy="3872972"/>
          </a:xfrm>
          <a:prstGeom prst="rect">
            <a:avLst/>
          </a:prstGeom>
        </p:spPr>
      </p:pic>
      <p:sp>
        <p:nvSpPr>
          <p:cNvPr id="3" name="Content Placeholder 2"/>
          <p:cNvSpPr>
            <a:spLocks noGrp="1"/>
          </p:cNvSpPr>
          <p:nvPr>
            <p:ph idx="1"/>
          </p:nvPr>
        </p:nvSpPr>
        <p:spPr>
          <a:xfrm>
            <a:off x="467544" y="980728"/>
            <a:ext cx="7560840" cy="2035608"/>
          </a:xfrm>
        </p:spPr>
        <p:txBody>
          <a:bodyPr>
            <a:normAutofit fontScale="85000" lnSpcReduction="20000"/>
          </a:bodyPr>
          <a:lstStyle/>
          <a:p>
            <a:r>
              <a:rPr lang="en-CA" dirty="0" smtClean="0"/>
              <a:t>The </a:t>
            </a:r>
            <a:r>
              <a:rPr lang="en-CA" dirty="0"/>
              <a:t>following chart lists some of the </a:t>
            </a:r>
            <a:r>
              <a:rPr lang="en-CA" dirty="0" smtClean="0"/>
              <a:t> possible effects </a:t>
            </a:r>
            <a:r>
              <a:rPr lang="en-CA" dirty="0" smtClean="0"/>
              <a:t>of </a:t>
            </a:r>
            <a:r>
              <a:rPr lang="en-CA" dirty="0" smtClean="0"/>
              <a:t>electric shocks </a:t>
            </a:r>
            <a:r>
              <a:rPr lang="en-CA" dirty="0"/>
              <a:t>received by the passage of various current values. </a:t>
            </a:r>
            <a:endParaRPr lang="en-CA" dirty="0" smtClean="0"/>
          </a:p>
          <a:p>
            <a:pPr lvl="1"/>
            <a:r>
              <a:rPr lang="en-CA" dirty="0" smtClean="0"/>
              <a:t>The </a:t>
            </a:r>
            <a:r>
              <a:rPr lang="en-CA" dirty="0"/>
              <a:t>current values are given in </a:t>
            </a:r>
            <a:r>
              <a:rPr lang="en-CA" dirty="0" err="1" smtClean="0"/>
              <a:t>milliamperes</a:t>
            </a:r>
            <a:r>
              <a:rPr lang="en-CA" dirty="0" smtClean="0"/>
              <a:t> </a:t>
            </a:r>
            <a:r>
              <a:rPr lang="en-CA" dirty="0"/>
              <a:t>(1/1000 A </a:t>
            </a:r>
            <a:r>
              <a:rPr lang="en-CA" i="1" dirty="0"/>
              <a:t>or</a:t>
            </a:r>
            <a:r>
              <a:rPr lang="en-CA" dirty="0"/>
              <a:t> 0.001 A). These values are very small when you consider the average outlet in the home is fully capable of </a:t>
            </a:r>
            <a:r>
              <a:rPr lang="en-CA" dirty="0" smtClean="0"/>
              <a:t>delivering 15 </a:t>
            </a:r>
            <a:r>
              <a:rPr lang="en-CA" dirty="0"/>
              <a:t>amperes (15 000 </a:t>
            </a:r>
            <a:r>
              <a:rPr lang="en-CA" dirty="0" err="1" smtClean="0"/>
              <a:t>milliamperes</a:t>
            </a:r>
            <a:r>
              <a:rPr lang="en-CA" dirty="0" smtClean="0"/>
              <a:t>).</a:t>
            </a:r>
          </a:p>
          <a:p>
            <a:pPr lvl="1"/>
            <a:endParaRPr lang="en-US" dirty="0"/>
          </a:p>
        </p:txBody>
      </p:sp>
    </p:spTree>
    <p:extLst>
      <p:ext uri="{BB962C8B-B14F-4D97-AF65-F5344CB8AC3E}">
        <p14:creationId xmlns:p14="http://schemas.microsoft.com/office/powerpoint/2010/main" val="3473496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Burns</a:t>
            </a:r>
            <a:endParaRPr lang="en-US" dirty="0"/>
          </a:p>
        </p:txBody>
      </p:sp>
      <p:sp>
        <p:nvSpPr>
          <p:cNvPr id="3" name="Content Placeholder 2"/>
          <p:cNvSpPr>
            <a:spLocks noGrp="1"/>
          </p:cNvSpPr>
          <p:nvPr>
            <p:ph idx="1"/>
          </p:nvPr>
        </p:nvSpPr>
        <p:spPr/>
        <p:txBody>
          <a:bodyPr>
            <a:normAutofit/>
          </a:bodyPr>
          <a:lstStyle/>
          <a:p>
            <a:r>
              <a:rPr lang="en-CA" dirty="0"/>
              <a:t>Burns may be severe and deep, especially with higher voltages. With any </a:t>
            </a:r>
            <a:r>
              <a:rPr lang="en-CA" dirty="0" smtClean="0"/>
              <a:t>heat </a:t>
            </a:r>
            <a:r>
              <a:rPr lang="en-CA" dirty="0"/>
              <a:t>burn </a:t>
            </a:r>
            <a:r>
              <a:rPr lang="en-CA" dirty="0" smtClean="0"/>
              <a:t>the </a:t>
            </a:r>
            <a:r>
              <a:rPr lang="en-CA" dirty="0" smtClean="0"/>
              <a:t>skin </a:t>
            </a:r>
            <a:r>
              <a:rPr lang="en-CA" dirty="0" smtClean="0"/>
              <a:t>is usually destroyed. </a:t>
            </a:r>
            <a:r>
              <a:rPr lang="en-CA" dirty="0"/>
              <a:t>T</a:t>
            </a:r>
            <a:r>
              <a:rPr lang="en-CA" dirty="0" smtClean="0"/>
              <a:t>he burn penetrates into the flesh beneath the area in direct contact with the </a:t>
            </a:r>
            <a:r>
              <a:rPr lang="en-CA" dirty="0" smtClean="0"/>
              <a:t>burn. </a:t>
            </a:r>
            <a:r>
              <a:rPr lang="en-CA" dirty="0"/>
              <a:t>I</a:t>
            </a:r>
            <a:r>
              <a:rPr lang="en-CA" dirty="0" smtClean="0"/>
              <a:t>n </a:t>
            </a:r>
            <a:r>
              <a:rPr lang="en-CA" dirty="0"/>
              <a:t>the case of an electrical contact burn, the destruction of the flesh fans out into the </a:t>
            </a:r>
            <a:r>
              <a:rPr lang="en-CA" dirty="0" smtClean="0"/>
              <a:t>body. </a:t>
            </a:r>
            <a:r>
              <a:rPr lang="en-CA" dirty="0"/>
              <a:t>A</a:t>
            </a:r>
            <a:r>
              <a:rPr lang="en-CA" dirty="0" smtClean="0"/>
              <a:t> </a:t>
            </a:r>
            <a:r>
              <a:rPr lang="en-CA" dirty="0"/>
              <a:t>section of the destroyed tissue is cone-shaped, spreading out from the </a:t>
            </a:r>
            <a:r>
              <a:rPr lang="en-CA" dirty="0" smtClean="0"/>
              <a:t>surface of the burn. </a:t>
            </a:r>
            <a:r>
              <a:rPr lang="en-CA" dirty="0"/>
              <a:t>As a result, it is very difficult to determine the seriousness of an electrical contact burn simply by examining the surface area.</a:t>
            </a:r>
            <a:endParaRPr lang="en-US" dirty="0"/>
          </a:p>
        </p:txBody>
      </p:sp>
    </p:spTree>
    <p:extLst>
      <p:ext uri="{BB962C8B-B14F-4D97-AF65-F5344CB8AC3E}">
        <p14:creationId xmlns:p14="http://schemas.microsoft.com/office/powerpoint/2010/main" val="4070748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239000" cy="698336"/>
          </a:xfrm>
        </p:spPr>
        <p:txBody>
          <a:bodyPr/>
          <a:lstStyle/>
          <a:p>
            <a:r>
              <a:rPr lang="en-US" dirty="0" smtClean="0"/>
              <a:t>Fire prevention</a:t>
            </a:r>
            <a:endParaRPr lang="en-US" dirty="0"/>
          </a:p>
        </p:txBody>
      </p:sp>
      <p:sp>
        <p:nvSpPr>
          <p:cNvPr id="3" name="Content Placeholder 2"/>
          <p:cNvSpPr>
            <a:spLocks noGrp="1"/>
          </p:cNvSpPr>
          <p:nvPr>
            <p:ph idx="1"/>
          </p:nvPr>
        </p:nvSpPr>
        <p:spPr>
          <a:xfrm>
            <a:off x="467544" y="908720"/>
            <a:ext cx="7632848" cy="5616624"/>
          </a:xfrm>
        </p:spPr>
        <p:txBody>
          <a:bodyPr>
            <a:normAutofit fontScale="77500" lnSpcReduction="20000"/>
          </a:bodyPr>
          <a:lstStyle/>
          <a:p>
            <a:r>
              <a:rPr lang="en-CA" dirty="0"/>
              <a:t>Work areas that involve the use of tools that generate heat, such as soldering irons, should have a fire extinguisher close by. </a:t>
            </a:r>
            <a:endParaRPr lang="en-CA" dirty="0" smtClean="0"/>
          </a:p>
          <a:p>
            <a:r>
              <a:rPr lang="en-CA" dirty="0" smtClean="0"/>
              <a:t>If </a:t>
            </a:r>
            <a:r>
              <a:rPr lang="en-CA" dirty="0"/>
              <a:t>a fire occurs, always call the fire department first. Alert anyone else working in the area. </a:t>
            </a:r>
            <a:endParaRPr lang="en-CA" dirty="0" smtClean="0"/>
          </a:p>
          <a:p>
            <a:r>
              <a:rPr lang="en-CA" dirty="0" smtClean="0"/>
              <a:t>Do </a:t>
            </a:r>
            <a:r>
              <a:rPr lang="en-CA" dirty="0"/>
              <a:t>not attempt to put out the fire unless you are absolutely sure you can contain it. Some fires may be easily put out if you respond quickly, while a fire is just beginning to flare up</a:t>
            </a:r>
            <a:r>
              <a:rPr lang="en-CA" dirty="0" smtClean="0"/>
              <a:t>.</a:t>
            </a:r>
          </a:p>
          <a:p>
            <a:r>
              <a:rPr lang="en-CA" dirty="0"/>
              <a:t>Become familiar with the fire extinguishers around you. Read the directions on each fire extinguisher before you have to use it; the types of fires it can be used on will be given. </a:t>
            </a:r>
            <a:endParaRPr lang="en-CA" dirty="0" smtClean="0"/>
          </a:p>
          <a:p>
            <a:r>
              <a:rPr lang="en-CA" dirty="0" smtClean="0"/>
              <a:t>Some </a:t>
            </a:r>
            <a:r>
              <a:rPr lang="en-CA" dirty="0"/>
              <a:t>types of fire extinguishers, such as dry chemical extinguishers and carbon dioxide extinguishers, can be used on flammable liquids without spreading the fire and without fear of electrocution</a:t>
            </a:r>
            <a:r>
              <a:rPr lang="en-CA" dirty="0" smtClean="0"/>
              <a:t>.</a:t>
            </a:r>
          </a:p>
          <a:p>
            <a:r>
              <a:rPr lang="en-CA" dirty="0"/>
              <a:t>Water is one of the best fire-fighting agents if it is used on appropriate types of fires. Water can be used to extinguish fires in wood and paper, as long as there are no electrical wires close by. Electricity can conduct back along the water and possibly electrocute the person fighting the fire if electrical wires are involved.</a:t>
            </a:r>
            <a:endParaRPr lang="en-US" dirty="0"/>
          </a:p>
        </p:txBody>
      </p:sp>
    </p:spTree>
    <p:extLst>
      <p:ext uri="{BB962C8B-B14F-4D97-AF65-F5344CB8AC3E}">
        <p14:creationId xmlns:p14="http://schemas.microsoft.com/office/powerpoint/2010/main" val="882922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to accidents</a:t>
            </a:r>
            <a:endParaRPr lang="en-US" dirty="0"/>
          </a:p>
        </p:txBody>
      </p:sp>
      <p:sp>
        <p:nvSpPr>
          <p:cNvPr id="3" name="Content Placeholder 2"/>
          <p:cNvSpPr>
            <a:spLocks noGrp="1"/>
          </p:cNvSpPr>
          <p:nvPr>
            <p:ph idx="1"/>
          </p:nvPr>
        </p:nvSpPr>
        <p:spPr/>
        <p:txBody>
          <a:bodyPr>
            <a:normAutofit fontScale="85000" lnSpcReduction="20000"/>
          </a:bodyPr>
          <a:lstStyle/>
          <a:p>
            <a:r>
              <a:rPr lang="en-CA" dirty="0" smtClean="0"/>
              <a:t>Respond immediately </a:t>
            </a:r>
            <a:r>
              <a:rPr lang="en-CA" dirty="0"/>
              <a:t>a</a:t>
            </a:r>
            <a:r>
              <a:rPr lang="en-CA" dirty="0" smtClean="0"/>
              <a:t>fter </a:t>
            </a:r>
            <a:r>
              <a:rPr lang="en-CA" dirty="0"/>
              <a:t>an accident </a:t>
            </a:r>
            <a:r>
              <a:rPr lang="en-CA" dirty="0" smtClean="0"/>
              <a:t>occurs</a:t>
            </a:r>
            <a:r>
              <a:rPr lang="en-CA" dirty="0" smtClean="0"/>
              <a:t>. </a:t>
            </a:r>
            <a:r>
              <a:rPr lang="en-CA" dirty="0"/>
              <a:t>E</a:t>
            </a:r>
            <a:r>
              <a:rPr lang="en-CA" dirty="0" smtClean="0"/>
              <a:t>mergency </a:t>
            </a:r>
            <a:r>
              <a:rPr lang="en-CA" dirty="0"/>
              <a:t>response should be made available as quickly as possible. A person's injuries could quickly get worse if emergency treatment is not carried out immediately. </a:t>
            </a:r>
            <a:r>
              <a:rPr lang="en-CA" dirty="0" smtClean="0"/>
              <a:t>If there is a </a:t>
            </a:r>
            <a:r>
              <a:rPr lang="en-CA" dirty="0" smtClean="0"/>
              <a:t>serious injury, is </a:t>
            </a:r>
            <a:r>
              <a:rPr lang="en-CA" dirty="0"/>
              <a:t>important to call for an ambulance as quickly as possible. </a:t>
            </a:r>
          </a:p>
          <a:p>
            <a:r>
              <a:rPr lang="en-CA" dirty="0"/>
              <a:t>If a person has come in contact with high voltage, do not attempt to touch him or her until you are sure the power is off. Touching a person or vehicle or machine still in contact with live wires could get you electrocuted. </a:t>
            </a:r>
          </a:p>
          <a:p>
            <a:r>
              <a:rPr lang="en-CA" dirty="0"/>
              <a:t>First-aid supplies should be available wherever work is taking place. Minor cuts and other injuries should be treated to prevent infection. If there is any doubt as to the seriousness of an injury, visit a doctor as soon as possible</a:t>
            </a:r>
          </a:p>
        </p:txBody>
      </p:sp>
    </p:spTree>
    <p:extLst>
      <p:ext uri="{BB962C8B-B14F-4D97-AF65-F5344CB8AC3E}">
        <p14:creationId xmlns:p14="http://schemas.microsoft.com/office/powerpoint/2010/main" val="1219247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856984" cy="1274400"/>
          </a:xfrm>
        </p:spPr>
        <p:txBody>
          <a:bodyPr>
            <a:normAutofit fontScale="90000"/>
          </a:bodyPr>
          <a:lstStyle/>
          <a:p>
            <a:r>
              <a:rPr lang="en-US" dirty="0" smtClean="0"/>
              <a:t>A look at the world’s most recent deadly industrial accidents…</a:t>
            </a:r>
            <a:endParaRPr lang="en-US" dirty="0"/>
          </a:p>
        </p:txBody>
      </p:sp>
      <p:sp>
        <p:nvSpPr>
          <p:cNvPr id="3" name="Content Placeholder 2"/>
          <p:cNvSpPr>
            <a:spLocks noGrp="1"/>
          </p:cNvSpPr>
          <p:nvPr>
            <p:ph idx="1"/>
          </p:nvPr>
        </p:nvSpPr>
        <p:spPr>
          <a:xfrm>
            <a:off x="457200" y="1609416"/>
            <a:ext cx="7427168" cy="4846320"/>
          </a:xfrm>
        </p:spPr>
        <p:txBody>
          <a:bodyPr>
            <a:normAutofit/>
          </a:bodyPr>
          <a:lstStyle/>
          <a:p>
            <a:r>
              <a:rPr lang="en-US" dirty="0" smtClean="0"/>
              <a:t>2013 Fertilizer plant explosion near Waco, Texas</a:t>
            </a:r>
          </a:p>
          <a:p>
            <a:pPr lvl="1"/>
            <a:r>
              <a:rPr lang="en-US" dirty="0">
                <a:hlinkClick r:id="rId2"/>
              </a:rPr>
              <a:t>http://</a:t>
            </a:r>
            <a:r>
              <a:rPr lang="en-US" dirty="0" smtClean="0">
                <a:hlinkClick r:id="rId2"/>
              </a:rPr>
              <a:t>www.youtube.com/watch?v=Ba8jTkRWiwI</a:t>
            </a:r>
            <a:endParaRPr lang="en-US" dirty="0"/>
          </a:p>
          <a:p>
            <a:pPr lvl="1"/>
            <a:endParaRPr lang="en-US" dirty="0"/>
          </a:p>
          <a:p>
            <a:r>
              <a:rPr lang="en-CA" dirty="0" smtClean="0"/>
              <a:t>2013 </a:t>
            </a:r>
            <a:r>
              <a:rPr lang="en-CA" dirty="0" err="1" smtClean="0"/>
              <a:t>Rana</a:t>
            </a:r>
            <a:r>
              <a:rPr lang="en-CA" dirty="0" smtClean="0"/>
              <a:t> </a:t>
            </a:r>
            <a:r>
              <a:rPr lang="en-CA" dirty="0"/>
              <a:t>Plaza factory building collapse near Dhaka, </a:t>
            </a:r>
            <a:r>
              <a:rPr lang="en-CA" dirty="0" smtClean="0"/>
              <a:t>Bangladesh</a:t>
            </a:r>
          </a:p>
          <a:p>
            <a:pPr lvl="1"/>
            <a:r>
              <a:rPr lang="en-US" dirty="0" smtClean="0">
                <a:hlinkClick r:id="rId3"/>
              </a:rPr>
              <a:t>http</a:t>
            </a:r>
            <a:r>
              <a:rPr lang="en-US" dirty="0">
                <a:hlinkClick r:id="rId3"/>
              </a:rPr>
              <a:t>://</a:t>
            </a:r>
            <a:r>
              <a:rPr lang="en-US" dirty="0" smtClean="0">
                <a:hlinkClick r:id="rId3"/>
              </a:rPr>
              <a:t>www.youtube.com/watch?v=poQoWBSgiEA</a:t>
            </a:r>
            <a:endParaRPr lang="en-US" dirty="0" smtClean="0"/>
          </a:p>
          <a:p>
            <a:pPr marL="292608" lvl="1" indent="0">
              <a:buNone/>
            </a:pPr>
            <a:endParaRPr lang="en-US" dirty="0" smtClean="0"/>
          </a:p>
          <a:p>
            <a:r>
              <a:rPr lang="en-US" dirty="0" smtClean="0"/>
              <a:t>2011 </a:t>
            </a:r>
            <a:r>
              <a:rPr lang="en-US" dirty="0"/>
              <a:t>Fukushima Daiichi nuclear </a:t>
            </a:r>
            <a:r>
              <a:rPr lang="en-US" dirty="0" smtClean="0"/>
              <a:t>disaster in Japan</a:t>
            </a:r>
            <a:endParaRPr lang="en-US" dirty="0"/>
          </a:p>
          <a:p>
            <a:pPr lvl="1"/>
            <a:r>
              <a:rPr lang="en-US" dirty="0">
                <a:hlinkClick r:id="rId4"/>
              </a:rPr>
              <a:t>http://</a:t>
            </a:r>
            <a:r>
              <a:rPr lang="en-US" dirty="0" smtClean="0">
                <a:hlinkClick r:id="rId4"/>
              </a:rPr>
              <a:t>www.youtube.com/watch?v=8c2GN63HUhM</a:t>
            </a:r>
            <a:endParaRPr lang="en-US" dirty="0" smtClean="0"/>
          </a:p>
          <a:p>
            <a:pPr marL="292608" lvl="1" indent="0">
              <a:buNone/>
            </a:pPr>
            <a:endParaRPr lang="en-US" dirty="0" smtClean="0"/>
          </a:p>
          <a:p>
            <a:pPr marL="292608" lvl="1" indent="0">
              <a:buNone/>
            </a:pPr>
            <a:endParaRPr lang="en-US" dirty="0"/>
          </a:p>
        </p:txBody>
      </p:sp>
    </p:spTree>
    <p:extLst>
      <p:ext uri="{BB962C8B-B14F-4D97-AF65-F5344CB8AC3E}">
        <p14:creationId xmlns:p14="http://schemas.microsoft.com/office/powerpoint/2010/main" val="47149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an </a:t>
            </a:r>
            <a:r>
              <a:rPr lang="en-CA" dirty="0">
                <a:solidFill>
                  <a:srgbClr val="02A0C6"/>
                </a:solidFill>
              </a:rPr>
              <a:t>accident</a:t>
            </a:r>
            <a:r>
              <a:rPr lang="en-CA" dirty="0"/>
              <a:t>?</a:t>
            </a:r>
            <a:endParaRPr lang="en-US" dirty="0"/>
          </a:p>
        </p:txBody>
      </p:sp>
      <p:sp>
        <p:nvSpPr>
          <p:cNvPr id="5" name="AutoShape 1" descr="https://d2l.adlc.ca/content/enforced/71101-ELT1010-1c-01Jun12-2014-Dev/Lesson3/fig43.JPG"/>
          <p:cNvSpPr>
            <a:spLocks noChangeAspect="1" noChangeArrowheads="1"/>
          </p:cNvSpPr>
          <p:nvPr/>
        </p:nvSpPr>
        <p:spPr bwMode="auto">
          <a:xfrm>
            <a:off x="1219200" y="2486025"/>
            <a:ext cx="1257300" cy="1885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p:txBody>
          <a:bodyPr/>
          <a:lstStyle/>
          <a:p>
            <a:r>
              <a:rPr lang="en-CA" dirty="0"/>
              <a:t>In general, an accident is an unplanned and unexpected event that interferes with the activity a person is engaged in. An accident may lead to an injury to the person directly involved; it may also lead to the injury of others</a:t>
            </a:r>
            <a:r>
              <a:rPr lang="en-CA" dirty="0" smtClean="0"/>
              <a:t>.</a:t>
            </a:r>
          </a:p>
          <a:p>
            <a:pPr marL="0" indent="0">
              <a:buNone/>
            </a:pPr>
            <a:endParaRPr lang="en-CA" dirty="0"/>
          </a:p>
          <a:p>
            <a:r>
              <a:rPr lang="en-CA" dirty="0"/>
              <a:t>When an accident occurs, you can never be sure of the outcome. The result of an accident can range from a minor irritation to a major injury and even death.</a:t>
            </a:r>
            <a:endParaRPr lang="en-US" dirty="0"/>
          </a:p>
        </p:txBody>
      </p:sp>
    </p:spTree>
    <p:extLst>
      <p:ext uri="{BB962C8B-B14F-4D97-AF65-F5344CB8AC3E}">
        <p14:creationId xmlns:p14="http://schemas.microsoft.com/office/powerpoint/2010/main" val="1800502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Accidents</a:t>
            </a:r>
          </a:p>
        </p:txBody>
      </p:sp>
      <p:sp>
        <p:nvSpPr>
          <p:cNvPr id="3" name="Content Placeholder 2"/>
          <p:cNvSpPr>
            <a:spLocks noGrp="1"/>
          </p:cNvSpPr>
          <p:nvPr>
            <p:ph idx="1"/>
          </p:nvPr>
        </p:nvSpPr>
        <p:spPr/>
        <p:txBody>
          <a:bodyPr>
            <a:normAutofit lnSpcReduction="10000"/>
          </a:bodyPr>
          <a:lstStyle/>
          <a:p>
            <a:r>
              <a:rPr lang="en-CA" dirty="0"/>
              <a:t>Accidents do not just happen. They all have a </a:t>
            </a:r>
            <a:r>
              <a:rPr lang="en-CA" dirty="0" smtClean="0"/>
              <a:t>cause.</a:t>
            </a:r>
          </a:p>
          <a:p>
            <a:endParaRPr lang="en-CA" dirty="0"/>
          </a:p>
          <a:p>
            <a:r>
              <a:rPr lang="en-CA" dirty="0"/>
              <a:t>For example, a person can easily cause an accident by repairing electrical equipment while it is still hooked up to power. The question to ask of a person doing this type of activity is not </a:t>
            </a:r>
            <a:r>
              <a:rPr lang="en-CA" b="1" dirty="0"/>
              <a:t>whether</a:t>
            </a:r>
            <a:r>
              <a:rPr lang="en-CA" dirty="0"/>
              <a:t> an accident will happen, but </a:t>
            </a:r>
            <a:r>
              <a:rPr lang="en-CA" b="1" dirty="0"/>
              <a:t>when</a:t>
            </a:r>
            <a:r>
              <a:rPr lang="en-CA" dirty="0"/>
              <a:t> the accident will occur, because sooner or later the worker will touch a live wire (if the worker continues doing this type of activity).</a:t>
            </a:r>
            <a:endParaRPr lang="en-US" dirty="0"/>
          </a:p>
        </p:txBody>
      </p:sp>
    </p:spTree>
    <p:extLst>
      <p:ext uri="{BB962C8B-B14F-4D97-AF65-F5344CB8AC3E}">
        <p14:creationId xmlns:p14="http://schemas.microsoft.com/office/powerpoint/2010/main" val="212947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Accidents are caused…</a:t>
            </a:r>
            <a:br>
              <a:rPr lang="en-US" dirty="0" smtClean="0"/>
            </a:br>
            <a:r>
              <a:rPr lang="en-US" dirty="0" smtClean="0"/>
              <a:t>help to remove the cause.</a:t>
            </a:r>
            <a:endParaRPr lang="en-US" dirty="0"/>
          </a:p>
        </p:txBody>
      </p:sp>
      <p:sp>
        <p:nvSpPr>
          <p:cNvPr id="3" name="Content Placeholder 2"/>
          <p:cNvSpPr>
            <a:spLocks noGrp="1"/>
          </p:cNvSpPr>
          <p:nvPr>
            <p:ph idx="1"/>
          </p:nvPr>
        </p:nvSpPr>
        <p:spPr/>
        <p:txBody>
          <a:bodyPr>
            <a:normAutofit/>
          </a:bodyPr>
          <a:lstStyle/>
          <a:p>
            <a:r>
              <a:rPr lang="en-CA" dirty="0"/>
              <a:t>It would not be truthful to say, </a:t>
            </a:r>
            <a:r>
              <a:rPr lang="en-CA" dirty="0" smtClean="0"/>
              <a:t>”Look</a:t>
            </a:r>
            <a:r>
              <a:rPr lang="en-CA" dirty="0"/>
              <a:t>, an accident happened to that worker</a:t>
            </a:r>
            <a:r>
              <a:rPr lang="en-CA" dirty="0" smtClean="0"/>
              <a:t>.” </a:t>
            </a:r>
            <a:r>
              <a:rPr lang="en-CA" dirty="0"/>
              <a:t>It would be more appropriate to say, </a:t>
            </a:r>
            <a:r>
              <a:rPr lang="en-CA" dirty="0" smtClean="0"/>
              <a:t>“Look</a:t>
            </a:r>
            <a:r>
              <a:rPr lang="en-CA" dirty="0"/>
              <a:t>, that worker just caused an </a:t>
            </a:r>
            <a:r>
              <a:rPr lang="en-CA" dirty="0" smtClean="0"/>
              <a:t>accident.”</a:t>
            </a:r>
            <a:endParaRPr lang="en-CA" dirty="0" smtClean="0"/>
          </a:p>
          <a:p>
            <a:pPr marL="0" indent="0">
              <a:buNone/>
            </a:pPr>
            <a:endParaRPr lang="en-CA" dirty="0"/>
          </a:p>
          <a:p>
            <a:r>
              <a:rPr lang="en-US" dirty="0">
                <a:hlinkClick r:id="rId3"/>
              </a:rPr>
              <a:t>http://</a:t>
            </a:r>
            <a:r>
              <a:rPr lang="en-US" dirty="0" smtClean="0">
                <a:hlinkClick r:id="rId3"/>
              </a:rPr>
              <a:t>www.youtube.com/watch?v=aXRe0HYAUeU</a:t>
            </a:r>
            <a:endParaRPr lang="en-US" dirty="0" smtClean="0"/>
          </a:p>
          <a:p>
            <a:r>
              <a:rPr lang="en-US" dirty="0">
                <a:hlinkClick r:id="rId4"/>
              </a:rPr>
              <a:t>http://</a:t>
            </a:r>
            <a:r>
              <a:rPr lang="en-US" dirty="0" smtClean="0">
                <a:hlinkClick r:id="rId4"/>
              </a:rPr>
              <a:t>www.youtube.com/watch?v=DX1iplQQJTo</a:t>
            </a:r>
            <a:endParaRPr lang="en-US" dirty="0" smtClean="0"/>
          </a:p>
          <a:p>
            <a:r>
              <a:rPr lang="en-US" dirty="0">
                <a:hlinkClick r:id="rId5"/>
              </a:rPr>
              <a:t>http://</a:t>
            </a:r>
            <a:r>
              <a:rPr lang="en-US" dirty="0" smtClean="0">
                <a:hlinkClick r:id="rId5"/>
              </a:rPr>
              <a:t>www.youtube.com/watch?v=FZrka-ZxuYU</a:t>
            </a:r>
            <a:endParaRPr lang="en-US" dirty="0" smtClean="0"/>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8049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20040"/>
            <a:ext cx="8712968" cy="1143000"/>
          </a:xfrm>
        </p:spPr>
        <p:txBody>
          <a:bodyPr>
            <a:normAutofit fontScale="90000"/>
          </a:bodyPr>
          <a:lstStyle/>
          <a:p>
            <a:r>
              <a:rPr lang="en-US" dirty="0" smtClean="0"/>
              <a:t>Help prevent accidents… Eliminate unsafe acts and conditions.</a:t>
            </a:r>
            <a:endParaRPr lang="en-US" dirty="0"/>
          </a:p>
        </p:txBody>
      </p:sp>
      <p:sp>
        <p:nvSpPr>
          <p:cNvPr id="3" name="Content Placeholder 2"/>
          <p:cNvSpPr>
            <a:spLocks noGrp="1"/>
          </p:cNvSpPr>
          <p:nvPr>
            <p:ph idx="1"/>
          </p:nvPr>
        </p:nvSpPr>
        <p:spPr/>
        <p:txBody>
          <a:bodyPr>
            <a:normAutofit/>
          </a:bodyPr>
          <a:lstStyle/>
          <a:p>
            <a:r>
              <a:rPr lang="en-CA" dirty="0"/>
              <a:t>An </a:t>
            </a:r>
            <a:r>
              <a:rPr lang="en-CA" b="1" dirty="0"/>
              <a:t>unsafe act</a:t>
            </a:r>
            <a:r>
              <a:rPr lang="en-CA" dirty="0"/>
              <a:t> is </a:t>
            </a:r>
            <a:r>
              <a:rPr lang="en-CA" dirty="0" smtClean="0"/>
              <a:t>anything a worker does that does not follow accepted</a:t>
            </a:r>
            <a:r>
              <a:rPr lang="en-CA" dirty="0"/>
              <a:t>, normal, or correct procedure or practice. Unsafe acts lead to </a:t>
            </a:r>
            <a:r>
              <a:rPr lang="en-CA" dirty="0" smtClean="0"/>
              <a:t>accidents.</a:t>
            </a:r>
          </a:p>
          <a:p>
            <a:r>
              <a:rPr lang="en-CA" dirty="0"/>
              <a:t>An </a:t>
            </a:r>
            <a:r>
              <a:rPr lang="en-CA" b="1" dirty="0"/>
              <a:t>unsafe condition</a:t>
            </a:r>
            <a:r>
              <a:rPr lang="en-CA" dirty="0"/>
              <a:t> is any hazardous physical condition, which if left uncorrected, </a:t>
            </a:r>
            <a:r>
              <a:rPr lang="en-CA" dirty="0" smtClean="0"/>
              <a:t>can </a:t>
            </a:r>
            <a:r>
              <a:rPr lang="en-CA" dirty="0"/>
              <a:t>lead to an </a:t>
            </a:r>
            <a:r>
              <a:rPr lang="en-CA" dirty="0" smtClean="0"/>
              <a:t>accident.</a:t>
            </a:r>
          </a:p>
          <a:p>
            <a:r>
              <a:rPr lang="en-CA" dirty="0" smtClean="0"/>
              <a:t>You must </a:t>
            </a:r>
            <a:r>
              <a:rPr lang="en-CA" b="1" dirty="0" smtClean="0"/>
              <a:t>recognize </a:t>
            </a:r>
            <a:r>
              <a:rPr lang="en-CA" dirty="0" smtClean="0"/>
              <a:t>and </a:t>
            </a:r>
            <a:r>
              <a:rPr lang="en-CA" b="1" dirty="0" smtClean="0"/>
              <a:t>identify </a:t>
            </a:r>
            <a:r>
              <a:rPr lang="en-CA" dirty="0" smtClean="0"/>
              <a:t>unsafe acts in order to remove them. </a:t>
            </a:r>
            <a:r>
              <a:rPr lang="en-CA" dirty="0"/>
              <a:t>The better you are at recognizing dangerous acts and conditions, the less accident-prone you will be.</a:t>
            </a:r>
            <a:endParaRPr lang="en-US" b="1" dirty="0"/>
          </a:p>
        </p:txBody>
      </p:sp>
    </p:spTree>
    <p:extLst>
      <p:ext uri="{BB962C8B-B14F-4D97-AF65-F5344CB8AC3E}">
        <p14:creationId xmlns:p14="http://schemas.microsoft.com/office/powerpoint/2010/main" val="2592418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unsafe </a:t>
            </a:r>
            <a:r>
              <a:rPr lang="en-CA" dirty="0" smtClean="0"/>
              <a:t>acts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984" y="188640"/>
            <a:ext cx="2788920" cy="1508760"/>
          </a:xfrm>
        </p:spPr>
      </p:pic>
      <p:sp>
        <p:nvSpPr>
          <p:cNvPr id="5" name="Content Placeholder 2"/>
          <p:cNvSpPr txBox="1">
            <a:spLocks/>
          </p:cNvSpPr>
          <p:nvPr/>
        </p:nvSpPr>
        <p:spPr>
          <a:xfrm>
            <a:off x="457200" y="1609416"/>
            <a:ext cx="7239000" cy="4846320"/>
          </a:xfrm>
          <a:prstGeom prst="rect">
            <a:avLst/>
          </a:prstGeom>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endParaRPr lang="en-CA" dirty="0" smtClean="0"/>
          </a:p>
          <a:p>
            <a:r>
              <a:rPr lang="en-CA" dirty="0" smtClean="0"/>
              <a:t>Failing </a:t>
            </a:r>
            <a:r>
              <a:rPr lang="en-CA" dirty="0"/>
              <a:t>to wear safe attire is considered an unsafe act. Without </a:t>
            </a:r>
            <a:r>
              <a:rPr lang="en-CA" dirty="0" smtClean="0"/>
              <a:t>proper </a:t>
            </a:r>
            <a:r>
              <a:rPr lang="en-CA" dirty="0"/>
              <a:t>clothing, a person soldering an electronics project could receive a severe burn if a drop of molten solder landed on him or her.</a:t>
            </a:r>
            <a:endParaRPr lang="en-CA" dirty="0" smtClean="0"/>
          </a:p>
          <a:p>
            <a:r>
              <a:rPr lang="en-CA" dirty="0"/>
              <a:t>Distracting, teasing, abusing, or startling someone are </a:t>
            </a:r>
            <a:r>
              <a:rPr lang="en-CA" dirty="0" smtClean="0"/>
              <a:t>all unsafe </a:t>
            </a:r>
            <a:r>
              <a:rPr lang="en-CA" dirty="0"/>
              <a:t>acts. </a:t>
            </a:r>
            <a:r>
              <a:rPr lang="en-CA" dirty="0" smtClean="0"/>
              <a:t>Distractions prevent people from concentrating on what they are doing and can cause injuries like a burn from touching a hot soldering iron.</a:t>
            </a:r>
            <a:endParaRPr lang="en-US" dirty="0"/>
          </a:p>
        </p:txBody>
      </p:sp>
    </p:spTree>
    <p:extLst>
      <p:ext uri="{BB962C8B-B14F-4D97-AF65-F5344CB8AC3E}">
        <p14:creationId xmlns:p14="http://schemas.microsoft.com/office/powerpoint/2010/main" val="3054664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61"/>
            <a:ext cx="7239000" cy="698336"/>
          </a:xfrm>
        </p:spPr>
        <p:txBody>
          <a:bodyPr/>
          <a:lstStyle/>
          <a:p>
            <a:r>
              <a:rPr lang="en-CA" dirty="0"/>
              <a:t>unsafe </a:t>
            </a:r>
            <a:r>
              <a:rPr lang="en-CA" dirty="0" smtClean="0"/>
              <a:t>acts continued</a:t>
            </a:r>
            <a:endParaRPr lang="en-US" dirty="0"/>
          </a:p>
        </p:txBody>
      </p:sp>
      <p:sp>
        <p:nvSpPr>
          <p:cNvPr id="5" name="Content Placeholder 2"/>
          <p:cNvSpPr txBox="1">
            <a:spLocks/>
          </p:cNvSpPr>
          <p:nvPr/>
        </p:nvSpPr>
        <p:spPr>
          <a:xfrm>
            <a:off x="457200" y="1285032"/>
            <a:ext cx="7571184" cy="5384328"/>
          </a:xfrm>
          <a:prstGeom prst="rect">
            <a:avLst/>
          </a:prstGeom>
        </p:spPr>
        <p:txBody>
          <a:bodyPr vert="horz">
            <a:normAutofit fontScale="85000" lnSpcReduction="20000"/>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en-CA" dirty="0"/>
              <a:t>O</a:t>
            </a:r>
            <a:r>
              <a:rPr lang="en-CA" dirty="0" smtClean="0"/>
              <a:t>perating </a:t>
            </a:r>
            <a:r>
              <a:rPr lang="en-CA" dirty="0"/>
              <a:t>equipment </a:t>
            </a:r>
            <a:r>
              <a:rPr lang="en-CA" dirty="0" smtClean="0"/>
              <a:t>without </a:t>
            </a:r>
            <a:r>
              <a:rPr lang="en-CA" dirty="0"/>
              <a:t>warning people in </a:t>
            </a:r>
            <a:r>
              <a:rPr lang="en-CA" dirty="0" smtClean="0"/>
              <a:t>the area </a:t>
            </a:r>
            <a:r>
              <a:rPr lang="en-CA" dirty="0" smtClean="0"/>
              <a:t>(</a:t>
            </a:r>
            <a:r>
              <a:rPr lang="en-CA" dirty="0"/>
              <a:t>for example, using a soldering iron creates toxic fumes</a:t>
            </a:r>
            <a:r>
              <a:rPr lang="en-CA" dirty="0" smtClean="0"/>
              <a:t>).</a:t>
            </a:r>
          </a:p>
          <a:p>
            <a:r>
              <a:rPr lang="en-CA" dirty="0" smtClean="0"/>
              <a:t>Operating </a:t>
            </a:r>
            <a:r>
              <a:rPr lang="en-CA" dirty="0"/>
              <a:t>equipment before checking </a:t>
            </a:r>
            <a:r>
              <a:rPr lang="en-CA" strike="sngStrike" dirty="0"/>
              <a:t>out</a:t>
            </a:r>
            <a:r>
              <a:rPr lang="en-CA" dirty="0"/>
              <a:t> its condition (for example, a power tool might have a short circuit</a:t>
            </a:r>
            <a:r>
              <a:rPr lang="en-CA" dirty="0" smtClean="0"/>
              <a:t>)</a:t>
            </a:r>
          </a:p>
          <a:p>
            <a:r>
              <a:rPr lang="en-CA" dirty="0" smtClean="0"/>
              <a:t>Operating </a:t>
            </a:r>
            <a:r>
              <a:rPr lang="en-CA" dirty="0"/>
              <a:t>equipment before securing accessories (for example, saw </a:t>
            </a:r>
            <a:r>
              <a:rPr lang="en-CA" dirty="0" smtClean="0"/>
              <a:t>blades </a:t>
            </a:r>
            <a:r>
              <a:rPr lang="en-CA" dirty="0"/>
              <a:t>or drill bits should be tightly secured</a:t>
            </a:r>
            <a:r>
              <a:rPr lang="en-CA" dirty="0" smtClean="0"/>
              <a:t>)</a:t>
            </a:r>
          </a:p>
          <a:p>
            <a:r>
              <a:rPr lang="en-CA" dirty="0" smtClean="0"/>
              <a:t>Failing </a:t>
            </a:r>
            <a:r>
              <a:rPr lang="en-CA" dirty="0"/>
              <a:t>to shut off equipment that is unattended (for example, a soldering iron </a:t>
            </a:r>
            <a:r>
              <a:rPr lang="en-CA" dirty="0" smtClean="0"/>
              <a:t>left </a:t>
            </a:r>
            <a:r>
              <a:rPr lang="en-CA" dirty="0"/>
              <a:t>plugged </a:t>
            </a:r>
            <a:r>
              <a:rPr lang="en-CA" dirty="0" smtClean="0"/>
              <a:t>in could seriously burn someone or start a </a:t>
            </a:r>
            <a:r>
              <a:rPr lang="en-CA" dirty="0" smtClean="0"/>
              <a:t>fire. Operating </a:t>
            </a:r>
            <a:r>
              <a:rPr lang="en-CA" dirty="0"/>
              <a:t>equipment in an unsafe environment (for example, using a soldering iron near </a:t>
            </a:r>
            <a:r>
              <a:rPr lang="en-CA" dirty="0" smtClean="0"/>
              <a:t>flammable </a:t>
            </a:r>
            <a:r>
              <a:rPr lang="en-CA" dirty="0" smtClean="0"/>
              <a:t>material.</a:t>
            </a:r>
          </a:p>
          <a:p>
            <a:r>
              <a:rPr lang="en-CA" dirty="0" smtClean="0"/>
              <a:t>Working </a:t>
            </a:r>
            <a:r>
              <a:rPr lang="en-CA" dirty="0" smtClean="0"/>
              <a:t>with, or near equipment after taking drugs, alcohol or any medication (prescription or non-prescription) that can make you dizzy or </a:t>
            </a:r>
            <a:r>
              <a:rPr lang="en-CA" dirty="0" smtClean="0"/>
              <a:t>sleepy.</a:t>
            </a:r>
            <a:endParaRPr lang="en-CA" dirty="0" smtClean="0"/>
          </a:p>
          <a:p>
            <a:r>
              <a:rPr lang="en-CA" dirty="0" smtClean="0"/>
              <a:t>Working </a:t>
            </a:r>
            <a:r>
              <a:rPr lang="en-CA" dirty="0"/>
              <a:t>on equipment that is </a:t>
            </a:r>
            <a:r>
              <a:rPr lang="en-CA" dirty="0" smtClean="0"/>
              <a:t>still connected to a power </a:t>
            </a:r>
            <a:r>
              <a:rPr lang="en-CA" dirty="0" smtClean="0"/>
              <a:t>source.</a:t>
            </a:r>
            <a:endParaRPr lang="en-CA" strike="sngStrike"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116632"/>
            <a:ext cx="1130300" cy="1168400"/>
          </a:xfrm>
          <a:prstGeom prst="rect">
            <a:avLst/>
          </a:prstGeom>
        </p:spPr>
      </p:pic>
    </p:spTree>
    <p:extLst>
      <p:ext uri="{BB962C8B-B14F-4D97-AF65-F5344CB8AC3E}">
        <p14:creationId xmlns:p14="http://schemas.microsoft.com/office/powerpoint/2010/main" val="4122348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0359"/>
            <a:ext cx="7239000" cy="696550"/>
          </a:xfrm>
        </p:spPr>
        <p:txBody>
          <a:bodyPr/>
          <a:lstStyle/>
          <a:p>
            <a:r>
              <a:rPr lang="en-CA" dirty="0"/>
              <a:t>unsafe </a:t>
            </a:r>
            <a:r>
              <a:rPr lang="en-CA" dirty="0" smtClean="0"/>
              <a:t>conditions</a:t>
            </a:r>
            <a:endParaRPr lang="en-US" dirty="0"/>
          </a:p>
        </p:txBody>
      </p:sp>
      <p:sp>
        <p:nvSpPr>
          <p:cNvPr id="3" name="Content Placeholder 2"/>
          <p:cNvSpPr>
            <a:spLocks noGrp="1"/>
          </p:cNvSpPr>
          <p:nvPr>
            <p:ph idx="1"/>
          </p:nvPr>
        </p:nvSpPr>
        <p:spPr>
          <a:xfrm>
            <a:off x="467544" y="1344340"/>
            <a:ext cx="7643192" cy="5258984"/>
          </a:xfrm>
        </p:spPr>
        <p:txBody>
          <a:bodyPr>
            <a:normAutofit fontScale="85000" lnSpcReduction="20000"/>
          </a:bodyPr>
          <a:lstStyle/>
          <a:p>
            <a:r>
              <a:rPr lang="en-CA" dirty="0"/>
              <a:t>Defective equipment </a:t>
            </a:r>
            <a:r>
              <a:rPr lang="en-CA" dirty="0" smtClean="0"/>
              <a:t>make working conditions </a:t>
            </a:r>
            <a:r>
              <a:rPr lang="en-CA" dirty="0" smtClean="0"/>
              <a:t>unsafe. </a:t>
            </a:r>
            <a:r>
              <a:rPr lang="en-CA" dirty="0"/>
              <a:t>Extension cords with damaged insulation are </a:t>
            </a:r>
            <a:r>
              <a:rPr lang="en-CA" dirty="0" smtClean="0"/>
              <a:t>dangerous</a:t>
            </a:r>
            <a:r>
              <a:rPr lang="en-CA" dirty="0" smtClean="0"/>
              <a:t>, especially in wet </a:t>
            </a:r>
            <a:r>
              <a:rPr lang="en-CA" dirty="0" smtClean="0"/>
              <a:t>conditions. Equipment </a:t>
            </a:r>
            <a:r>
              <a:rPr lang="en-CA" dirty="0"/>
              <a:t>or cords with exposed live wires are extremely dangerous</a:t>
            </a:r>
            <a:r>
              <a:rPr lang="en-CA" dirty="0" smtClean="0"/>
              <a:t>.</a:t>
            </a:r>
          </a:p>
          <a:p>
            <a:r>
              <a:rPr lang="en-CA" dirty="0"/>
              <a:t>Improper ventilation in the work area is </a:t>
            </a:r>
            <a:r>
              <a:rPr lang="en-CA" dirty="0" smtClean="0"/>
              <a:t>unsafe. Fumes </a:t>
            </a:r>
            <a:r>
              <a:rPr lang="en-CA" dirty="0"/>
              <a:t>from the materials being worked on </a:t>
            </a:r>
            <a:r>
              <a:rPr lang="en-CA" strike="sngStrike" dirty="0"/>
              <a:t>to</a:t>
            </a:r>
            <a:r>
              <a:rPr lang="en-CA" dirty="0"/>
              <a:t> remain in the work </a:t>
            </a:r>
            <a:r>
              <a:rPr lang="en-CA" dirty="0" smtClean="0"/>
              <a:t>area making it </a:t>
            </a:r>
            <a:r>
              <a:rPr lang="en-CA" dirty="0" smtClean="0"/>
              <a:t>unsafe </a:t>
            </a:r>
            <a:r>
              <a:rPr lang="en-CA" dirty="0"/>
              <a:t>(for example, solder and flux fumes</a:t>
            </a:r>
            <a:r>
              <a:rPr lang="en-CA" dirty="0" smtClean="0"/>
              <a:t>).</a:t>
            </a:r>
          </a:p>
          <a:p>
            <a:r>
              <a:rPr lang="en-CA" dirty="0"/>
              <a:t>Wet work areas </a:t>
            </a:r>
            <a:r>
              <a:rPr lang="en-CA" dirty="0" smtClean="0"/>
              <a:t>are </a:t>
            </a:r>
            <a:r>
              <a:rPr lang="en-CA" dirty="0"/>
              <a:t>a hazard. Do not work around or with equipment if the floor is wet. It is </a:t>
            </a:r>
            <a:r>
              <a:rPr lang="en-CA" dirty="0" smtClean="0"/>
              <a:t>easy </a:t>
            </a:r>
            <a:r>
              <a:rPr lang="en-CA" dirty="0"/>
              <a:t>for you and/or your equipment to slip if the work area is wet. </a:t>
            </a:r>
            <a:r>
              <a:rPr lang="en-CA" dirty="0" smtClean="0"/>
              <a:t>The </a:t>
            </a:r>
            <a:r>
              <a:rPr lang="en-CA" dirty="0"/>
              <a:t>wet area </a:t>
            </a:r>
            <a:r>
              <a:rPr lang="en-CA" dirty="0" smtClean="0"/>
              <a:t>could </a:t>
            </a:r>
            <a:r>
              <a:rPr lang="en-CA" dirty="0" smtClean="0"/>
              <a:t>also be </a:t>
            </a:r>
            <a:r>
              <a:rPr lang="en-CA" dirty="0"/>
              <a:t>a dangerous (toxic) substance. Power equipment should never be used outdoors after a rain until the ground has dried</a:t>
            </a:r>
            <a:r>
              <a:rPr lang="en-CA" dirty="0" smtClean="0"/>
              <a:t>.</a:t>
            </a:r>
          </a:p>
          <a:p>
            <a:r>
              <a:rPr lang="en-CA" dirty="0"/>
              <a:t>Portable power equipment </a:t>
            </a:r>
            <a:r>
              <a:rPr lang="en-CA" dirty="0" smtClean="0"/>
              <a:t>must </a:t>
            </a:r>
            <a:r>
              <a:rPr lang="en-CA" dirty="0" smtClean="0"/>
              <a:t>be </a:t>
            </a:r>
            <a:r>
              <a:rPr lang="en-CA" b="1" dirty="0"/>
              <a:t>grounded</a:t>
            </a:r>
            <a:r>
              <a:rPr lang="en-CA" dirty="0"/>
              <a:t> or it </a:t>
            </a:r>
            <a:r>
              <a:rPr lang="en-CA" dirty="0" smtClean="0"/>
              <a:t>be </a:t>
            </a:r>
            <a:r>
              <a:rPr lang="en-CA" dirty="0"/>
              <a:t>of the double-insulated type. Double-insulated tools have an insulating case so the operator does not touch any parts that could give him or her a shock.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188640"/>
            <a:ext cx="1130300" cy="1155700"/>
          </a:xfrm>
          <a:prstGeom prst="rect">
            <a:avLst/>
          </a:prstGeom>
        </p:spPr>
      </p:pic>
    </p:spTree>
    <p:extLst>
      <p:ext uri="{BB962C8B-B14F-4D97-AF65-F5344CB8AC3E}">
        <p14:creationId xmlns:p14="http://schemas.microsoft.com/office/powerpoint/2010/main" val="1432281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702</TotalTime>
  <Words>1580</Words>
  <Application>Microsoft Office PowerPoint</Application>
  <PresentationFormat>On-screen Show (4:3)</PresentationFormat>
  <Paragraphs>81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Opulent</vt:lpstr>
      <vt:lpstr>Electro-assembly 1010</vt:lpstr>
      <vt:lpstr>A look at the world’s most recent deadly industrial accidents…</vt:lpstr>
      <vt:lpstr>What is an accident?</vt:lpstr>
      <vt:lpstr>Causes of Accidents</vt:lpstr>
      <vt:lpstr>Accidents are caused… help to remove the cause.</vt:lpstr>
      <vt:lpstr>Help prevent accidents… Eliminate unsafe acts and conditions.</vt:lpstr>
      <vt:lpstr>unsafe acts</vt:lpstr>
      <vt:lpstr>unsafe acts continued</vt:lpstr>
      <vt:lpstr>unsafe conditions</vt:lpstr>
      <vt:lpstr>Accident prevention</vt:lpstr>
      <vt:lpstr>Electrical safety</vt:lpstr>
      <vt:lpstr>Electrical injury</vt:lpstr>
      <vt:lpstr>shock</vt:lpstr>
      <vt:lpstr>Burns</vt:lpstr>
      <vt:lpstr>Fire prevention</vt:lpstr>
      <vt:lpstr>Response to accidents</vt:lpstr>
    </vt:vector>
  </TitlesOfParts>
  <Company>Alberta Distance Learning Centre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Electro-assembly 1010</dc:title>
  <dc:creator>Phoebe Arcilla</dc:creator>
  <cp:lastModifiedBy>Phoebe Arcilla</cp:lastModifiedBy>
  <cp:revision>41</cp:revision>
  <dcterms:created xsi:type="dcterms:W3CDTF">2013-05-26T18:41:06Z</dcterms:created>
  <dcterms:modified xsi:type="dcterms:W3CDTF">2013-08-22T21:38:06Z</dcterms:modified>
</cp:coreProperties>
</file>