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6" r:id="rId3"/>
    <p:sldId id="260" r:id="rId4"/>
    <p:sldId id="258" r:id="rId5"/>
    <p:sldId id="259" r:id="rId6"/>
    <p:sldId id="263" r:id="rId7"/>
    <p:sldId id="261" r:id="rId8"/>
    <p:sldId id="262" r:id="rId9"/>
    <p:sldId id="266" r:id="rId10"/>
    <p:sldId id="267" r:id="rId11"/>
    <p:sldId id="265" r:id="rId12"/>
    <p:sldId id="26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04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EDU DURGA SYAMALA" userId="de3a0a1efb4884d4" providerId="LiveId" clId="{0ECE0EA7-F4B7-4FB0-BF19-BCB16AE8CD85}"/>
    <pc:docChg chg="modSld sldOrd">
      <pc:chgData name="MAREEDU DURGA SYAMALA" userId="de3a0a1efb4884d4" providerId="LiveId" clId="{0ECE0EA7-F4B7-4FB0-BF19-BCB16AE8CD85}" dt="2024-04-26T14:46:28.277" v="1"/>
      <pc:docMkLst>
        <pc:docMk/>
      </pc:docMkLst>
      <pc:sldChg chg="ord">
        <pc:chgData name="MAREEDU DURGA SYAMALA" userId="de3a0a1efb4884d4" providerId="LiveId" clId="{0ECE0EA7-F4B7-4FB0-BF19-BCB16AE8CD85}" dt="2024-04-26T14:46:28.277" v="1"/>
        <pc:sldMkLst>
          <pc:docMk/>
          <pc:sldMk cId="3324889018" sldId="26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22F36-B772-4BBB-B7D2-FC00EB671595}"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7DB132D5-B53A-44D5-8463-C44FE9600806}">
      <dgm:prSet/>
      <dgm:spPr/>
      <dgm:t>
        <a:bodyPr/>
        <a:lstStyle/>
        <a:p>
          <a:r>
            <a:rPr lang="en-US" b="1"/>
            <a:t>1. Win Rate: </a:t>
          </a:r>
          <a:r>
            <a:rPr lang="en-US"/>
            <a:t>Percentage of games won by each player.</a:t>
          </a:r>
        </a:p>
      </dgm:t>
    </dgm:pt>
    <dgm:pt modelId="{CB76251D-5210-41E5-B830-86A7489F2D23}" type="parTrans" cxnId="{224DC092-4A2D-4921-A6C5-62CAE2AC6501}">
      <dgm:prSet/>
      <dgm:spPr/>
      <dgm:t>
        <a:bodyPr/>
        <a:lstStyle/>
        <a:p>
          <a:endParaRPr lang="en-US"/>
        </a:p>
      </dgm:t>
    </dgm:pt>
    <dgm:pt modelId="{03E41AB5-5E6B-4DFC-9E46-53B94A3E76B6}" type="sibTrans" cxnId="{224DC092-4A2D-4921-A6C5-62CAE2AC6501}">
      <dgm:prSet/>
      <dgm:spPr/>
      <dgm:t>
        <a:bodyPr/>
        <a:lstStyle/>
        <a:p>
          <a:endParaRPr lang="en-US"/>
        </a:p>
      </dgm:t>
    </dgm:pt>
    <dgm:pt modelId="{2E2E303E-CDB5-4D82-97C7-D863620CB525}">
      <dgm:prSet/>
      <dgm:spPr/>
      <dgm:t>
        <a:bodyPr/>
        <a:lstStyle/>
        <a:p>
          <a:r>
            <a:rPr lang="en-US" b="1" dirty="0"/>
            <a:t>2. Tie Rate: </a:t>
          </a:r>
          <a:r>
            <a:rPr lang="en-US" dirty="0"/>
            <a:t>Percentage of games resulting in a draw.</a:t>
          </a:r>
        </a:p>
      </dgm:t>
    </dgm:pt>
    <dgm:pt modelId="{4142B3AF-4511-46B2-96A2-5E842F225E07}" type="parTrans" cxnId="{5BCB2CD3-B0C6-4B00-BB80-CEE7A7D506E4}">
      <dgm:prSet/>
      <dgm:spPr/>
      <dgm:t>
        <a:bodyPr/>
        <a:lstStyle/>
        <a:p>
          <a:endParaRPr lang="en-US"/>
        </a:p>
      </dgm:t>
    </dgm:pt>
    <dgm:pt modelId="{A3DE469C-E786-473A-84BF-0849E247938F}" type="sibTrans" cxnId="{5BCB2CD3-B0C6-4B00-BB80-CEE7A7D506E4}">
      <dgm:prSet/>
      <dgm:spPr/>
      <dgm:t>
        <a:bodyPr/>
        <a:lstStyle/>
        <a:p>
          <a:endParaRPr lang="en-US"/>
        </a:p>
      </dgm:t>
    </dgm:pt>
    <dgm:pt modelId="{6C136DCE-8E46-4028-94BD-ABD115D0EEB3}">
      <dgm:prSet/>
      <dgm:spPr/>
      <dgm:t>
        <a:bodyPr/>
        <a:lstStyle/>
        <a:p>
          <a:r>
            <a:rPr lang="en-US" b="1"/>
            <a:t>3. Average Game Length: </a:t>
          </a:r>
          <a:r>
            <a:rPr lang="en-US"/>
            <a:t>Average number of moves per game.</a:t>
          </a:r>
        </a:p>
      </dgm:t>
    </dgm:pt>
    <dgm:pt modelId="{98C4EEA5-B328-4BD2-8A04-0FC258A8AE3B}" type="parTrans" cxnId="{D2593A1B-7B9B-47A1-B218-96400B4722CD}">
      <dgm:prSet/>
      <dgm:spPr/>
      <dgm:t>
        <a:bodyPr/>
        <a:lstStyle/>
        <a:p>
          <a:endParaRPr lang="en-US"/>
        </a:p>
      </dgm:t>
    </dgm:pt>
    <dgm:pt modelId="{6B4CE5E5-6704-4D16-98E2-1F18D16F0768}" type="sibTrans" cxnId="{D2593A1B-7B9B-47A1-B218-96400B4722CD}">
      <dgm:prSet/>
      <dgm:spPr/>
      <dgm:t>
        <a:bodyPr/>
        <a:lstStyle/>
        <a:p>
          <a:endParaRPr lang="en-US"/>
        </a:p>
      </dgm:t>
    </dgm:pt>
    <dgm:pt modelId="{DA5F1607-DE13-494D-B904-219F5E05FA3A}">
      <dgm:prSet/>
      <dgm:spPr/>
      <dgm:t>
        <a:bodyPr/>
        <a:lstStyle/>
        <a:p>
          <a:r>
            <a:rPr lang="en-US" b="1"/>
            <a:t>4. Convergence Speed: </a:t>
          </a:r>
          <a:r>
            <a:rPr lang="en-US"/>
            <a:t>Rate of convergence to optimal strategies.</a:t>
          </a:r>
        </a:p>
      </dgm:t>
    </dgm:pt>
    <dgm:pt modelId="{429277AD-5E85-46CB-98C8-F9C6EE2EB2BA}" type="parTrans" cxnId="{2BAC0C87-55A1-4933-8885-0D2115283BA8}">
      <dgm:prSet/>
      <dgm:spPr/>
      <dgm:t>
        <a:bodyPr/>
        <a:lstStyle/>
        <a:p>
          <a:endParaRPr lang="en-US"/>
        </a:p>
      </dgm:t>
    </dgm:pt>
    <dgm:pt modelId="{EFAF17FD-3795-4351-837E-8AA3851AB635}" type="sibTrans" cxnId="{2BAC0C87-55A1-4933-8885-0D2115283BA8}">
      <dgm:prSet/>
      <dgm:spPr/>
      <dgm:t>
        <a:bodyPr/>
        <a:lstStyle/>
        <a:p>
          <a:endParaRPr lang="en-US"/>
        </a:p>
      </dgm:t>
    </dgm:pt>
    <dgm:pt modelId="{1BF6A6FE-25F2-4044-8712-B847128BE1B8}">
      <dgm:prSet/>
      <dgm:spPr/>
      <dgm:t>
        <a:bodyPr/>
        <a:lstStyle/>
        <a:p>
          <a:r>
            <a:rPr lang="en-US" b="1"/>
            <a:t>5. Exploration vs. Exploitation Ratio: </a:t>
          </a:r>
          <a:r>
            <a:rPr lang="en-US"/>
            <a:t>Balance between exploring new strategies and exploiting learned ones.</a:t>
          </a:r>
        </a:p>
      </dgm:t>
    </dgm:pt>
    <dgm:pt modelId="{539D5D82-153B-47CA-AF03-F79D5E8A3314}" type="parTrans" cxnId="{8CCB5019-62FC-4F57-B309-49BC9BCC49E0}">
      <dgm:prSet/>
      <dgm:spPr/>
      <dgm:t>
        <a:bodyPr/>
        <a:lstStyle/>
        <a:p>
          <a:endParaRPr lang="en-US"/>
        </a:p>
      </dgm:t>
    </dgm:pt>
    <dgm:pt modelId="{D716B070-0C49-4E6C-958E-70E24E408C93}" type="sibTrans" cxnId="{8CCB5019-62FC-4F57-B309-49BC9BCC49E0}">
      <dgm:prSet/>
      <dgm:spPr/>
      <dgm:t>
        <a:bodyPr/>
        <a:lstStyle/>
        <a:p>
          <a:endParaRPr lang="en-US"/>
        </a:p>
      </dgm:t>
    </dgm:pt>
    <dgm:pt modelId="{515A9689-3740-4324-A096-7ECF09FBF2B0}" type="pres">
      <dgm:prSet presAssocID="{C7D22F36-B772-4BBB-B7D2-FC00EB671595}" presName="root" presStyleCnt="0">
        <dgm:presLayoutVars>
          <dgm:dir/>
          <dgm:resizeHandles val="exact"/>
        </dgm:presLayoutVars>
      </dgm:prSet>
      <dgm:spPr/>
    </dgm:pt>
    <dgm:pt modelId="{16889FE5-079D-49FA-8016-38539B649603}" type="pres">
      <dgm:prSet presAssocID="{7DB132D5-B53A-44D5-8463-C44FE9600806}" presName="compNode" presStyleCnt="0"/>
      <dgm:spPr/>
    </dgm:pt>
    <dgm:pt modelId="{D122ACBA-26F5-4B4B-9DE1-DF3E0EBD2B23}" type="pres">
      <dgm:prSet presAssocID="{7DB132D5-B53A-44D5-8463-C44FE9600806}" presName="bgRect" presStyleLbl="bgShp" presStyleIdx="0" presStyleCnt="5"/>
      <dgm:spPr/>
    </dgm:pt>
    <dgm:pt modelId="{6D1F70C3-946A-4DCB-8DDD-989541E90A1B}" type="pres">
      <dgm:prSet presAssocID="{7DB132D5-B53A-44D5-8463-C44FE96008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phy"/>
        </a:ext>
      </dgm:extLst>
    </dgm:pt>
    <dgm:pt modelId="{79D73A13-537D-43B6-AAE7-81071437C999}" type="pres">
      <dgm:prSet presAssocID="{7DB132D5-B53A-44D5-8463-C44FE9600806}" presName="spaceRect" presStyleCnt="0"/>
      <dgm:spPr/>
    </dgm:pt>
    <dgm:pt modelId="{56EBD01A-E73F-44B3-AF72-CA1EF868939D}" type="pres">
      <dgm:prSet presAssocID="{7DB132D5-B53A-44D5-8463-C44FE9600806}" presName="parTx" presStyleLbl="revTx" presStyleIdx="0" presStyleCnt="5">
        <dgm:presLayoutVars>
          <dgm:chMax val="0"/>
          <dgm:chPref val="0"/>
        </dgm:presLayoutVars>
      </dgm:prSet>
      <dgm:spPr/>
    </dgm:pt>
    <dgm:pt modelId="{743A33E2-226F-460C-94A2-AFA42AFC4908}" type="pres">
      <dgm:prSet presAssocID="{03E41AB5-5E6B-4DFC-9E46-53B94A3E76B6}" presName="sibTrans" presStyleCnt="0"/>
      <dgm:spPr/>
    </dgm:pt>
    <dgm:pt modelId="{5E8DFACA-9877-4F05-9832-C066EB080212}" type="pres">
      <dgm:prSet presAssocID="{2E2E303E-CDB5-4D82-97C7-D863620CB525}" presName="compNode" presStyleCnt="0"/>
      <dgm:spPr/>
    </dgm:pt>
    <dgm:pt modelId="{0BE23BD7-180D-436C-841D-E681A3344C38}" type="pres">
      <dgm:prSet presAssocID="{2E2E303E-CDB5-4D82-97C7-D863620CB525}" presName="bgRect" presStyleLbl="bgShp" presStyleIdx="1" presStyleCnt="5"/>
      <dgm:spPr/>
    </dgm:pt>
    <dgm:pt modelId="{23BC8870-98CF-4EA8-96A9-573F4BB395F4}" type="pres">
      <dgm:prSet presAssocID="{2E2E303E-CDB5-4D82-97C7-D863620CB5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938B8504-2429-4A57-BD19-3D29122D4418}" type="pres">
      <dgm:prSet presAssocID="{2E2E303E-CDB5-4D82-97C7-D863620CB525}" presName="spaceRect" presStyleCnt="0"/>
      <dgm:spPr/>
    </dgm:pt>
    <dgm:pt modelId="{3267BF4E-6377-4325-B51E-B7AE5CA8C8AA}" type="pres">
      <dgm:prSet presAssocID="{2E2E303E-CDB5-4D82-97C7-D863620CB525}" presName="parTx" presStyleLbl="revTx" presStyleIdx="1" presStyleCnt="5">
        <dgm:presLayoutVars>
          <dgm:chMax val="0"/>
          <dgm:chPref val="0"/>
        </dgm:presLayoutVars>
      </dgm:prSet>
      <dgm:spPr/>
    </dgm:pt>
    <dgm:pt modelId="{EAE7BBC2-A8CC-48AF-A5BE-6F9980EDE4B6}" type="pres">
      <dgm:prSet presAssocID="{A3DE469C-E786-473A-84BF-0849E247938F}" presName="sibTrans" presStyleCnt="0"/>
      <dgm:spPr/>
    </dgm:pt>
    <dgm:pt modelId="{36732440-6F5D-4D74-9440-DF1594F45B1F}" type="pres">
      <dgm:prSet presAssocID="{6C136DCE-8E46-4028-94BD-ABD115D0EEB3}" presName="compNode" presStyleCnt="0"/>
      <dgm:spPr/>
    </dgm:pt>
    <dgm:pt modelId="{A22D89C5-E600-4B58-82D9-C53813AE0FDE}" type="pres">
      <dgm:prSet presAssocID="{6C136DCE-8E46-4028-94BD-ABD115D0EEB3}" presName="bgRect" presStyleLbl="bgShp" presStyleIdx="2" presStyleCnt="5"/>
      <dgm:spPr/>
    </dgm:pt>
    <dgm:pt modelId="{D6D4313C-485C-493F-8159-FB0270D495DA}" type="pres">
      <dgm:prSet presAssocID="{6C136DCE-8E46-4028-94BD-ABD115D0EE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750FF39C-FFFD-45EB-89E9-8554848B077B}" type="pres">
      <dgm:prSet presAssocID="{6C136DCE-8E46-4028-94BD-ABD115D0EEB3}" presName="spaceRect" presStyleCnt="0"/>
      <dgm:spPr/>
    </dgm:pt>
    <dgm:pt modelId="{9747779F-5D1A-4CD8-8773-AE718031FD30}" type="pres">
      <dgm:prSet presAssocID="{6C136DCE-8E46-4028-94BD-ABD115D0EEB3}" presName="parTx" presStyleLbl="revTx" presStyleIdx="2" presStyleCnt="5">
        <dgm:presLayoutVars>
          <dgm:chMax val="0"/>
          <dgm:chPref val="0"/>
        </dgm:presLayoutVars>
      </dgm:prSet>
      <dgm:spPr/>
    </dgm:pt>
    <dgm:pt modelId="{EC7AB6A2-A1BE-4FE1-806C-317894CCF259}" type="pres">
      <dgm:prSet presAssocID="{6B4CE5E5-6704-4D16-98E2-1F18D16F0768}" presName="sibTrans" presStyleCnt="0"/>
      <dgm:spPr/>
    </dgm:pt>
    <dgm:pt modelId="{0F6BD4C3-5085-4559-ADEC-8EEB3DA41C21}" type="pres">
      <dgm:prSet presAssocID="{DA5F1607-DE13-494D-B904-219F5E05FA3A}" presName="compNode" presStyleCnt="0"/>
      <dgm:spPr/>
    </dgm:pt>
    <dgm:pt modelId="{EC4F2A6F-31AB-42A4-A2B9-F663232C5FA0}" type="pres">
      <dgm:prSet presAssocID="{DA5F1607-DE13-494D-B904-219F5E05FA3A}" presName="bgRect" presStyleLbl="bgShp" presStyleIdx="3" presStyleCnt="5"/>
      <dgm:spPr/>
    </dgm:pt>
    <dgm:pt modelId="{F5B65632-38DE-4E81-9B1F-837FA1E51BE0}" type="pres">
      <dgm:prSet presAssocID="{DA5F1607-DE13-494D-B904-219F5E05FA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nsfer"/>
        </a:ext>
      </dgm:extLst>
    </dgm:pt>
    <dgm:pt modelId="{F438C1EC-0029-468A-9366-87784DC0F34D}" type="pres">
      <dgm:prSet presAssocID="{DA5F1607-DE13-494D-B904-219F5E05FA3A}" presName="spaceRect" presStyleCnt="0"/>
      <dgm:spPr/>
    </dgm:pt>
    <dgm:pt modelId="{E5EEE6EB-EC5B-486D-8233-F2588481C11D}" type="pres">
      <dgm:prSet presAssocID="{DA5F1607-DE13-494D-B904-219F5E05FA3A}" presName="parTx" presStyleLbl="revTx" presStyleIdx="3" presStyleCnt="5">
        <dgm:presLayoutVars>
          <dgm:chMax val="0"/>
          <dgm:chPref val="0"/>
        </dgm:presLayoutVars>
      </dgm:prSet>
      <dgm:spPr/>
    </dgm:pt>
    <dgm:pt modelId="{0D5136D4-3642-445C-9213-36DA168320F8}" type="pres">
      <dgm:prSet presAssocID="{EFAF17FD-3795-4351-837E-8AA3851AB635}" presName="sibTrans" presStyleCnt="0"/>
      <dgm:spPr/>
    </dgm:pt>
    <dgm:pt modelId="{181EBE13-914E-4EC9-86A1-AEAD09FB3A3E}" type="pres">
      <dgm:prSet presAssocID="{1BF6A6FE-25F2-4044-8712-B847128BE1B8}" presName="compNode" presStyleCnt="0"/>
      <dgm:spPr/>
    </dgm:pt>
    <dgm:pt modelId="{6B38418A-7264-40B3-978C-908EFC072BD7}" type="pres">
      <dgm:prSet presAssocID="{1BF6A6FE-25F2-4044-8712-B847128BE1B8}" presName="bgRect" presStyleLbl="bgShp" presStyleIdx="4" presStyleCnt="5"/>
      <dgm:spPr/>
    </dgm:pt>
    <dgm:pt modelId="{B0916052-476F-44E5-8A22-7C6185A2DBDC}" type="pres">
      <dgm:prSet presAssocID="{1BF6A6FE-25F2-4044-8712-B847128BE1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60178FA0-5421-4E5A-B4EB-3D557FFD3E8C}" type="pres">
      <dgm:prSet presAssocID="{1BF6A6FE-25F2-4044-8712-B847128BE1B8}" presName="spaceRect" presStyleCnt="0"/>
      <dgm:spPr/>
    </dgm:pt>
    <dgm:pt modelId="{9EBF111B-7D7C-432A-8F71-BC4F8D080B82}" type="pres">
      <dgm:prSet presAssocID="{1BF6A6FE-25F2-4044-8712-B847128BE1B8}" presName="parTx" presStyleLbl="revTx" presStyleIdx="4" presStyleCnt="5">
        <dgm:presLayoutVars>
          <dgm:chMax val="0"/>
          <dgm:chPref val="0"/>
        </dgm:presLayoutVars>
      </dgm:prSet>
      <dgm:spPr/>
    </dgm:pt>
  </dgm:ptLst>
  <dgm:cxnLst>
    <dgm:cxn modelId="{282CAE12-0C0F-4B6A-978D-126A0FF1028A}" type="presOf" srcId="{1BF6A6FE-25F2-4044-8712-B847128BE1B8}" destId="{9EBF111B-7D7C-432A-8F71-BC4F8D080B82}" srcOrd="0" destOrd="0" presId="urn:microsoft.com/office/officeart/2018/2/layout/IconVerticalSolidList"/>
    <dgm:cxn modelId="{04394219-9B1D-4A5B-B75D-C0B163534201}" type="presOf" srcId="{C7D22F36-B772-4BBB-B7D2-FC00EB671595}" destId="{515A9689-3740-4324-A096-7ECF09FBF2B0}" srcOrd="0" destOrd="0" presId="urn:microsoft.com/office/officeart/2018/2/layout/IconVerticalSolidList"/>
    <dgm:cxn modelId="{8CCB5019-62FC-4F57-B309-49BC9BCC49E0}" srcId="{C7D22F36-B772-4BBB-B7D2-FC00EB671595}" destId="{1BF6A6FE-25F2-4044-8712-B847128BE1B8}" srcOrd="4" destOrd="0" parTransId="{539D5D82-153B-47CA-AF03-F79D5E8A3314}" sibTransId="{D716B070-0C49-4E6C-958E-70E24E408C93}"/>
    <dgm:cxn modelId="{D2593A1B-7B9B-47A1-B218-96400B4722CD}" srcId="{C7D22F36-B772-4BBB-B7D2-FC00EB671595}" destId="{6C136DCE-8E46-4028-94BD-ABD115D0EEB3}" srcOrd="2" destOrd="0" parTransId="{98C4EEA5-B328-4BD2-8A04-0FC258A8AE3B}" sibTransId="{6B4CE5E5-6704-4D16-98E2-1F18D16F0768}"/>
    <dgm:cxn modelId="{B540AF57-E4C2-4CAB-A23F-612C1358FB82}" type="presOf" srcId="{2E2E303E-CDB5-4D82-97C7-D863620CB525}" destId="{3267BF4E-6377-4325-B51E-B7AE5CA8C8AA}" srcOrd="0" destOrd="0" presId="urn:microsoft.com/office/officeart/2018/2/layout/IconVerticalSolidList"/>
    <dgm:cxn modelId="{2BAC0C87-55A1-4933-8885-0D2115283BA8}" srcId="{C7D22F36-B772-4BBB-B7D2-FC00EB671595}" destId="{DA5F1607-DE13-494D-B904-219F5E05FA3A}" srcOrd="3" destOrd="0" parTransId="{429277AD-5E85-46CB-98C8-F9C6EE2EB2BA}" sibTransId="{EFAF17FD-3795-4351-837E-8AA3851AB635}"/>
    <dgm:cxn modelId="{224DC092-4A2D-4921-A6C5-62CAE2AC6501}" srcId="{C7D22F36-B772-4BBB-B7D2-FC00EB671595}" destId="{7DB132D5-B53A-44D5-8463-C44FE9600806}" srcOrd="0" destOrd="0" parTransId="{CB76251D-5210-41E5-B830-86A7489F2D23}" sibTransId="{03E41AB5-5E6B-4DFC-9E46-53B94A3E76B6}"/>
    <dgm:cxn modelId="{FC6843B0-3F7B-4DA5-ACCA-06A405263077}" type="presOf" srcId="{7DB132D5-B53A-44D5-8463-C44FE9600806}" destId="{56EBD01A-E73F-44B3-AF72-CA1EF868939D}" srcOrd="0" destOrd="0" presId="urn:microsoft.com/office/officeart/2018/2/layout/IconVerticalSolidList"/>
    <dgm:cxn modelId="{B51084B7-924B-49B4-A642-EA17BAABADE7}" type="presOf" srcId="{DA5F1607-DE13-494D-B904-219F5E05FA3A}" destId="{E5EEE6EB-EC5B-486D-8233-F2588481C11D}" srcOrd="0" destOrd="0" presId="urn:microsoft.com/office/officeart/2018/2/layout/IconVerticalSolidList"/>
    <dgm:cxn modelId="{5BCB2CD3-B0C6-4B00-BB80-CEE7A7D506E4}" srcId="{C7D22F36-B772-4BBB-B7D2-FC00EB671595}" destId="{2E2E303E-CDB5-4D82-97C7-D863620CB525}" srcOrd="1" destOrd="0" parTransId="{4142B3AF-4511-46B2-96A2-5E842F225E07}" sibTransId="{A3DE469C-E786-473A-84BF-0849E247938F}"/>
    <dgm:cxn modelId="{3D0E50FE-B4AB-41BD-BF8D-7C17F8C0AE94}" type="presOf" srcId="{6C136DCE-8E46-4028-94BD-ABD115D0EEB3}" destId="{9747779F-5D1A-4CD8-8773-AE718031FD30}" srcOrd="0" destOrd="0" presId="urn:microsoft.com/office/officeart/2018/2/layout/IconVerticalSolidList"/>
    <dgm:cxn modelId="{0BE6777C-DEF3-4707-8248-9669A9CA1AC9}" type="presParOf" srcId="{515A9689-3740-4324-A096-7ECF09FBF2B0}" destId="{16889FE5-079D-49FA-8016-38539B649603}" srcOrd="0" destOrd="0" presId="urn:microsoft.com/office/officeart/2018/2/layout/IconVerticalSolidList"/>
    <dgm:cxn modelId="{A74C1C43-A312-41BA-8955-6E75BB16C0FA}" type="presParOf" srcId="{16889FE5-079D-49FA-8016-38539B649603}" destId="{D122ACBA-26F5-4B4B-9DE1-DF3E0EBD2B23}" srcOrd="0" destOrd="0" presId="urn:microsoft.com/office/officeart/2018/2/layout/IconVerticalSolidList"/>
    <dgm:cxn modelId="{8951360E-0759-412D-8714-EE4498EDB13F}" type="presParOf" srcId="{16889FE5-079D-49FA-8016-38539B649603}" destId="{6D1F70C3-946A-4DCB-8DDD-989541E90A1B}" srcOrd="1" destOrd="0" presId="urn:microsoft.com/office/officeart/2018/2/layout/IconVerticalSolidList"/>
    <dgm:cxn modelId="{A0718E58-A6D4-4762-BCB6-57575B895D3E}" type="presParOf" srcId="{16889FE5-079D-49FA-8016-38539B649603}" destId="{79D73A13-537D-43B6-AAE7-81071437C999}" srcOrd="2" destOrd="0" presId="urn:microsoft.com/office/officeart/2018/2/layout/IconVerticalSolidList"/>
    <dgm:cxn modelId="{3BF93F8C-4980-47CD-BCFA-AF0043B6C312}" type="presParOf" srcId="{16889FE5-079D-49FA-8016-38539B649603}" destId="{56EBD01A-E73F-44B3-AF72-CA1EF868939D}" srcOrd="3" destOrd="0" presId="urn:microsoft.com/office/officeart/2018/2/layout/IconVerticalSolidList"/>
    <dgm:cxn modelId="{1CD29491-5FF7-428B-BF8A-5BBE0227F5D5}" type="presParOf" srcId="{515A9689-3740-4324-A096-7ECF09FBF2B0}" destId="{743A33E2-226F-460C-94A2-AFA42AFC4908}" srcOrd="1" destOrd="0" presId="urn:microsoft.com/office/officeart/2018/2/layout/IconVerticalSolidList"/>
    <dgm:cxn modelId="{8EDB549A-CA62-470F-839A-8D26CF8AF0FE}" type="presParOf" srcId="{515A9689-3740-4324-A096-7ECF09FBF2B0}" destId="{5E8DFACA-9877-4F05-9832-C066EB080212}" srcOrd="2" destOrd="0" presId="urn:microsoft.com/office/officeart/2018/2/layout/IconVerticalSolidList"/>
    <dgm:cxn modelId="{2EF6064C-5206-4136-A9D3-B76738A94015}" type="presParOf" srcId="{5E8DFACA-9877-4F05-9832-C066EB080212}" destId="{0BE23BD7-180D-436C-841D-E681A3344C38}" srcOrd="0" destOrd="0" presId="urn:microsoft.com/office/officeart/2018/2/layout/IconVerticalSolidList"/>
    <dgm:cxn modelId="{F4484590-A419-4CA6-97F0-EF336E929B0F}" type="presParOf" srcId="{5E8DFACA-9877-4F05-9832-C066EB080212}" destId="{23BC8870-98CF-4EA8-96A9-573F4BB395F4}" srcOrd="1" destOrd="0" presId="urn:microsoft.com/office/officeart/2018/2/layout/IconVerticalSolidList"/>
    <dgm:cxn modelId="{E2C7D75A-87FC-4741-AA0F-3FD56D7F2E1F}" type="presParOf" srcId="{5E8DFACA-9877-4F05-9832-C066EB080212}" destId="{938B8504-2429-4A57-BD19-3D29122D4418}" srcOrd="2" destOrd="0" presId="urn:microsoft.com/office/officeart/2018/2/layout/IconVerticalSolidList"/>
    <dgm:cxn modelId="{C772B3A3-AA56-4E32-A203-C273D6BC0989}" type="presParOf" srcId="{5E8DFACA-9877-4F05-9832-C066EB080212}" destId="{3267BF4E-6377-4325-B51E-B7AE5CA8C8AA}" srcOrd="3" destOrd="0" presId="urn:microsoft.com/office/officeart/2018/2/layout/IconVerticalSolidList"/>
    <dgm:cxn modelId="{D1C82780-68F4-4EDD-8CA7-A0DFFDEC7FC7}" type="presParOf" srcId="{515A9689-3740-4324-A096-7ECF09FBF2B0}" destId="{EAE7BBC2-A8CC-48AF-A5BE-6F9980EDE4B6}" srcOrd="3" destOrd="0" presId="urn:microsoft.com/office/officeart/2018/2/layout/IconVerticalSolidList"/>
    <dgm:cxn modelId="{B55D4763-44EC-4B53-917B-AED828C75947}" type="presParOf" srcId="{515A9689-3740-4324-A096-7ECF09FBF2B0}" destId="{36732440-6F5D-4D74-9440-DF1594F45B1F}" srcOrd="4" destOrd="0" presId="urn:microsoft.com/office/officeart/2018/2/layout/IconVerticalSolidList"/>
    <dgm:cxn modelId="{FD30A66F-5245-46B9-A81D-8075034A3E2F}" type="presParOf" srcId="{36732440-6F5D-4D74-9440-DF1594F45B1F}" destId="{A22D89C5-E600-4B58-82D9-C53813AE0FDE}" srcOrd="0" destOrd="0" presId="urn:microsoft.com/office/officeart/2018/2/layout/IconVerticalSolidList"/>
    <dgm:cxn modelId="{25C58DBD-2A7F-4952-AE83-D53E24AF0C6D}" type="presParOf" srcId="{36732440-6F5D-4D74-9440-DF1594F45B1F}" destId="{D6D4313C-485C-493F-8159-FB0270D495DA}" srcOrd="1" destOrd="0" presId="urn:microsoft.com/office/officeart/2018/2/layout/IconVerticalSolidList"/>
    <dgm:cxn modelId="{09F232C6-F566-4EC7-AD28-227E7D634480}" type="presParOf" srcId="{36732440-6F5D-4D74-9440-DF1594F45B1F}" destId="{750FF39C-FFFD-45EB-89E9-8554848B077B}" srcOrd="2" destOrd="0" presId="urn:microsoft.com/office/officeart/2018/2/layout/IconVerticalSolidList"/>
    <dgm:cxn modelId="{10EF1535-8058-4FDA-B9AF-0155C4662AA4}" type="presParOf" srcId="{36732440-6F5D-4D74-9440-DF1594F45B1F}" destId="{9747779F-5D1A-4CD8-8773-AE718031FD30}" srcOrd="3" destOrd="0" presId="urn:microsoft.com/office/officeart/2018/2/layout/IconVerticalSolidList"/>
    <dgm:cxn modelId="{8EBECDF1-0965-44E4-A104-A4C4D311FA76}" type="presParOf" srcId="{515A9689-3740-4324-A096-7ECF09FBF2B0}" destId="{EC7AB6A2-A1BE-4FE1-806C-317894CCF259}" srcOrd="5" destOrd="0" presId="urn:microsoft.com/office/officeart/2018/2/layout/IconVerticalSolidList"/>
    <dgm:cxn modelId="{9738589B-50D0-4A34-98F5-AE57D950DD92}" type="presParOf" srcId="{515A9689-3740-4324-A096-7ECF09FBF2B0}" destId="{0F6BD4C3-5085-4559-ADEC-8EEB3DA41C21}" srcOrd="6" destOrd="0" presId="urn:microsoft.com/office/officeart/2018/2/layout/IconVerticalSolidList"/>
    <dgm:cxn modelId="{6467AE98-95BF-453D-BC28-1616F5A0A59F}" type="presParOf" srcId="{0F6BD4C3-5085-4559-ADEC-8EEB3DA41C21}" destId="{EC4F2A6F-31AB-42A4-A2B9-F663232C5FA0}" srcOrd="0" destOrd="0" presId="urn:microsoft.com/office/officeart/2018/2/layout/IconVerticalSolidList"/>
    <dgm:cxn modelId="{8B095F73-D9F5-4B8D-B6EA-99C3EF31F727}" type="presParOf" srcId="{0F6BD4C3-5085-4559-ADEC-8EEB3DA41C21}" destId="{F5B65632-38DE-4E81-9B1F-837FA1E51BE0}" srcOrd="1" destOrd="0" presId="urn:microsoft.com/office/officeart/2018/2/layout/IconVerticalSolidList"/>
    <dgm:cxn modelId="{D969ED45-D854-468A-B14A-42BC81B52BD6}" type="presParOf" srcId="{0F6BD4C3-5085-4559-ADEC-8EEB3DA41C21}" destId="{F438C1EC-0029-468A-9366-87784DC0F34D}" srcOrd="2" destOrd="0" presId="urn:microsoft.com/office/officeart/2018/2/layout/IconVerticalSolidList"/>
    <dgm:cxn modelId="{1A817937-18F5-4768-BE2C-FD1EC618EC8B}" type="presParOf" srcId="{0F6BD4C3-5085-4559-ADEC-8EEB3DA41C21}" destId="{E5EEE6EB-EC5B-486D-8233-F2588481C11D}" srcOrd="3" destOrd="0" presId="urn:microsoft.com/office/officeart/2018/2/layout/IconVerticalSolidList"/>
    <dgm:cxn modelId="{A48A93F6-30BD-4627-94F6-187979F12944}" type="presParOf" srcId="{515A9689-3740-4324-A096-7ECF09FBF2B0}" destId="{0D5136D4-3642-445C-9213-36DA168320F8}" srcOrd="7" destOrd="0" presId="urn:microsoft.com/office/officeart/2018/2/layout/IconVerticalSolidList"/>
    <dgm:cxn modelId="{CFD71632-3C3E-4893-9470-07ABC69BBC3E}" type="presParOf" srcId="{515A9689-3740-4324-A096-7ECF09FBF2B0}" destId="{181EBE13-914E-4EC9-86A1-AEAD09FB3A3E}" srcOrd="8" destOrd="0" presId="urn:microsoft.com/office/officeart/2018/2/layout/IconVerticalSolidList"/>
    <dgm:cxn modelId="{D1DDF7D0-B3D5-494C-BBCE-136527BC55B8}" type="presParOf" srcId="{181EBE13-914E-4EC9-86A1-AEAD09FB3A3E}" destId="{6B38418A-7264-40B3-978C-908EFC072BD7}" srcOrd="0" destOrd="0" presId="urn:microsoft.com/office/officeart/2018/2/layout/IconVerticalSolidList"/>
    <dgm:cxn modelId="{90797E97-DD7F-4413-A81F-1A7AACCBCDAB}" type="presParOf" srcId="{181EBE13-914E-4EC9-86A1-AEAD09FB3A3E}" destId="{B0916052-476F-44E5-8A22-7C6185A2DBDC}" srcOrd="1" destOrd="0" presId="urn:microsoft.com/office/officeart/2018/2/layout/IconVerticalSolidList"/>
    <dgm:cxn modelId="{A2F75C60-E4BA-47C5-A7FC-175B4EB79522}" type="presParOf" srcId="{181EBE13-914E-4EC9-86A1-AEAD09FB3A3E}" destId="{60178FA0-5421-4E5A-B4EB-3D557FFD3E8C}" srcOrd="2" destOrd="0" presId="urn:microsoft.com/office/officeart/2018/2/layout/IconVerticalSolidList"/>
    <dgm:cxn modelId="{D40C0A11-EEA0-40FB-B212-43EEB86B52CE}" type="presParOf" srcId="{181EBE13-914E-4EC9-86A1-AEAD09FB3A3E}" destId="{9EBF111B-7D7C-432A-8F71-BC4F8D080B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2ACBA-26F5-4B4B-9DE1-DF3E0EBD2B23}">
      <dsp:nvSpPr>
        <dsp:cNvPr id="0" name=""/>
        <dsp:cNvSpPr/>
      </dsp:nvSpPr>
      <dsp:spPr>
        <a:xfrm>
          <a:off x="0" y="3400"/>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F70C3-946A-4DCB-8DDD-989541E90A1B}">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BD01A-E73F-44B3-AF72-CA1EF868939D}">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b="1" kern="1200"/>
            <a:t>1. Win Rate: </a:t>
          </a:r>
          <a:r>
            <a:rPr lang="en-US" sz="1900" kern="1200"/>
            <a:t>Percentage of games won by each player.</a:t>
          </a:r>
        </a:p>
      </dsp:txBody>
      <dsp:txXfrm>
        <a:off x="836555" y="3400"/>
        <a:ext cx="9679044" cy="724290"/>
      </dsp:txXfrm>
    </dsp:sp>
    <dsp:sp modelId="{0BE23BD7-180D-436C-841D-E681A3344C38}">
      <dsp:nvSpPr>
        <dsp:cNvPr id="0" name=""/>
        <dsp:cNvSpPr/>
      </dsp:nvSpPr>
      <dsp:spPr>
        <a:xfrm>
          <a:off x="0" y="90876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C8870-98CF-4EA8-96A9-573F4BB395F4}">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7BF4E-6377-4325-B51E-B7AE5CA8C8AA}">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b="1" kern="1200" dirty="0"/>
            <a:t>2. Tie Rate: </a:t>
          </a:r>
          <a:r>
            <a:rPr lang="en-US" sz="1900" kern="1200" dirty="0"/>
            <a:t>Percentage of games resulting in a draw.</a:t>
          </a:r>
        </a:p>
      </dsp:txBody>
      <dsp:txXfrm>
        <a:off x="836555" y="908763"/>
        <a:ext cx="9679044" cy="724290"/>
      </dsp:txXfrm>
    </dsp:sp>
    <dsp:sp modelId="{A22D89C5-E600-4B58-82D9-C53813AE0FDE}">
      <dsp:nvSpPr>
        <dsp:cNvPr id="0" name=""/>
        <dsp:cNvSpPr/>
      </dsp:nvSpPr>
      <dsp:spPr>
        <a:xfrm>
          <a:off x="0" y="1814126"/>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4313C-485C-493F-8159-FB0270D495DA}">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7779F-5D1A-4CD8-8773-AE718031FD30}">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b="1" kern="1200"/>
            <a:t>3. Average Game Length: </a:t>
          </a:r>
          <a:r>
            <a:rPr lang="en-US" sz="1900" kern="1200"/>
            <a:t>Average number of moves per game.</a:t>
          </a:r>
        </a:p>
      </dsp:txBody>
      <dsp:txXfrm>
        <a:off x="836555" y="1814126"/>
        <a:ext cx="9679044" cy="724290"/>
      </dsp:txXfrm>
    </dsp:sp>
    <dsp:sp modelId="{EC4F2A6F-31AB-42A4-A2B9-F663232C5FA0}">
      <dsp:nvSpPr>
        <dsp:cNvPr id="0" name=""/>
        <dsp:cNvSpPr/>
      </dsp:nvSpPr>
      <dsp:spPr>
        <a:xfrm>
          <a:off x="0" y="2719489"/>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65632-38DE-4E81-9B1F-837FA1E51BE0}">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EEE6EB-EC5B-486D-8233-F2588481C11D}">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b="1" kern="1200"/>
            <a:t>4. Convergence Speed: </a:t>
          </a:r>
          <a:r>
            <a:rPr lang="en-US" sz="1900" kern="1200"/>
            <a:t>Rate of convergence to optimal strategies.</a:t>
          </a:r>
        </a:p>
      </dsp:txBody>
      <dsp:txXfrm>
        <a:off x="836555" y="2719489"/>
        <a:ext cx="9679044" cy="724290"/>
      </dsp:txXfrm>
    </dsp:sp>
    <dsp:sp modelId="{6B38418A-7264-40B3-978C-908EFC072BD7}">
      <dsp:nvSpPr>
        <dsp:cNvPr id="0" name=""/>
        <dsp:cNvSpPr/>
      </dsp:nvSpPr>
      <dsp:spPr>
        <a:xfrm>
          <a:off x="0" y="362485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16052-476F-44E5-8A22-7C6185A2DBDC}">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BF111B-7D7C-432A-8F71-BC4F8D080B82}">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b="1" kern="1200"/>
            <a:t>5. Exploration vs. Exploitation Ratio: </a:t>
          </a:r>
          <a:r>
            <a:rPr lang="en-US" sz="1900" kern="1200"/>
            <a:t>Balance between exploring new strategies and exploiting learned ones.</a:t>
          </a:r>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79" cy="6849554"/>
          </a:xfrm>
          <a:prstGeom prst="rect">
            <a:avLst/>
          </a:prstGeom>
        </p:spPr>
      </p:pic>
      <p:sp>
        <p:nvSpPr>
          <p:cNvPr id="2" name="Holder 2"/>
          <p:cNvSpPr>
            <a:spLocks noGrp="1"/>
          </p:cNvSpPr>
          <p:nvPr>
            <p:ph type="title"/>
          </p:nvPr>
        </p:nvSpPr>
        <p:spPr/>
        <p:txBody>
          <a:bodyPr lIns="0" tIns="0" rIns="0" bIns="0"/>
          <a:lstStyle>
            <a:lvl1pPr>
              <a:defRPr sz="6000" b="0"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27570" y="1641546"/>
            <a:ext cx="6736858" cy="2596515"/>
          </a:xfrm>
          <a:prstGeom prst="rect">
            <a:avLst/>
          </a:prstGeom>
        </p:spPr>
        <p:txBody>
          <a:bodyPr wrap="square" lIns="0" tIns="0" rIns="0" bIns="0">
            <a:spAutoFit/>
          </a:bodyPr>
          <a:lstStyle>
            <a:lvl1pPr>
              <a:defRPr sz="6000" b="0"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58582" y="2761488"/>
            <a:ext cx="10274835" cy="3429000"/>
          </a:xfrm>
          <a:prstGeom prst="rect">
            <a:avLst/>
          </a:prstGeom>
        </p:spPr>
        <p:txBody>
          <a:bodyPr wrap="square" lIns="0" tIns="0" rIns="0" bIns="0">
            <a:spAutoFit/>
          </a:bodyPr>
          <a:lstStyle>
            <a:lvl1pPr>
              <a:defRPr sz="19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8255" marR="5080" algn="ctr">
              <a:lnSpc>
                <a:spcPts val="6480"/>
              </a:lnSpc>
              <a:spcBef>
                <a:spcPts val="915"/>
              </a:spcBef>
            </a:pPr>
            <a:r>
              <a:rPr spc="-5" dirty="0"/>
              <a:t>TIC</a:t>
            </a:r>
            <a:r>
              <a:rPr spc="-35" dirty="0"/>
              <a:t> </a:t>
            </a:r>
            <a:r>
              <a:rPr spc="-5" dirty="0"/>
              <a:t>TAC</a:t>
            </a:r>
            <a:r>
              <a:rPr spc="-35" dirty="0"/>
              <a:t> </a:t>
            </a:r>
            <a:r>
              <a:rPr spc="-5" dirty="0"/>
              <a:t>TOE</a:t>
            </a:r>
            <a:r>
              <a:rPr spc="-30" dirty="0"/>
              <a:t> </a:t>
            </a:r>
            <a:r>
              <a:rPr spc="-5" dirty="0"/>
              <a:t>GAME </a:t>
            </a:r>
            <a:r>
              <a:rPr spc="-1485" dirty="0"/>
              <a:t> </a:t>
            </a:r>
            <a:r>
              <a:rPr spc="-5" dirty="0"/>
              <a:t>USING</a:t>
            </a:r>
          </a:p>
          <a:p>
            <a:pPr algn="ctr">
              <a:lnSpc>
                <a:spcPts val="6465"/>
              </a:lnSpc>
            </a:pPr>
            <a:r>
              <a:rPr spc="-10" dirty="0"/>
              <a:t>AI</a:t>
            </a:r>
            <a:r>
              <a:rPr spc="-60" dirty="0"/>
              <a:t> </a:t>
            </a:r>
            <a:r>
              <a:rPr dirty="0"/>
              <a:t>STRATEGIES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C3B3-6AA9-A494-94E9-4A722A7E6010}"/>
              </a:ext>
            </a:extLst>
          </p:cNvPr>
          <p:cNvSpPr>
            <a:spLocks noGrp="1"/>
          </p:cNvSpPr>
          <p:nvPr>
            <p:ph type="title"/>
          </p:nvPr>
        </p:nvSpPr>
        <p:spPr>
          <a:xfrm>
            <a:off x="2514600" y="304801"/>
            <a:ext cx="6736858" cy="615553"/>
          </a:xfrm>
        </p:spPr>
        <p:txBody>
          <a:bodyPr/>
          <a:lstStyle/>
          <a:p>
            <a:pPr algn="ctr"/>
            <a:r>
              <a:rPr lang="en-US" sz="4000" b="1" i="0" dirty="0"/>
              <a:t>RESULT</a:t>
            </a:r>
          </a:p>
        </p:txBody>
      </p:sp>
      <p:pic>
        <p:nvPicPr>
          <p:cNvPr id="6" name="Picture 5">
            <a:extLst>
              <a:ext uri="{FF2B5EF4-FFF2-40B4-BE49-F238E27FC236}">
                <a16:creationId xmlns:a16="http://schemas.microsoft.com/office/drawing/2014/main" id="{DDAF1BBC-ADF5-CA81-401C-7F64A08A1661}"/>
              </a:ext>
            </a:extLst>
          </p:cNvPr>
          <p:cNvPicPr>
            <a:picLocks noChangeAspect="1"/>
          </p:cNvPicPr>
          <p:nvPr/>
        </p:nvPicPr>
        <p:blipFill>
          <a:blip r:embed="rId2"/>
          <a:stretch>
            <a:fillRect/>
          </a:stretch>
        </p:blipFill>
        <p:spPr>
          <a:xfrm>
            <a:off x="0" y="1754054"/>
            <a:ext cx="12192000" cy="5103946"/>
          </a:xfrm>
          <a:prstGeom prst="rect">
            <a:avLst/>
          </a:prstGeom>
        </p:spPr>
      </p:pic>
      <p:sp>
        <p:nvSpPr>
          <p:cNvPr id="8" name="TextBox 7">
            <a:extLst>
              <a:ext uri="{FF2B5EF4-FFF2-40B4-BE49-F238E27FC236}">
                <a16:creationId xmlns:a16="http://schemas.microsoft.com/office/drawing/2014/main" id="{A46CE5D1-6B6E-ED0C-5A8E-95E9FA3E59E5}"/>
              </a:ext>
            </a:extLst>
          </p:cNvPr>
          <p:cNvSpPr txBox="1"/>
          <p:nvPr/>
        </p:nvSpPr>
        <p:spPr>
          <a:xfrm>
            <a:off x="228600" y="1295400"/>
            <a:ext cx="11734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screenshot below shows the average of wins for both the agents and the average ties after 5 runs. </a:t>
            </a:r>
          </a:p>
        </p:txBody>
      </p:sp>
    </p:spTree>
    <p:extLst>
      <p:ext uri="{BB962C8B-B14F-4D97-AF65-F5344CB8AC3E}">
        <p14:creationId xmlns:p14="http://schemas.microsoft.com/office/powerpoint/2010/main" val="332488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F88CE-37F6-391A-A204-2124E3440D6F}"/>
              </a:ext>
            </a:extLst>
          </p:cNvPr>
          <p:cNvSpPr>
            <a:spLocks noGrp="1"/>
          </p:cNvSpPr>
          <p:nvPr>
            <p:ph type="title"/>
          </p:nvPr>
        </p:nvSpPr>
        <p:spPr>
          <a:xfrm>
            <a:off x="838200" y="184805"/>
            <a:ext cx="10515600" cy="1505883"/>
          </a:xfrm>
          <a:prstGeom prst="ellipse">
            <a:avLst/>
          </a:prstGeom>
        </p:spPr>
        <p:txBody>
          <a:bodyPr vert="horz" lIns="91440" tIns="45720" rIns="91440" bIns="45720" rtlCol="0" anchor="ctr">
            <a:normAutofit/>
          </a:bodyPr>
          <a:lstStyle/>
          <a:p>
            <a:pPr algn="ctr" rtl="0">
              <a:lnSpc>
                <a:spcPct val="90000"/>
              </a:lnSpc>
              <a:spcBef>
                <a:spcPct val="0"/>
              </a:spcBef>
            </a:pPr>
            <a:r>
              <a:rPr lang="en-US" sz="5200" b="1" i="0" kern="1200" dirty="0">
                <a:latin typeface="Times New Roman" panose="02020603050405020304" pitchFamily="18" charset="0"/>
                <a:cs typeface="Times New Roman" panose="02020603050405020304" pitchFamily="18" charset="0"/>
              </a:rPr>
              <a:t>CONCLUSION</a:t>
            </a:r>
            <a:endParaRPr lang="en-US" sz="5200" b="1" i="0" kern="1200"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92141615-E2CE-1AAB-829E-41F5ECB854D7}"/>
              </a:ext>
            </a:extLst>
          </p:cNvPr>
          <p:cNvGraphicFramePr>
            <a:graphicFrameLocks noGrp="1"/>
          </p:cNvGraphicFramePr>
          <p:nvPr>
            <p:extLst>
              <p:ext uri="{D42A27DB-BD31-4B8C-83A1-F6EECF244321}">
                <p14:modId xmlns:p14="http://schemas.microsoft.com/office/powerpoint/2010/main" val="2084921022"/>
              </p:ext>
            </p:extLst>
          </p:nvPr>
        </p:nvGraphicFramePr>
        <p:xfrm>
          <a:off x="838200" y="1875493"/>
          <a:ext cx="10512548" cy="3378375"/>
        </p:xfrm>
        <a:graphic>
          <a:graphicData uri="http://schemas.openxmlformats.org/drawingml/2006/table">
            <a:tbl>
              <a:tblPr firstRow="1" bandRow="1">
                <a:solidFill>
                  <a:schemeClr val="bg1"/>
                </a:solidFill>
                <a:tableStyleId>{5C22544A-7EE6-4342-B048-85BDC9FD1C3A}</a:tableStyleId>
              </a:tblPr>
              <a:tblGrid>
                <a:gridCol w="3207478">
                  <a:extLst>
                    <a:ext uri="{9D8B030D-6E8A-4147-A177-3AD203B41FA5}">
                      <a16:colId xmlns:a16="http://schemas.microsoft.com/office/drawing/2014/main" val="734653403"/>
                    </a:ext>
                  </a:extLst>
                </a:gridCol>
                <a:gridCol w="3592762">
                  <a:extLst>
                    <a:ext uri="{9D8B030D-6E8A-4147-A177-3AD203B41FA5}">
                      <a16:colId xmlns:a16="http://schemas.microsoft.com/office/drawing/2014/main" val="1957667512"/>
                    </a:ext>
                  </a:extLst>
                </a:gridCol>
                <a:gridCol w="3712308">
                  <a:extLst>
                    <a:ext uri="{9D8B030D-6E8A-4147-A177-3AD203B41FA5}">
                      <a16:colId xmlns:a16="http://schemas.microsoft.com/office/drawing/2014/main" val="781990769"/>
                    </a:ext>
                  </a:extLst>
                </a:gridCol>
              </a:tblGrid>
              <a:tr h="484575">
                <a:tc>
                  <a:txBody>
                    <a:bodyPr/>
                    <a:lstStyle/>
                    <a:p>
                      <a:pPr fontAlgn="b"/>
                      <a:r>
                        <a:rPr lang="en-US" sz="1600" b="0" cap="none" spc="0">
                          <a:solidFill>
                            <a:schemeClr val="bg1"/>
                          </a:solidFill>
                          <a:effectLst/>
                        </a:rPr>
                        <a:t>Aspect</a:t>
                      </a:r>
                    </a:p>
                  </a:txBody>
                  <a:tcPr marL="133087" marR="96573" marT="102375" marB="10237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fontAlgn="b"/>
                      <a:r>
                        <a:rPr lang="en-US" sz="1600" b="0" cap="none" spc="0" dirty="0">
                          <a:solidFill>
                            <a:schemeClr val="bg1"/>
                          </a:solidFill>
                          <a:effectLst/>
                        </a:rPr>
                        <a:t>Q-learning</a:t>
                      </a:r>
                    </a:p>
                  </a:txBody>
                  <a:tcPr marL="133087" marR="96573" marT="102375" marB="10237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fontAlgn="b"/>
                      <a:r>
                        <a:rPr lang="en-US" sz="1600" b="0" cap="none" spc="0">
                          <a:solidFill>
                            <a:schemeClr val="bg1"/>
                          </a:solidFill>
                          <a:effectLst/>
                        </a:rPr>
                        <a:t>MCMC</a:t>
                      </a:r>
                    </a:p>
                  </a:txBody>
                  <a:tcPr marL="133087" marR="96573" marT="102375" marB="10237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754845012"/>
                  </a:ext>
                </a:extLst>
              </a:tr>
              <a:tr h="723450">
                <a:tc>
                  <a:txBody>
                    <a:bodyPr/>
                    <a:lstStyle/>
                    <a:p>
                      <a:pPr fontAlgn="base"/>
                      <a:r>
                        <a:rPr lang="en-US" sz="1600" cap="none" spc="0">
                          <a:solidFill>
                            <a:schemeClr val="tx1"/>
                          </a:solidFill>
                          <a:effectLst/>
                        </a:rPr>
                        <a:t>Exploration Strategy</a:t>
                      </a:r>
                    </a:p>
                  </a:txBody>
                  <a:tcPr marL="133087" marR="96573" marT="102375" marB="102375"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fontAlgn="base"/>
                      <a:r>
                        <a:rPr lang="en-US" sz="1600" cap="none" spc="0">
                          <a:solidFill>
                            <a:schemeClr val="tx1"/>
                          </a:solidFill>
                          <a:effectLst/>
                        </a:rPr>
                        <a:t>Balances exploration and exploitation to optimize rewards.</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fontAlgn="base"/>
                      <a:r>
                        <a:rPr lang="en-US" sz="1600" cap="none" spc="0">
                          <a:solidFill>
                            <a:schemeClr val="tx1"/>
                          </a:solidFill>
                          <a:effectLst/>
                        </a:rPr>
                        <a:t>Makes decisions based on precalculated win probabilities.</a:t>
                      </a:r>
                    </a:p>
                  </a:txBody>
                  <a:tcPr marL="133087" marR="96573" marT="102375" marB="102375"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45738281"/>
                  </a:ext>
                </a:extLst>
              </a:tr>
              <a:tr h="723450">
                <a:tc>
                  <a:txBody>
                    <a:bodyPr/>
                    <a:lstStyle/>
                    <a:p>
                      <a:pPr fontAlgn="base"/>
                      <a:r>
                        <a:rPr lang="en-US" sz="1600" cap="none" spc="0">
                          <a:solidFill>
                            <a:schemeClr val="tx1"/>
                          </a:solidFill>
                          <a:effectLst/>
                        </a:rPr>
                        <a:t>Decision Making</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Selects actions with highest expected utility based on Q-values.</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Chooses moves with highest likelihood of winning from simulations.</a:t>
                      </a:r>
                    </a:p>
                  </a:txBody>
                  <a:tcPr marL="133087" marR="96573" marT="102375" marB="10237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16025044"/>
                  </a:ext>
                </a:extLst>
              </a:tr>
              <a:tr h="723450">
                <a:tc>
                  <a:txBody>
                    <a:bodyPr/>
                    <a:lstStyle/>
                    <a:p>
                      <a:pPr fontAlgn="base"/>
                      <a:r>
                        <a:rPr lang="en-US" sz="1600" cap="none" spc="0">
                          <a:solidFill>
                            <a:schemeClr val="tx1"/>
                          </a:solidFill>
                          <a:effectLst/>
                        </a:rPr>
                        <a:t>Learning Speed</a:t>
                      </a:r>
                    </a:p>
                  </a:txBody>
                  <a:tcPr marL="133087" marR="96573" marT="102375" marB="102375"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ase"/>
                      <a:r>
                        <a:rPr lang="en-US" sz="1600" cap="none" spc="0">
                          <a:solidFill>
                            <a:schemeClr val="tx1"/>
                          </a:solidFill>
                          <a:effectLst/>
                        </a:rPr>
                        <a:t>Learns optimal strategies over time through experience.</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ase"/>
                      <a:r>
                        <a:rPr lang="en-US" sz="1600" cap="none" spc="0">
                          <a:solidFill>
                            <a:schemeClr val="tx1"/>
                          </a:solidFill>
                          <a:effectLst/>
                        </a:rPr>
                        <a:t>Makes immediate decisions based on current win probabilities.</a:t>
                      </a:r>
                    </a:p>
                  </a:txBody>
                  <a:tcPr marL="133087" marR="96573" marT="102375" marB="102375"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31712268"/>
                  </a:ext>
                </a:extLst>
              </a:tr>
              <a:tr h="723450">
                <a:tc>
                  <a:txBody>
                    <a:bodyPr/>
                    <a:lstStyle/>
                    <a:p>
                      <a:pPr fontAlgn="base"/>
                      <a:r>
                        <a:rPr lang="en-US" sz="1600" cap="none" spc="0">
                          <a:solidFill>
                            <a:schemeClr val="tx1"/>
                          </a:solidFill>
                          <a:effectLst/>
                        </a:rPr>
                        <a:t>Complexity</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Suitable for dynamic environments with complex states and actions.</a:t>
                      </a:r>
                    </a:p>
                  </a:txBody>
                  <a:tcPr marL="133087" marR="96573" marT="102375" marB="10237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600" cap="none" spc="0" dirty="0">
                          <a:solidFill>
                            <a:schemeClr val="tx1"/>
                          </a:solidFill>
                          <a:effectLst/>
                        </a:rPr>
                        <a:t>Efficient for simple games like Tic-Tac-Toe with accurate win estimations.</a:t>
                      </a:r>
                    </a:p>
                  </a:txBody>
                  <a:tcPr marL="133087" marR="96573" marT="102375" marB="10237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47381051"/>
                  </a:ext>
                </a:extLst>
              </a:tr>
            </a:tbl>
          </a:graphicData>
        </a:graphic>
      </p:graphicFrame>
    </p:spTree>
    <p:extLst>
      <p:ext uri="{BB962C8B-B14F-4D97-AF65-F5344CB8AC3E}">
        <p14:creationId xmlns:p14="http://schemas.microsoft.com/office/powerpoint/2010/main" val="176513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Text With Blue Watercolor Background Transparent Editable ...">
            <a:extLst>
              <a:ext uri="{FF2B5EF4-FFF2-40B4-BE49-F238E27FC236}">
                <a16:creationId xmlns:a16="http://schemas.microsoft.com/office/drawing/2014/main" id="{89577E9A-7633-D81A-1C60-915FFC296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90" r="1" b="22599"/>
          <a:stretch/>
        </p:blipFill>
        <p:spPr bwMode="auto">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3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804672" y="2421683"/>
            <a:ext cx="4765949" cy="3353476"/>
          </a:xfrm>
          <a:prstGeom prst="rect">
            <a:avLst/>
          </a:prstGeom>
        </p:spPr>
        <p:txBody>
          <a:bodyPr vert="horz" lIns="91440" tIns="45720" rIns="91440" bIns="45720" rtlCol="0" anchor="t">
            <a:normAutofit/>
          </a:bodyPr>
          <a:lstStyle/>
          <a:p>
            <a:pPr marL="12700" marR="5080" indent="-228600">
              <a:lnSpc>
                <a:spcPct val="90000"/>
              </a:lnSpc>
              <a:spcBef>
                <a:spcPts val="370"/>
              </a:spcBef>
              <a:buSzPct val="102500"/>
              <a:buFont typeface="Arial" panose="020B0604020202020204" pitchFamily="34" charset="0"/>
              <a:buChar char="•"/>
              <a:tabLst>
                <a:tab pos="240665" algn="l"/>
                <a:tab pos="241300" algn="l"/>
              </a:tabLst>
            </a:pPr>
            <a:r>
              <a:rPr lang="en-US" b="1" spc="-5">
                <a:solidFill>
                  <a:schemeClr val="tx2"/>
                </a:solidFill>
              </a:rPr>
              <a:t>TEAM</a:t>
            </a:r>
            <a:r>
              <a:rPr lang="en-US" b="1" spc="-35">
                <a:solidFill>
                  <a:schemeClr val="tx2"/>
                </a:solidFill>
              </a:rPr>
              <a:t> </a:t>
            </a:r>
            <a:r>
              <a:rPr lang="en-US" b="1">
                <a:solidFill>
                  <a:schemeClr val="tx2"/>
                </a:solidFill>
              </a:rPr>
              <a:t>MEMBERS</a:t>
            </a:r>
            <a:r>
              <a:rPr lang="en-US" b="1" spc="-35">
                <a:solidFill>
                  <a:schemeClr val="tx2"/>
                </a:solidFill>
              </a:rPr>
              <a:t> </a:t>
            </a:r>
            <a:r>
              <a:rPr lang="en-US" b="1" spc="-5">
                <a:solidFill>
                  <a:schemeClr val="tx2"/>
                </a:solidFill>
              </a:rPr>
              <a:t>OF</a:t>
            </a:r>
            <a:r>
              <a:rPr lang="en-US" b="1" spc="-35">
                <a:solidFill>
                  <a:schemeClr val="tx2"/>
                </a:solidFill>
              </a:rPr>
              <a:t> </a:t>
            </a:r>
            <a:r>
              <a:rPr lang="en-US" b="1" spc="-5">
                <a:solidFill>
                  <a:schemeClr val="tx2"/>
                </a:solidFill>
              </a:rPr>
              <a:t>THE </a:t>
            </a:r>
            <a:r>
              <a:rPr lang="en-US" b="1" spc="-540">
                <a:solidFill>
                  <a:schemeClr val="tx2"/>
                </a:solidFill>
              </a:rPr>
              <a:t> </a:t>
            </a:r>
            <a:r>
              <a:rPr lang="en-US" b="1" spc="-5">
                <a:solidFill>
                  <a:schemeClr val="tx2"/>
                </a:solidFill>
              </a:rPr>
              <a:t>PROJECT</a:t>
            </a:r>
            <a:endParaRPr lang="en-US">
              <a:solidFill>
                <a:schemeClr val="tx2"/>
              </a:solidFill>
            </a:endParaRPr>
          </a:p>
          <a:p>
            <a:pPr indent="-228600">
              <a:lnSpc>
                <a:spcPct val="90000"/>
              </a:lnSpc>
              <a:spcBef>
                <a:spcPts val="40"/>
              </a:spcBef>
              <a:buClr>
                <a:srgbClr val="8C2841"/>
              </a:buClr>
              <a:buFont typeface="Arial" panose="020B0604020202020204" pitchFamily="34" charset="0"/>
              <a:buChar char="•"/>
            </a:pPr>
            <a:endParaRPr lang="en-US">
              <a:solidFill>
                <a:schemeClr val="tx2"/>
              </a:solidFill>
            </a:endParaRPr>
          </a:p>
          <a:p>
            <a:pPr marL="241300" indent="-228600">
              <a:lnSpc>
                <a:spcPct val="90000"/>
              </a:lnSpc>
              <a:buSzPct val="102500"/>
              <a:buFont typeface="Arial" panose="020B0604020202020204" pitchFamily="34" charset="0"/>
              <a:buChar char="•"/>
              <a:tabLst>
                <a:tab pos="240665" algn="l"/>
                <a:tab pos="241300" algn="l"/>
              </a:tabLst>
            </a:pPr>
            <a:r>
              <a:rPr lang="en-US" b="1" spc="-5">
                <a:solidFill>
                  <a:schemeClr val="tx2"/>
                </a:solidFill>
              </a:rPr>
              <a:t>TEJA</a:t>
            </a:r>
            <a:r>
              <a:rPr lang="en-US" b="1" spc="-50">
                <a:solidFill>
                  <a:schemeClr val="tx2"/>
                </a:solidFill>
              </a:rPr>
              <a:t> </a:t>
            </a:r>
            <a:r>
              <a:rPr lang="en-US" b="1" spc="-5">
                <a:solidFill>
                  <a:schemeClr val="tx2"/>
                </a:solidFill>
              </a:rPr>
              <a:t>REDDY</a:t>
            </a:r>
            <a:endParaRPr lang="en-US">
              <a:solidFill>
                <a:schemeClr val="tx2"/>
              </a:solidFill>
            </a:endParaRPr>
          </a:p>
          <a:p>
            <a:pPr marL="241300" indent="-228600">
              <a:lnSpc>
                <a:spcPct val="90000"/>
              </a:lnSpc>
              <a:spcBef>
                <a:spcPts val="360"/>
              </a:spcBef>
              <a:buSzPct val="102500"/>
              <a:buFont typeface="Arial" panose="020B0604020202020204" pitchFamily="34" charset="0"/>
              <a:buChar char="•"/>
              <a:tabLst>
                <a:tab pos="240665" algn="l"/>
                <a:tab pos="241300" algn="l"/>
              </a:tabLst>
            </a:pPr>
            <a:r>
              <a:rPr lang="en-US" b="1" spc="-5">
                <a:solidFill>
                  <a:schemeClr val="tx2"/>
                </a:solidFill>
              </a:rPr>
              <a:t>DURGA</a:t>
            </a:r>
            <a:r>
              <a:rPr lang="en-US" b="1" spc="-50">
                <a:solidFill>
                  <a:schemeClr val="tx2"/>
                </a:solidFill>
              </a:rPr>
              <a:t> </a:t>
            </a:r>
            <a:r>
              <a:rPr lang="en-US" b="1" spc="-5">
                <a:solidFill>
                  <a:schemeClr val="tx2"/>
                </a:solidFill>
              </a:rPr>
              <a:t>SYAMALA</a:t>
            </a:r>
            <a:endParaRPr lang="en-US">
              <a:solidFill>
                <a:schemeClr val="tx2"/>
              </a:solidFill>
            </a:endParaRPr>
          </a:p>
        </p:txBody>
      </p:sp>
      <p:grpSp>
        <p:nvGrpSpPr>
          <p:cNvPr id="22" name="Group 2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3" name="Freeform: Shape 2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object 3"/>
          <p:cNvGrpSpPr/>
          <p:nvPr/>
        </p:nvGrpSpPr>
        <p:grpSpPr>
          <a:xfrm>
            <a:off x="7742223" y="1700784"/>
            <a:ext cx="4074569" cy="4379976"/>
            <a:chOff x="5818239" y="0"/>
            <a:chExt cx="6373761" cy="6851505"/>
          </a:xfrm>
        </p:grpSpPr>
        <p:pic>
          <p:nvPicPr>
            <p:cNvPr id="4" name="object 4" descr="A black circle with a black background&#10;&#10;Description automatically generated"/>
            <p:cNvPicPr/>
            <p:nvPr/>
          </p:nvPicPr>
          <p:blipFill>
            <a:blip r:embed="rId2" cstate="print"/>
            <a:stretch>
              <a:fillRect/>
            </a:stretch>
          </p:blipFill>
          <p:spPr>
            <a:xfrm>
              <a:off x="5818239" y="0"/>
              <a:ext cx="6373760" cy="6845300"/>
            </a:xfrm>
            <a:prstGeom prst="rect">
              <a:avLst/>
            </a:prstGeom>
          </p:spPr>
        </p:pic>
        <p:pic>
          <p:nvPicPr>
            <p:cNvPr id="5" name="object 5" descr="A black circle with a black background&#10;&#10;Description automatically generated"/>
            <p:cNvPicPr/>
            <p:nvPr/>
          </p:nvPicPr>
          <p:blipFill>
            <a:blip r:embed="rId3" cstate="print"/>
            <a:stretch>
              <a:fillRect/>
            </a:stretch>
          </p:blipFill>
          <p:spPr>
            <a:xfrm>
              <a:off x="5865276" y="296680"/>
              <a:ext cx="6326724" cy="6554825"/>
            </a:xfrm>
            <a:prstGeom prst="rect">
              <a:avLst/>
            </a:prstGeom>
          </p:spPr>
        </p:pic>
        <p:pic>
          <p:nvPicPr>
            <p:cNvPr id="6" name="object 6" descr="A group of people holding hands&#10;&#10;Description automatically generated"/>
            <p:cNvPicPr/>
            <p:nvPr/>
          </p:nvPicPr>
          <p:blipFill>
            <a:blip r:embed="rId4" cstate="print"/>
            <a:stretch>
              <a:fillRect/>
            </a:stretch>
          </p:blipFill>
          <p:spPr>
            <a:xfrm>
              <a:off x="7708900" y="1816100"/>
              <a:ext cx="4142232" cy="414223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C86F1C30-FA8A-8A40-4BCD-851F878FF6C3}"/>
              </a:ext>
            </a:extLst>
          </p:cNvPr>
          <p:cNvSpPr>
            <a:spLocks noGrp="1"/>
          </p:cNvSpPr>
          <p:nvPr>
            <p:ph type="title"/>
          </p:nvPr>
        </p:nvSpPr>
        <p:spPr>
          <a:xfrm>
            <a:off x="298230" y="457200"/>
            <a:ext cx="7778969" cy="4724400"/>
          </a:xfrm>
        </p:spPr>
        <p:txBody>
          <a:bodyPr vert="horz" lIns="91440" tIns="45720" rIns="91440" bIns="45720" rtlCol="0" anchor="b">
            <a:noAutofit/>
          </a:bodyPr>
          <a:lstStyle/>
          <a:p>
            <a:pPr algn="l" rtl="0">
              <a:lnSpc>
                <a:spcPct val="90000"/>
              </a:lnSpc>
              <a:spcBef>
                <a:spcPct val="0"/>
              </a:spcBef>
            </a:pPr>
            <a:r>
              <a:rPr lang="en-US" sz="1800" i="0" kern="1200" dirty="0">
                <a:latin typeface="+mj-lt"/>
                <a:cs typeface="+mj-cs"/>
              </a:rPr>
              <a:t>Tic-Tac-Toe is a classic game played on a 3x3 grid where players take turns marking spaces with "X" or "O". The objective is to create a line of three of their symbols horizontally, vertically, or diagonally to win.</a:t>
            </a:r>
            <a:br>
              <a:rPr lang="en-US" sz="1800" i="0" kern="1200" dirty="0">
                <a:latin typeface="+mj-lt"/>
                <a:cs typeface="+mj-cs"/>
              </a:rPr>
            </a:br>
            <a:br>
              <a:rPr lang="en-US" sz="1800" i="0" kern="1200" dirty="0">
                <a:latin typeface="+mj-lt"/>
                <a:cs typeface="+mj-cs"/>
              </a:rPr>
            </a:br>
            <a:r>
              <a:rPr lang="en-US" sz="1800" i="0" kern="1200" dirty="0">
                <a:latin typeface="+mj-lt"/>
                <a:cs typeface="+mj-cs"/>
              </a:rPr>
              <a:t> It's often used as a simple example in AI and game theory for decision-making and strategic planning.</a:t>
            </a:r>
            <a:br>
              <a:rPr lang="en-US" sz="1800" i="0" kern="1200" dirty="0">
                <a:latin typeface="+mj-lt"/>
                <a:cs typeface="+mj-cs"/>
              </a:rPr>
            </a:br>
            <a:br>
              <a:rPr lang="en-US" sz="1800" i="0" kern="1200" dirty="0">
                <a:latin typeface="+mj-lt"/>
                <a:cs typeface="+mj-cs"/>
              </a:rPr>
            </a:br>
            <a:r>
              <a:rPr lang="en-US" sz="1800" i="0" kern="1200" dirty="0">
                <a:latin typeface="+mj-lt"/>
                <a:cs typeface="+mj-cs"/>
              </a:rPr>
              <a:t>In this study, we explore the application of AI algorithms in playing Tic-Tac-Toe. Specifically, we focus on comparing the performance of two AI algorithms: Q-learning and Markov Chain Monte Carlo (MCMC). </a:t>
            </a:r>
            <a:br>
              <a:rPr lang="en-US" sz="1800" i="0" kern="1200" dirty="0">
                <a:latin typeface="+mj-lt"/>
                <a:cs typeface="+mj-cs"/>
              </a:rPr>
            </a:br>
            <a:br>
              <a:rPr lang="en-US" sz="1800" i="0" kern="1200" dirty="0">
                <a:latin typeface="+mj-lt"/>
                <a:cs typeface="+mj-cs"/>
              </a:rPr>
            </a:br>
            <a:r>
              <a:rPr lang="en-US" sz="1800" i="0" kern="1200" dirty="0">
                <a:latin typeface="+mj-lt"/>
                <a:cs typeface="+mj-cs"/>
              </a:rPr>
              <a:t>By simulating games between Q-learning and MCMC players, we aim to evaluate their effectiveness in playing Tic-Tac-Toe and understand the strengths and limitations of each approach. </a:t>
            </a:r>
          </a:p>
        </p:txBody>
      </p:sp>
      <p:sp>
        <p:nvSpPr>
          <p:cNvPr id="10" name="TextBox 9">
            <a:extLst>
              <a:ext uri="{FF2B5EF4-FFF2-40B4-BE49-F238E27FC236}">
                <a16:creationId xmlns:a16="http://schemas.microsoft.com/office/drawing/2014/main" id="{3CA97AAD-7CA8-6FCA-5927-C4B6DEF78601}"/>
              </a:ext>
            </a:extLst>
          </p:cNvPr>
          <p:cNvSpPr txBox="1"/>
          <p:nvPr/>
        </p:nvSpPr>
        <p:spPr>
          <a:xfrm>
            <a:off x="1219200" y="609600"/>
            <a:ext cx="4620584" cy="775494"/>
          </a:xfrm>
          <a:prstGeom prst="rect">
            <a:avLst/>
          </a:prstGeom>
        </p:spPr>
        <p:txBody>
          <a:bodyPr vert="horz" lIns="91440" tIns="45720" rIns="91440" bIns="45720" rtlCol="0">
            <a:normAutofit/>
          </a:bodyPr>
          <a:lstStyle/>
          <a:p>
            <a:pPr algn="ctr">
              <a:lnSpc>
                <a:spcPct val="90000"/>
              </a:lnSpc>
              <a:spcBef>
                <a:spcPts val="1000"/>
              </a:spcBef>
            </a:pPr>
            <a:r>
              <a:rPr lang="en-US" sz="4000" b="1" dirty="0">
                <a:latin typeface="Times New Roman" panose="02020603050405020304" pitchFamily="18" charset="0"/>
                <a:cs typeface="Times New Roman" panose="02020603050405020304" pitchFamily="18" charset="0"/>
              </a:rPr>
              <a:t>INTRODUCTION</a:t>
            </a:r>
            <a:r>
              <a:rPr lang="en-US" sz="4000" b="1" dirty="0"/>
              <a:t> </a:t>
            </a:r>
          </a:p>
        </p:txBody>
      </p:sp>
      <p:pic>
        <p:nvPicPr>
          <p:cNvPr id="42" name="Picture 41" descr="Metal tic-tac-toe game pieces">
            <a:extLst>
              <a:ext uri="{FF2B5EF4-FFF2-40B4-BE49-F238E27FC236}">
                <a16:creationId xmlns:a16="http://schemas.microsoft.com/office/drawing/2014/main" id="{373C5C1D-E694-2A48-3100-F2AC19F98BC3}"/>
              </a:ext>
            </a:extLst>
          </p:cNvPr>
          <p:cNvPicPr>
            <a:picLocks noChangeAspect="1"/>
          </p:cNvPicPr>
          <p:nvPr/>
        </p:nvPicPr>
        <p:blipFill rotWithShape="1">
          <a:blip r:embed="rId2"/>
          <a:srcRect l="10627" r="24163"/>
          <a:stretch/>
        </p:blipFill>
        <p:spPr>
          <a:xfrm>
            <a:off x="8305800" y="10"/>
            <a:ext cx="388620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p:nvPr/>
        </p:nvSpPr>
        <p:spPr>
          <a:xfrm>
            <a:off x="8153400" y="1128094"/>
            <a:ext cx="3434180" cy="929303"/>
          </a:xfrm>
          <a:prstGeom prst="rect">
            <a:avLst/>
          </a:prstGeom>
        </p:spPr>
        <p:txBody>
          <a:bodyPr vert="horz" lIns="91440" tIns="45720" rIns="91440" bIns="45720" rtlCol="0" anchor="t">
            <a:normAutofit lnSpcReduction="10000"/>
          </a:bodyPr>
          <a:lstStyle/>
          <a:p>
            <a:pPr marL="12700" marR="5080" algn="ctr">
              <a:lnSpc>
                <a:spcPct val="90000"/>
              </a:lnSpc>
              <a:spcBef>
                <a:spcPct val="0"/>
              </a:spcBef>
              <a:spcAft>
                <a:spcPts val="600"/>
              </a:spcAft>
            </a:pPr>
            <a:r>
              <a:rPr lang="en-US" sz="3200" b="1" spc="-10" dirty="0">
                <a:latin typeface="Times New Roman" panose="02020603050405020304" pitchFamily="18" charset="0"/>
                <a:ea typeface="+mj-ea"/>
                <a:cs typeface="Times New Roman" panose="02020603050405020304" pitchFamily="18" charset="0"/>
              </a:rPr>
              <a:t>PROJECT </a:t>
            </a:r>
            <a:r>
              <a:rPr lang="en-US" sz="3200" b="1" spc="-5" dirty="0">
                <a:latin typeface="Times New Roman" panose="02020603050405020304" pitchFamily="18" charset="0"/>
                <a:ea typeface="+mj-ea"/>
                <a:cs typeface="Times New Roman" panose="02020603050405020304" pitchFamily="18" charset="0"/>
              </a:rPr>
              <a:t>OBJECTIVE</a:t>
            </a:r>
            <a:endParaRPr lang="en-US" sz="3200" dirty="0">
              <a:latin typeface="Times New Roman" panose="02020603050405020304" pitchFamily="18" charset="0"/>
              <a:ea typeface="+mj-ea"/>
              <a:cs typeface="Times New Roman" panose="02020603050405020304" pitchFamily="18" charset="0"/>
            </a:endParaRPr>
          </a:p>
        </p:txBody>
      </p:sp>
      <p:pic>
        <p:nvPicPr>
          <p:cNvPr id="29" name="Picture 28" descr="Geometric shapes on a wooden background">
            <a:extLst>
              <a:ext uri="{FF2B5EF4-FFF2-40B4-BE49-F238E27FC236}">
                <a16:creationId xmlns:a16="http://schemas.microsoft.com/office/drawing/2014/main" id="{10CAC25B-0DF3-E73D-4A22-6A56A774D1E3}"/>
              </a:ext>
            </a:extLst>
          </p:cNvPr>
          <p:cNvPicPr>
            <a:picLocks noChangeAspect="1"/>
          </p:cNvPicPr>
          <p:nvPr/>
        </p:nvPicPr>
        <p:blipFill rotWithShape="1">
          <a:blip r:embed="rId2"/>
          <a:srcRect l="6524" r="19770" b="-1"/>
          <a:stretch/>
        </p:blipFill>
        <p:spPr>
          <a:xfrm>
            <a:off x="-9886" y="10"/>
            <a:ext cx="7572605" cy="6857990"/>
          </a:xfrm>
          <a:prstGeom prst="rect">
            <a:avLst/>
          </a:prstGeom>
        </p:spPr>
      </p:pic>
      <p:cxnSp>
        <p:nvCxnSpPr>
          <p:cNvPr id="33" name="Straight Connector 3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76D0AE-7AD9-B242-57E6-FA2AF2F2C0D3}"/>
              </a:ext>
            </a:extLst>
          </p:cNvPr>
          <p:cNvSpPr txBox="1"/>
          <p:nvPr/>
        </p:nvSpPr>
        <p:spPr>
          <a:xfrm>
            <a:off x="8153400" y="2543364"/>
            <a:ext cx="3434180" cy="3599019"/>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400" b="0" i="0" dirty="0">
                <a:effectLst/>
                <a:highlight>
                  <a:srgbClr val="FFFFFF"/>
                </a:highlight>
                <a:latin typeface="Times New Roman" panose="02020603050405020304" pitchFamily="18" charset="0"/>
                <a:cs typeface="Times New Roman" panose="02020603050405020304" pitchFamily="18" charset="0"/>
              </a:rPr>
              <a:t>The objective of this project is to compare the performance of two different reinforcement learning algorithms, Q-learning and Markov Chain Monte Carlo (MCMC), in playing the game of Tic-Tac-Toe against each other.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6"/>
          <p:cNvSpPr txBox="1">
            <a:spLocks noGrp="1"/>
          </p:cNvSpPr>
          <p:nvPr>
            <p:ph type="title"/>
          </p:nvPr>
        </p:nvSpPr>
        <p:spPr>
          <a:xfrm>
            <a:off x="3429000" y="0"/>
            <a:ext cx="8610600" cy="1675623"/>
          </a:xfrm>
          <a:prstGeom prst="rect">
            <a:avLst/>
          </a:prstGeom>
        </p:spPr>
        <p:txBody>
          <a:bodyPr vert="horz" lIns="0" tIns="81280" rIns="0" bIns="0" rtlCol="0" anchor="b">
            <a:normAutofit/>
          </a:bodyPr>
          <a:lstStyle/>
          <a:p>
            <a:pPr marL="12700" marR="5080" algn="ctr">
              <a:spcBef>
                <a:spcPts val="640"/>
              </a:spcBef>
              <a:tabLst>
                <a:tab pos="2686050" algn="l"/>
              </a:tabLst>
            </a:pPr>
            <a:r>
              <a:rPr sz="4000" b="1" i="0" spc="-10" dirty="0">
                <a:latin typeface="Times New Roman" panose="02020603050405020304" pitchFamily="18" charset="0"/>
                <a:cs typeface="Times New Roman" panose="02020603050405020304" pitchFamily="18" charset="0"/>
              </a:rPr>
              <a:t>STATEMENTS OF </a:t>
            </a:r>
            <a:r>
              <a:rPr sz="4000" b="1" i="0" spc="-5" dirty="0">
                <a:latin typeface="Times New Roman" panose="02020603050405020304" pitchFamily="18" charset="0"/>
                <a:cs typeface="Times New Roman" panose="02020603050405020304" pitchFamily="18" charset="0"/>
              </a:rPr>
              <a:t> </a:t>
            </a:r>
            <a:r>
              <a:rPr sz="4000" b="1" i="0" spc="-10" dirty="0">
                <a:latin typeface="Times New Roman" panose="02020603050405020304" pitchFamily="18" charset="0"/>
                <a:cs typeface="Times New Roman" panose="02020603050405020304" pitchFamily="18" charset="0"/>
              </a:rPr>
              <a:t>PROJEC</a:t>
            </a:r>
            <a:r>
              <a:rPr sz="4000" b="1" i="0" dirty="0">
                <a:latin typeface="Times New Roman" panose="02020603050405020304" pitchFamily="18" charset="0"/>
                <a:cs typeface="Times New Roman" panose="02020603050405020304" pitchFamily="18" charset="0"/>
              </a:rPr>
              <a:t>T</a:t>
            </a:r>
            <a:br>
              <a:rPr lang="en-US" sz="4000" b="1" i="0" dirty="0">
                <a:latin typeface="Times New Roman" panose="02020603050405020304" pitchFamily="18" charset="0"/>
                <a:cs typeface="Times New Roman" panose="02020603050405020304" pitchFamily="18" charset="0"/>
              </a:rPr>
            </a:br>
            <a:r>
              <a:rPr lang="en-US" sz="4000" b="1" i="0" spc="-5" dirty="0">
                <a:latin typeface="Times New Roman" panose="02020603050405020304" pitchFamily="18" charset="0"/>
                <a:cs typeface="Times New Roman" panose="02020603050405020304" pitchFamily="18" charset="0"/>
              </a:rPr>
              <a:t>APPROACH</a:t>
            </a:r>
            <a:endParaRPr lang="en-US" sz="4000" dirty="0">
              <a:latin typeface="Times New Roman" panose="02020603050405020304" pitchFamily="18" charset="0"/>
              <a:cs typeface="Times New Roman" panose="02020603050405020304" pitchFamily="18" charset="0"/>
            </a:endParaRPr>
          </a:p>
        </p:txBody>
      </p:sp>
      <p:pic>
        <p:nvPicPr>
          <p:cNvPr id="11" name="Picture 10" descr="Metal tic-tac-toe game pieces">
            <a:extLst>
              <a:ext uri="{FF2B5EF4-FFF2-40B4-BE49-F238E27FC236}">
                <a16:creationId xmlns:a16="http://schemas.microsoft.com/office/drawing/2014/main" id="{3834EF0C-A115-436E-D6D3-2C19495DD430}"/>
              </a:ext>
            </a:extLst>
          </p:cNvPr>
          <p:cNvPicPr>
            <a:picLocks noChangeAspect="1"/>
          </p:cNvPicPr>
          <p:nvPr/>
        </p:nvPicPr>
        <p:blipFill rotWithShape="1">
          <a:blip r:embed="rId2"/>
          <a:srcRect l="20285" r="33822"/>
          <a:stretch/>
        </p:blipFill>
        <p:spPr>
          <a:xfrm>
            <a:off x="1" y="10"/>
            <a:ext cx="3428999" cy="6857990"/>
          </a:xfrm>
          <a:prstGeom prst="rect">
            <a:avLst/>
          </a:prstGeom>
          <a:effectLst/>
        </p:spPr>
      </p:pic>
      <p:sp>
        <p:nvSpPr>
          <p:cNvPr id="9" name="Text Placeholder 8">
            <a:extLst>
              <a:ext uri="{FF2B5EF4-FFF2-40B4-BE49-F238E27FC236}">
                <a16:creationId xmlns:a16="http://schemas.microsoft.com/office/drawing/2014/main" id="{DDD689FF-0396-6F3E-100B-FB76BE4367F6}"/>
              </a:ext>
            </a:extLst>
          </p:cNvPr>
          <p:cNvSpPr>
            <a:spLocks noGrp="1"/>
          </p:cNvSpPr>
          <p:nvPr>
            <p:ph type="body" idx="1"/>
          </p:nvPr>
        </p:nvSpPr>
        <p:spPr>
          <a:xfrm>
            <a:off x="3570468" y="1905000"/>
            <a:ext cx="8610600" cy="4952990"/>
          </a:xfrm>
        </p:spPr>
        <p:txBody>
          <a:bodyPr>
            <a:normAutofit/>
          </a:bodyPr>
          <a:lstStyle/>
          <a:p>
            <a:pPr>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Experimental Setup: </a:t>
            </a:r>
          </a:p>
          <a:p>
            <a:pPr>
              <a:lnSpc>
                <a:spcPct val="90000"/>
              </a:lnSpc>
              <a:spcAft>
                <a:spcPts val="600"/>
              </a:spcAft>
            </a:pPr>
            <a:r>
              <a:rPr lang="en-US" sz="1600" b="0" i="0" dirty="0">
                <a:effectLst/>
                <a:latin typeface="Times New Roman" panose="02020603050405020304" pitchFamily="18" charset="0"/>
                <a:cs typeface="Times New Roman" panose="02020603050405020304" pitchFamily="18" charset="0"/>
              </a:rPr>
              <a:t>Simulating games between Q-learning and MCMC players.</a:t>
            </a:r>
          </a:p>
          <a:p>
            <a:pPr>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Player Classes:</a:t>
            </a:r>
          </a:p>
          <a:p>
            <a:pPr>
              <a:lnSpc>
                <a:spcPct val="90000"/>
              </a:lnSpc>
              <a:spcAft>
                <a:spcPts val="600"/>
              </a:spcAft>
              <a:buFont typeface="+mj-lt"/>
              <a:buAutoNum type="arabicPeriod"/>
            </a:pPr>
            <a:r>
              <a:rPr lang="en-US" sz="1600" b="0" i="1" dirty="0" err="1">
                <a:effectLst/>
                <a:latin typeface="Times New Roman" panose="02020603050405020304" pitchFamily="18" charset="0"/>
                <a:cs typeface="Times New Roman" panose="02020603050405020304" pitchFamily="18" charset="0"/>
              </a:rPr>
              <a:t>QLearningPlayer</a:t>
            </a:r>
            <a:r>
              <a:rPr lang="en-US" sz="1600" b="0" i="1"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Implements the Q-learning algorithm. This player learns from past experiences to make optimal decisions during the game.</a:t>
            </a:r>
          </a:p>
          <a:p>
            <a:pPr>
              <a:lnSpc>
                <a:spcPct val="90000"/>
              </a:lnSpc>
              <a:spcAft>
                <a:spcPts val="600"/>
              </a:spcAft>
              <a:buFont typeface="+mj-lt"/>
              <a:buAutoNum type="arabicPeriod"/>
            </a:pPr>
            <a:r>
              <a:rPr lang="en-US" sz="1600" b="0" i="1" dirty="0" err="1">
                <a:effectLst/>
                <a:latin typeface="Times New Roman" panose="02020603050405020304" pitchFamily="18" charset="0"/>
                <a:cs typeface="Times New Roman" panose="02020603050405020304" pitchFamily="18" charset="0"/>
              </a:rPr>
              <a:t>MCMCPlayer</a:t>
            </a:r>
            <a:r>
              <a:rPr lang="en-US" sz="1600" b="0" i="1"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Implements the Markov Chain Monte Carlo (MCMC) algorithm. This player uses Monte Carlo simulations to estimate win probabilities and make decisions accordingly.</a:t>
            </a:r>
          </a:p>
          <a:p>
            <a:pPr>
              <a:lnSpc>
                <a:spcPct val="90000"/>
              </a:lnSpc>
              <a:spcAft>
                <a:spcPts val="600"/>
              </a:spcAft>
            </a:pPr>
            <a:r>
              <a:rPr lang="en-US" sz="1600" b="1" i="0" dirty="0" err="1">
                <a:effectLst/>
                <a:latin typeface="Times New Roman" panose="02020603050405020304" pitchFamily="18" charset="0"/>
                <a:cs typeface="Times New Roman" panose="02020603050405020304" pitchFamily="18" charset="0"/>
              </a:rPr>
              <a:t>TicTacToe</a:t>
            </a:r>
            <a:r>
              <a:rPr lang="en-US" sz="1600" b="1" i="0" dirty="0">
                <a:effectLst/>
                <a:latin typeface="Times New Roman" panose="02020603050405020304" pitchFamily="18" charset="0"/>
                <a:cs typeface="Times New Roman" panose="02020603050405020304" pitchFamily="18" charset="0"/>
              </a:rPr>
              <a:t> Class: </a:t>
            </a:r>
          </a:p>
          <a:p>
            <a:pPr>
              <a:lnSpc>
                <a:spcPct val="90000"/>
              </a:lnSpc>
              <a:spcAft>
                <a:spcPts val="600"/>
              </a:spcAft>
            </a:pPr>
            <a:r>
              <a:rPr lang="en-US" sz="1600" b="0" i="0" dirty="0">
                <a:effectLst/>
                <a:latin typeface="Times New Roman" panose="02020603050405020304" pitchFamily="18" charset="0"/>
                <a:cs typeface="Times New Roman" panose="02020603050405020304" pitchFamily="18" charset="0"/>
              </a:rPr>
              <a:t>The </a:t>
            </a:r>
            <a:r>
              <a:rPr lang="en-US" sz="1600" b="0" i="0" dirty="0" err="1">
                <a:effectLst/>
                <a:latin typeface="Times New Roman" panose="02020603050405020304" pitchFamily="18" charset="0"/>
                <a:cs typeface="Times New Roman" panose="02020603050405020304" pitchFamily="18" charset="0"/>
              </a:rPr>
              <a:t>TicTacToe</a:t>
            </a:r>
            <a:r>
              <a:rPr lang="en-US" sz="1600" b="0" i="0" dirty="0">
                <a:effectLst/>
                <a:latin typeface="Times New Roman" panose="02020603050405020304" pitchFamily="18" charset="0"/>
                <a:cs typeface="Times New Roman" panose="02020603050405020304" pitchFamily="18" charset="0"/>
              </a:rPr>
              <a:t> class manages the game environment and facilitates interactions between the players. It keeps track of the game state, determines game outcomes (win, lose, or draw), and resets the game for subsequent simulations.</a:t>
            </a:r>
          </a:p>
          <a:p>
            <a:pPr>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Number of Simulations: </a:t>
            </a:r>
          </a:p>
          <a:p>
            <a:pPr>
              <a:lnSpc>
                <a:spcPct val="90000"/>
              </a:lnSpc>
              <a:spcAft>
                <a:spcPts val="600"/>
              </a:spcAft>
            </a:pPr>
            <a:r>
              <a:rPr lang="en-US" sz="1600" dirty="0">
                <a:latin typeface="Times New Roman" panose="02020603050405020304" pitchFamily="18" charset="0"/>
                <a:cs typeface="Times New Roman" panose="02020603050405020304" pitchFamily="18" charset="0"/>
              </a:rPr>
              <a:t>A </a:t>
            </a:r>
            <a:r>
              <a:rPr lang="en-US" sz="1600" b="0" i="0" dirty="0">
                <a:effectLst/>
                <a:latin typeface="Times New Roman" panose="02020603050405020304" pitchFamily="18" charset="0"/>
                <a:cs typeface="Times New Roman" panose="02020603050405020304" pitchFamily="18" charset="0"/>
              </a:rPr>
              <a:t>thousand(1000) simulations are conducted to evaluate the performance of the Q-learning and MCMC players. Each simulation involves multiple games of Tic-Tac-Toe, allowing the players to learn and adapt their strategies over time.</a:t>
            </a: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931E88-1E48-0BA9-E894-7FC66D17232F}"/>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b="1" kern="1200" dirty="0">
                <a:solidFill>
                  <a:schemeClr val="tx1"/>
                </a:solidFill>
                <a:latin typeface="Times New Roman" panose="02020603050405020304" pitchFamily="18" charset="0"/>
                <a:ea typeface="+mj-ea"/>
                <a:cs typeface="Times New Roman" panose="02020603050405020304" pitchFamily="18" charset="0"/>
              </a:rPr>
              <a:t>Performance Metrics</a:t>
            </a:r>
          </a:p>
        </p:txBody>
      </p:sp>
      <p:graphicFrame>
        <p:nvGraphicFramePr>
          <p:cNvPr id="10" name="TextBox 5">
            <a:extLst>
              <a:ext uri="{FF2B5EF4-FFF2-40B4-BE49-F238E27FC236}">
                <a16:creationId xmlns:a16="http://schemas.microsoft.com/office/drawing/2014/main" id="{2D09FEA4-73EA-0914-AD76-ED30E90868D4}"/>
              </a:ext>
            </a:extLst>
          </p:cNvPr>
          <p:cNvGraphicFramePr/>
          <p:nvPr>
            <p:extLst>
              <p:ext uri="{D42A27DB-BD31-4B8C-83A1-F6EECF244321}">
                <p14:modId xmlns:p14="http://schemas.microsoft.com/office/powerpoint/2010/main" val="99982518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27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466722" y="586855"/>
            <a:ext cx="3201366" cy="3387497"/>
          </a:xfrm>
          <a:prstGeom prst="rect">
            <a:avLst/>
          </a:prstGeom>
        </p:spPr>
        <p:txBody>
          <a:bodyPr vert="horz" lIns="91440" tIns="45720" rIns="91440" bIns="45720" rtlCol="0" anchor="b">
            <a:normAutofit/>
          </a:bodyPr>
          <a:lstStyle/>
          <a:p>
            <a:pPr marL="12700" marR="5080" indent="-13335" algn="ctr">
              <a:lnSpc>
                <a:spcPct val="90000"/>
              </a:lnSpc>
              <a:spcBef>
                <a:spcPct val="0"/>
              </a:spcBef>
              <a:spcAft>
                <a:spcPts val="600"/>
              </a:spcAft>
            </a:pPr>
            <a:r>
              <a:rPr lang="en-US" sz="4000" b="1" kern="1200" spc="-10" dirty="0">
                <a:solidFill>
                  <a:srgbClr val="FFFFFF"/>
                </a:solidFill>
                <a:latin typeface="Times New Roman" panose="02020603050405020304" pitchFamily="18" charset="0"/>
                <a:ea typeface="+mj-ea"/>
                <a:cs typeface="Times New Roman" panose="02020603050405020304" pitchFamily="18" charset="0"/>
              </a:rPr>
              <a:t>Q-LEARNING AGENT</a:t>
            </a:r>
            <a:endParaRPr lang="en-US" sz="40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29" name="TextBox 28">
            <a:extLst>
              <a:ext uri="{FF2B5EF4-FFF2-40B4-BE49-F238E27FC236}">
                <a16:creationId xmlns:a16="http://schemas.microsoft.com/office/drawing/2014/main" id="{CD348A66-4832-C51C-1C75-2434559D6296}"/>
              </a:ext>
            </a:extLst>
          </p:cNvPr>
          <p:cNvSpPr txBox="1"/>
          <p:nvPr/>
        </p:nvSpPr>
        <p:spPr>
          <a:xfrm>
            <a:off x="4810259" y="304800"/>
            <a:ext cx="7229341" cy="6400800"/>
          </a:xfrm>
          <a:prstGeom prst="rect">
            <a:avLst/>
          </a:prstGeom>
        </p:spPr>
        <p:txBody>
          <a:bodyPr vert="horz" lIns="91440" tIns="45720" rIns="91440" bIns="45720" rtlCol="0" anchor="ctr">
            <a:noAutofit/>
          </a:bodyPr>
          <a:lstStyle/>
          <a:p>
            <a:pPr>
              <a:lnSpc>
                <a:spcPct val="90000"/>
              </a:lnSpc>
              <a:spcAft>
                <a:spcPts val="600"/>
              </a:spcAft>
            </a:pPr>
            <a:r>
              <a:rPr lang="en-US" b="1"/>
              <a:t>1. Q-learning Algorithm:</a:t>
            </a:r>
          </a:p>
          <a:p>
            <a:pPr>
              <a:lnSpc>
                <a:spcPct val="90000"/>
              </a:lnSpc>
              <a:spcAft>
                <a:spcPts val="600"/>
              </a:spcAft>
            </a:pPr>
            <a:r>
              <a:rPr lang="en-US"/>
              <a:t>   - Reinforcement learning technique for training agents.</a:t>
            </a:r>
          </a:p>
          <a:p>
            <a:pPr>
              <a:lnSpc>
                <a:spcPct val="90000"/>
              </a:lnSpc>
              <a:spcAft>
                <a:spcPts val="600"/>
              </a:spcAft>
            </a:pPr>
            <a:r>
              <a:rPr lang="en-US"/>
              <a:t>   - Learned optimal strategies by updating Q-values.</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2. Exploration and Exploitation:</a:t>
            </a:r>
          </a:p>
          <a:p>
            <a:pPr>
              <a:lnSpc>
                <a:spcPct val="90000"/>
              </a:lnSpc>
              <a:spcAft>
                <a:spcPts val="600"/>
              </a:spcAft>
            </a:pPr>
            <a:r>
              <a:rPr lang="en-US"/>
              <a:t>   - Balances trying new actions and exploiting known ones.</a:t>
            </a:r>
          </a:p>
          <a:p>
            <a:pPr>
              <a:lnSpc>
                <a:spcPct val="90000"/>
              </a:lnSpc>
              <a:spcAft>
                <a:spcPts val="600"/>
              </a:spcAft>
            </a:pPr>
            <a:r>
              <a:rPr lang="en-US"/>
              <a:t>    - Explores to discover new strategies and exploits for maximum rewards.</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3. Q-value Updates:</a:t>
            </a:r>
          </a:p>
          <a:p>
            <a:pPr>
              <a:lnSpc>
                <a:spcPct val="90000"/>
              </a:lnSpc>
              <a:spcAft>
                <a:spcPts val="600"/>
              </a:spcAft>
            </a:pPr>
            <a:r>
              <a:rPr lang="en-US"/>
              <a:t>   - After each action, update Q-values based on rewards.</a:t>
            </a:r>
          </a:p>
          <a:p>
            <a:pPr>
              <a:lnSpc>
                <a:spcPct val="90000"/>
              </a:lnSpc>
              <a:spcAft>
                <a:spcPts val="600"/>
              </a:spcAft>
            </a:pPr>
            <a:r>
              <a:rPr lang="en-US"/>
              <a:t>     Q(s, a) = Q(s, a) + </a:t>
            </a:r>
            <a:r>
              <a:rPr lang="el-GR"/>
              <a:t>α * (</a:t>
            </a:r>
            <a:r>
              <a:rPr lang="en-US"/>
              <a:t>reward + </a:t>
            </a:r>
            <a:r>
              <a:rPr lang="el-GR"/>
              <a:t>γ * </a:t>
            </a:r>
            <a:r>
              <a:rPr lang="en-US"/>
              <a:t>max(Q(s', a')) - Q(s, a))</a:t>
            </a:r>
          </a:p>
          <a:p>
            <a:pPr>
              <a:lnSpc>
                <a:spcPct val="90000"/>
              </a:lnSpc>
              <a:spcAft>
                <a:spcPts val="600"/>
              </a:spcAft>
            </a:pPr>
            <a:r>
              <a:rPr lang="en-US"/>
              <a:t>   - Adjusts values towards more accurate estimations.</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4. Learning in Tic-Tac-Toe:</a:t>
            </a:r>
          </a:p>
          <a:p>
            <a:pPr>
              <a:lnSpc>
                <a:spcPct val="90000"/>
              </a:lnSpc>
              <a:spcAft>
                <a:spcPts val="600"/>
              </a:spcAft>
            </a:pPr>
            <a:r>
              <a:rPr lang="en-US"/>
              <a:t>   - Q-learning agent plays against opponents like MCMC players.</a:t>
            </a:r>
          </a:p>
          <a:p>
            <a:pPr>
              <a:lnSpc>
                <a:spcPct val="90000"/>
              </a:lnSpc>
              <a:spcAft>
                <a:spcPts val="600"/>
              </a:spcAft>
            </a:pPr>
            <a:r>
              <a:rPr lang="en-US"/>
              <a:t>   - Refines strategies through iterative gameplay.</a:t>
            </a: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b="1"/>
              <a:t>5. Performance Improvement:</a:t>
            </a:r>
          </a:p>
          <a:p>
            <a:pPr>
              <a:lnSpc>
                <a:spcPct val="90000"/>
              </a:lnSpc>
              <a:spcAft>
                <a:spcPts val="600"/>
              </a:spcAft>
            </a:pPr>
            <a:r>
              <a:rPr lang="en-US"/>
              <a:t>   - Learns optimal strategies over time.</a:t>
            </a:r>
          </a:p>
          <a:p>
            <a:pPr>
              <a:lnSpc>
                <a:spcPct val="90000"/>
              </a:lnSpc>
              <a:spcAft>
                <a:spcPts val="600"/>
              </a:spcAft>
            </a:pPr>
            <a:r>
              <a:rPr lang="en-US"/>
              <a:t>   - Improves performance through experience and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BAC822-E3A6-A079-841D-FC76ACCB5C34}"/>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Markov Chain Monte Carlo</a:t>
            </a:r>
          </a:p>
        </p:txBody>
      </p:sp>
      <p:sp>
        <p:nvSpPr>
          <p:cNvPr id="9" name="TextBox 8">
            <a:extLst>
              <a:ext uri="{FF2B5EF4-FFF2-40B4-BE49-F238E27FC236}">
                <a16:creationId xmlns:a16="http://schemas.microsoft.com/office/drawing/2014/main" id="{C4F854B8-60CC-B83E-88AB-93EFE19B1CDA}"/>
              </a:ext>
            </a:extLst>
          </p:cNvPr>
          <p:cNvSpPr txBox="1"/>
          <p:nvPr/>
        </p:nvSpPr>
        <p:spPr>
          <a:xfrm>
            <a:off x="4322937" y="228600"/>
            <a:ext cx="7640463" cy="6476999"/>
          </a:xfrm>
          <a:prstGeom prst="rect">
            <a:avLst/>
          </a:prstGeom>
        </p:spPr>
        <p:txBody>
          <a:bodyPr vert="horz" lIns="91440" tIns="45720" rIns="91440" bIns="45720" rtlCol="0" anchor="ctr">
            <a:normAutofit/>
          </a:bodyPr>
          <a:lstStyle/>
          <a:p>
            <a:pPr>
              <a:lnSpc>
                <a:spcPct val="90000"/>
              </a:lnSpc>
              <a:spcAft>
                <a:spcPts val="600"/>
              </a:spcAft>
            </a:pPr>
            <a:r>
              <a:rPr lang="en-US" sz="1600" b="1" dirty="0"/>
              <a:t>1</a:t>
            </a:r>
            <a:r>
              <a:rPr lang="en-US" b="1" dirty="0"/>
              <a:t>. Stochastic Simulation Method:</a:t>
            </a:r>
          </a:p>
          <a:p>
            <a:pPr>
              <a:lnSpc>
                <a:spcPct val="90000"/>
              </a:lnSpc>
              <a:spcAft>
                <a:spcPts val="600"/>
              </a:spcAft>
            </a:pPr>
            <a:r>
              <a:rPr lang="en-US" dirty="0"/>
              <a:t>   - MCMC is a probabilistic approach used for stochastic simulation.</a:t>
            </a:r>
          </a:p>
          <a:p>
            <a:pPr>
              <a:lnSpc>
                <a:spcPct val="90000"/>
              </a:lnSpc>
              <a:spcAft>
                <a:spcPts val="600"/>
              </a:spcAft>
            </a:pPr>
            <a:r>
              <a:rPr lang="en-US" dirty="0"/>
              <a:t>   - It generates samples from a target distribution using Markov chains.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2. MCMC Player Class Features:</a:t>
            </a:r>
          </a:p>
          <a:p>
            <a:pPr>
              <a:lnSpc>
                <a:spcPct val="90000"/>
              </a:lnSpc>
              <a:spcAft>
                <a:spcPts val="600"/>
              </a:spcAft>
            </a:pPr>
            <a:r>
              <a:rPr lang="en-US" dirty="0"/>
              <a:t>   - Calculates win probabilities by simulating game outcomes.</a:t>
            </a:r>
          </a:p>
          <a:p>
            <a:pPr>
              <a:lnSpc>
                <a:spcPct val="90000"/>
              </a:lnSpc>
              <a:spcAft>
                <a:spcPts val="600"/>
              </a:spcAft>
            </a:pPr>
            <a:r>
              <a:rPr lang="en-US" dirty="0"/>
              <a:t>   - Select moves based on these calculated probabilities.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3. Application in Tic-Tac-Toe:</a:t>
            </a:r>
          </a:p>
          <a:p>
            <a:pPr>
              <a:lnSpc>
                <a:spcPct val="90000"/>
              </a:lnSpc>
              <a:spcAft>
                <a:spcPts val="600"/>
              </a:spcAft>
            </a:pPr>
            <a:r>
              <a:rPr lang="en-US" dirty="0"/>
              <a:t>   - The MCMC Player class applies the MCMC algorithm to make decisions in </a:t>
            </a:r>
          </a:p>
          <a:p>
            <a:pPr>
              <a:lnSpc>
                <a:spcPct val="90000"/>
              </a:lnSpc>
              <a:spcAft>
                <a:spcPts val="600"/>
              </a:spcAft>
            </a:pPr>
            <a:r>
              <a:rPr lang="en-US" dirty="0"/>
              <a:t>      Tic-Tac-Toe.</a:t>
            </a:r>
          </a:p>
          <a:p>
            <a:pPr>
              <a:lnSpc>
                <a:spcPct val="90000"/>
              </a:lnSpc>
              <a:spcAft>
                <a:spcPts val="600"/>
              </a:spcAft>
            </a:pPr>
            <a:r>
              <a:rPr lang="en-US" dirty="0"/>
              <a:t>   - It estimates win probabilities to guide move selection.</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4. Comparative Analysis:</a:t>
            </a:r>
          </a:p>
          <a:p>
            <a:pPr>
              <a:lnSpc>
                <a:spcPct val="90000"/>
              </a:lnSpc>
              <a:spcAft>
                <a:spcPts val="600"/>
              </a:spcAft>
            </a:pPr>
            <a:r>
              <a:rPr lang="en-US" dirty="0"/>
              <a:t>   - Compares MCMC's performance with Q-learning in terms of efficiency and               strategy.</a:t>
            </a:r>
          </a:p>
          <a:p>
            <a:pPr>
              <a:lnSpc>
                <a:spcPct val="90000"/>
              </a:lnSpc>
              <a:spcAft>
                <a:spcPts val="600"/>
              </a:spcAft>
            </a:pPr>
            <a:r>
              <a:rPr lang="en-US" dirty="0"/>
              <a:t>  - Evaluate how well MCMC adapts to the game environment and opponent strategies.</a:t>
            </a:r>
          </a:p>
        </p:txBody>
      </p:sp>
    </p:spTree>
    <p:extLst>
      <p:ext uri="{BB962C8B-B14F-4D97-AF65-F5344CB8AC3E}">
        <p14:creationId xmlns:p14="http://schemas.microsoft.com/office/powerpoint/2010/main" val="1627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3EF32D-EF4F-3DB5-547F-1911AD88684A}"/>
              </a:ext>
            </a:extLst>
          </p:cNvPr>
          <p:cNvSpPr txBox="1"/>
          <p:nvPr/>
        </p:nvSpPr>
        <p:spPr>
          <a:xfrm>
            <a:off x="3200400" y="457200"/>
            <a:ext cx="5257800" cy="707886"/>
          </a:xfrm>
          <a:prstGeom prst="rect">
            <a:avLst/>
          </a:prstGeom>
          <a:noFill/>
        </p:spPr>
        <p:txBody>
          <a:bodyPr wrap="square" rtlCol="0">
            <a:spAutoFit/>
          </a:bodyPr>
          <a:lstStyle/>
          <a:p>
            <a:pPr algn="ctr"/>
            <a:r>
              <a:rPr lang="en-US" sz="4000" b="1">
                <a:latin typeface="Times New Roman" panose="02020603050405020304" pitchFamily="18" charset="0"/>
                <a:cs typeface="Times New Roman" panose="02020603050405020304" pitchFamily="18" charset="0"/>
              </a:rPr>
              <a:t>RESULT</a:t>
            </a:r>
            <a:endParaRPr lang="en-US" sz="4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555B7A-4A66-B0FB-1B83-27A29A453E21}"/>
              </a:ext>
            </a:extLst>
          </p:cNvPr>
          <p:cNvPicPr>
            <a:picLocks noChangeAspect="1"/>
          </p:cNvPicPr>
          <p:nvPr/>
        </p:nvPicPr>
        <p:blipFill>
          <a:blip r:embed="rId2"/>
          <a:stretch>
            <a:fillRect/>
          </a:stretch>
        </p:blipFill>
        <p:spPr>
          <a:xfrm>
            <a:off x="609600" y="2133600"/>
            <a:ext cx="10972800" cy="4112720"/>
          </a:xfrm>
          <a:prstGeom prst="rect">
            <a:avLst/>
          </a:prstGeom>
        </p:spPr>
      </p:pic>
      <p:sp>
        <p:nvSpPr>
          <p:cNvPr id="8" name="TextBox 7">
            <a:extLst>
              <a:ext uri="{FF2B5EF4-FFF2-40B4-BE49-F238E27FC236}">
                <a16:creationId xmlns:a16="http://schemas.microsoft.com/office/drawing/2014/main" id="{A75F0802-7A14-44A9-5929-DC83E434317E}"/>
              </a:ext>
            </a:extLst>
          </p:cNvPr>
          <p:cNvSpPr txBox="1"/>
          <p:nvPr/>
        </p:nvSpPr>
        <p:spPr>
          <a:xfrm>
            <a:off x="533400" y="1383268"/>
            <a:ext cx="10134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Number of wins for each agent and number of ties after 1000 simulations.</a:t>
            </a:r>
          </a:p>
        </p:txBody>
      </p:sp>
    </p:spTree>
    <p:extLst>
      <p:ext uri="{BB962C8B-B14F-4D97-AF65-F5344CB8AC3E}">
        <p14:creationId xmlns:p14="http://schemas.microsoft.com/office/powerpoint/2010/main" val="15017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TotalTime>
  <Words>832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MT</vt:lpstr>
      <vt:lpstr>Calibri</vt:lpstr>
      <vt:lpstr>Times New Roman</vt:lpstr>
      <vt:lpstr>Office Theme</vt:lpstr>
      <vt:lpstr>TIC TAC TOE GAME  USING AI STRATEGIES</vt:lpstr>
      <vt:lpstr>PowerPoint Presentation</vt:lpstr>
      <vt:lpstr>Tic-Tac-Toe is a classic game played on a 3x3 grid where players take turns marking spaces with "X" or "O". The objective is to create a line of three of their symbols horizontally, vertically, or diagonally to win.   It's often used as a simple example in AI and game theory for decision-making and strategic planning.  In this study, we explore the application of AI algorithms in playing Tic-Tac-Toe. Specifically, we focus on comparing the performance of two AI algorithms: Q-learning and Markov Chain Monte Carlo (MCMC).   By simulating games between Q-learning and MCMC players, we aim to evaluate their effectiveness in playing Tic-Tac-Toe and understand the strengths and limitations of each approach. </vt:lpstr>
      <vt:lpstr>PowerPoint Presentation</vt:lpstr>
      <vt:lpstr>STATEMENTS OF  PROJECT APPROACH</vt:lpstr>
      <vt:lpstr>PowerPoint Presentation</vt:lpstr>
      <vt:lpstr>PowerPoint Presentation</vt:lpstr>
      <vt:lpstr>PowerPoint Presentation</vt:lpstr>
      <vt:lpstr>PowerPoint Presentation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harshitha sampath</dc:creator>
  <cp:lastModifiedBy>MAREEDU DURGA SYAMALA</cp:lastModifiedBy>
  <cp:revision>1</cp:revision>
  <dcterms:created xsi:type="dcterms:W3CDTF">2024-04-26T03:27:46Z</dcterms:created>
  <dcterms:modified xsi:type="dcterms:W3CDTF">2024-04-26T14:46:39Z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Aspose Ltd.</vt:lpwstr>
  </property>
  <property fmtid="{D5CDD505-2E9C-101B-9397-08002B2CF9AE}" pid="4" name="LastSaved">
    <vt:filetime>2024-04-26T00:00:00Z</vt:filetime>
  </property>
</Properties>
</file>