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png&amp;ehk=5KRCJSs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03" r:id="rId1"/>
  </p:sldMasterIdLst>
  <p:notesMasterIdLst>
    <p:notesMasterId r:id="rId34"/>
  </p:notesMasterIdLst>
  <p:sldIdLst>
    <p:sldId id="256" r:id="rId2"/>
    <p:sldId id="287" r:id="rId3"/>
    <p:sldId id="310" r:id="rId4"/>
    <p:sldId id="311" r:id="rId5"/>
    <p:sldId id="312" r:id="rId6"/>
    <p:sldId id="258" r:id="rId7"/>
    <p:sldId id="288" r:id="rId8"/>
    <p:sldId id="292" r:id="rId9"/>
    <p:sldId id="290" r:id="rId10"/>
    <p:sldId id="291"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3" r:id="rId27"/>
    <p:sldId id="314" r:id="rId28"/>
    <p:sldId id="315" r:id="rId29"/>
    <p:sldId id="316" r:id="rId30"/>
    <p:sldId id="317" r:id="rId31"/>
    <p:sldId id="318" r:id="rId32"/>
    <p:sldId id="293"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1"/>
    <p:restoredTop sz="82904" autoAdjust="0"/>
  </p:normalViewPr>
  <p:slideViewPr>
    <p:cSldViewPr snapToGrid="0" snapToObjects="1">
      <p:cViewPr varScale="1">
        <p:scale>
          <a:sx n="125" d="100"/>
          <a:sy n="125" d="100"/>
        </p:scale>
        <p:origin x="82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We can use EMR to process logs to understand the usage of content such as video, file downloads, top web URLs accessed by end users, user consumption from different parts of the world, and many more. We can process any web or mobile application logs using EMR to understand specific business insights relevant for the business. We can move all our web access application or mobile logs to Amazon S3 for analysis using EMR even if we are not using AWS for running our production applications. </a:t>
            </a:r>
          </a:p>
          <a:p>
            <a:endParaRPr lang="en-US" baseline="0" dirty="0"/>
          </a:p>
          <a:p>
            <a:endParaRPr lang="en-US" baseline="0" dirty="0"/>
          </a:p>
        </p:txBody>
      </p:sp>
    </p:spTree>
    <p:extLst>
      <p:ext uri="{BB962C8B-B14F-4D97-AF65-F5344CB8AC3E}">
        <p14:creationId xmlns:p14="http://schemas.microsoft.com/office/powerpoint/2010/main" val="1052616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0415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Amazon </a:t>
            </a:r>
            <a:r>
              <a:rPr lang="en-US" dirty="0" err="1"/>
              <a:t>QuickSight</a:t>
            </a:r>
            <a:r>
              <a:rPr lang="en-US" dirty="0"/>
              <a:t> is a business</a:t>
            </a:r>
            <a:r>
              <a:rPr lang="en-US" baseline="0" dirty="0"/>
              <a:t> intelligence tool designed for fast analysis on very large data. </a:t>
            </a:r>
            <a:r>
              <a:rPr lang="en-US" baseline="0" dirty="0" err="1"/>
              <a:t>QuickSight</a:t>
            </a:r>
            <a:r>
              <a:rPr lang="en-US" baseline="0" dirty="0"/>
              <a:t> facilitates the creation of visuals with a simple UI, allowing anyone to easily create visualizations and share them with others in their organization. It has powerful data processing power in SPICE, which will be discussed later. Overall, this is a helpful tool for anyone using large data sets, especially for managers or those less experienced in analytics.</a:t>
            </a:r>
            <a:endParaRPr lang="en-US" dirty="0"/>
          </a:p>
          <a:p>
            <a:endParaRPr lang="en-US" baseline="0" dirty="0"/>
          </a:p>
        </p:txBody>
      </p:sp>
    </p:spTree>
    <p:extLst>
      <p:ext uri="{BB962C8B-B14F-4D97-AF65-F5344CB8AC3E}">
        <p14:creationId xmlns:p14="http://schemas.microsoft.com/office/powerpoint/2010/main" val="1420303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QuickSight</a:t>
            </a:r>
            <a:r>
              <a:rPr lang="en-US" dirty="0"/>
              <a:t> is able</a:t>
            </a:r>
            <a:r>
              <a:rPr lang="en-US" baseline="0" dirty="0"/>
              <a:t> to draw data from a variety of sources, including CSV or excel files, MySQL, and SQL Server. It can also connect to various AWS data storage services including Redshift, RDS, Aurora and Athena. </a:t>
            </a:r>
            <a:r>
              <a:rPr lang="en-US" baseline="0" dirty="0" err="1"/>
              <a:t>QuickSight</a:t>
            </a:r>
            <a:r>
              <a:rPr lang="en-US" baseline="0" dirty="0"/>
              <a:t> documentation seems to promise future compatibility with even more data sources such as EMR and Kinesis.</a:t>
            </a:r>
            <a:endParaRPr lang="en-US" dirty="0"/>
          </a:p>
          <a:p>
            <a:endParaRPr lang="en-US" baseline="0" dirty="0"/>
          </a:p>
        </p:txBody>
      </p:sp>
    </p:spTree>
    <p:extLst>
      <p:ext uri="{BB962C8B-B14F-4D97-AF65-F5344CB8AC3E}">
        <p14:creationId xmlns:p14="http://schemas.microsoft.com/office/powerpoint/2010/main" val="613599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a:t>
            </a:r>
            <a:r>
              <a:rPr lang="en-US" baseline="0" dirty="0"/>
              <a:t> is imported into </a:t>
            </a:r>
            <a:r>
              <a:rPr lang="en-US" baseline="0" dirty="0" err="1"/>
              <a:t>QuickSight</a:t>
            </a:r>
            <a:r>
              <a:rPr lang="en-US" baseline="0" dirty="0"/>
              <a:t> as a data set, and once your data set is created, there is no need to re-prepare the data for future analyses. Some data manipulation is available in this tool, such as filtering, joining, or renaming data. Also, within your data set you can change data types and create calculated fields. All of these features allow the user to manipulate the data to gain insight without altering the structure of the original data they pulled in. The filtering tool is especially useful in creating visualizations for specific areas, for example: looking only at sales made in December.</a:t>
            </a:r>
            <a:endParaRPr lang="en-US" dirty="0"/>
          </a:p>
          <a:p>
            <a:endParaRPr lang="en-US" baseline="0" dirty="0"/>
          </a:p>
        </p:txBody>
      </p:sp>
    </p:spTree>
    <p:extLst>
      <p:ext uri="{BB962C8B-B14F-4D97-AF65-F5344CB8AC3E}">
        <p14:creationId xmlns:p14="http://schemas.microsoft.com/office/powerpoint/2010/main" val="2443344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simple UI is</a:t>
            </a:r>
            <a:r>
              <a:rPr lang="en-US" baseline="0" dirty="0"/>
              <a:t> easy to learn, and </a:t>
            </a:r>
            <a:r>
              <a:rPr lang="en-US" baseline="0" dirty="0" err="1"/>
              <a:t>QuickSight</a:t>
            </a:r>
            <a:r>
              <a:rPr lang="en-US" baseline="0" dirty="0"/>
              <a:t> offers some helpful tutorial videos and example data to help you get started as well. The interface mostly involves selecting which features in the data you want to look at or dragging and dropping features into the Field Wells bar. Several common chart types are available, such as bar charts, line graphs, scatter plots, and pivot tables. One of the most interesting features of </a:t>
            </a:r>
            <a:r>
              <a:rPr lang="en-US" baseline="0" dirty="0" err="1"/>
              <a:t>QuickSight</a:t>
            </a:r>
            <a:r>
              <a:rPr lang="en-US" baseline="0" dirty="0"/>
              <a:t> is Auto Graph. Auto Graph is a built-in suggestion engine that automatically creates visualizations from your selected data features, offering recommended chart types.  Visualizations made in </a:t>
            </a:r>
            <a:r>
              <a:rPr lang="en-US" baseline="0" dirty="0" err="1"/>
              <a:t>QuickSight</a:t>
            </a:r>
            <a:r>
              <a:rPr lang="en-US" baseline="0" dirty="0"/>
              <a:t> are accessible from any browser or compatible mobile devices.</a:t>
            </a:r>
            <a:endParaRPr lang="en-US" dirty="0"/>
          </a:p>
          <a:p>
            <a:endParaRPr lang="en-US" baseline="0" dirty="0"/>
          </a:p>
        </p:txBody>
      </p:sp>
    </p:spTree>
    <p:extLst>
      <p:ext uri="{BB962C8B-B14F-4D97-AF65-F5344CB8AC3E}">
        <p14:creationId xmlns:p14="http://schemas.microsoft.com/office/powerpoint/2010/main" val="866253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a:t>
            </a:r>
            <a:r>
              <a:rPr lang="en-US" baseline="0" dirty="0"/>
              <a:t> story</a:t>
            </a:r>
            <a:r>
              <a:rPr lang="en-US" dirty="0"/>
              <a:t> in </a:t>
            </a:r>
            <a:r>
              <a:rPr lang="en-US" dirty="0" err="1"/>
              <a:t>QuickSight</a:t>
            </a:r>
            <a:r>
              <a:rPr lang="en-US" dirty="0"/>
              <a:t> is</a:t>
            </a:r>
            <a:r>
              <a:rPr lang="en-US" baseline="0" dirty="0"/>
              <a:t> a</a:t>
            </a:r>
            <a:r>
              <a:rPr lang="en-US" dirty="0"/>
              <a:t> simple</a:t>
            </a:r>
            <a:r>
              <a:rPr lang="en-US" baseline="0" dirty="0"/>
              <a:t> format </a:t>
            </a:r>
            <a:r>
              <a:rPr lang="en-US" dirty="0"/>
              <a:t>to share interactive analyses within your</a:t>
            </a:r>
            <a:r>
              <a:rPr lang="en-US" baseline="0" dirty="0"/>
              <a:t> organization. You can combine your visualizations into dashboards and put your dashboards into stories and securely share them with coworkers or clients.</a:t>
            </a:r>
            <a:endParaRPr lang="en-US" dirty="0"/>
          </a:p>
          <a:p>
            <a:endParaRPr lang="en-US" baseline="0" dirty="0"/>
          </a:p>
        </p:txBody>
      </p:sp>
    </p:spTree>
    <p:extLst>
      <p:ext uri="{BB962C8B-B14F-4D97-AF65-F5344CB8AC3E}">
        <p14:creationId xmlns:p14="http://schemas.microsoft.com/office/powerpoint/2010/main" val="1082189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SPICE is the real</a:t>
            </a:r>
            <a:r>
              <a:rPr lang="en-US" baseline="0" dirty="0"/>
              <a:t> power behind </a:t>
            </a:r>
            <a:r>
              <a:rPr lang="en-US" baseline="0" dirty="0" err="1"/>
              <a:t>QuickSight</a:t>
            </a:r>
            <a:r>
              <a:rPr lang="en-US" baseline="0" dirty="0"/>
              <a:t>. SPICE stands for Super-fast Parallel In-memory Calculation Engine. Running in the cloud, SPICE can process huge amounts of data very quickly and automatically replicates your data to create a data set for </a:t>
            </a:r>
            <a:r>
              <a:rPr lang="en-US" baseline="0" dirty="0" err="1"/>
              <a:t>QuickSight</a:t>
            </a:r>
            <a:r>
              <a:rPr lang="en-US" baseline="0" dirty="0"/>
              <a:t>. This computational power allows many users to perform analyses simultaneously across shared data sources. Each user has access to the pooled SPICE capacity for their group, and each additional paid user increases the SPICE capacity by 10GB.  Additional SPICE capacity can be purchased as necessary and data sets can be deleted to free up extra capacity. </a:t>
            </a:r>
            <a:endParaRPr lang="en-US" dirty="0"/>
          </a:p>
          <a:p>
            <a:endParaRPr lang="en-US" baseline="0" dirty="0"/>
          </a:p>
        </p:txBody>
      </p:sp>
    </p:spTree>
    <p:extLst>
      <p:ext uri="{BB962C8B-B14F-4D97-AF65-F5344CB8AC3E}">
        <p14:creationId xmlns:p14="http://schemas.microsoft.com/office/powerpoint/2010/main" val="2874225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One</a:t>
            </a:r>
            <a:r>
              <a:rPr lang="en-US" baseline="0" dirty="0"/>
              <a:t> of the most appealing aspects of </a:t>
            </a:r>
            <a:r>
              <a:rPr lang="en-US" baseline="0" dirty="0" err="1"/>
              <a:t>QuickSight</a:t>
            </a:r>
            <a:r>
              <a:rPr lang="en-US" baseline="0" dirty="0"/>
              <a:t> is its pricing. </a:t>
            </a:r>
            <a:r>
              <a:rPr lang="en-US" dirty="0"/>
              <a:t>The</a:t>
            </a:r>
            <a:r>
              <a:rPr lang="en-US" baseline="0" dirty="0"/>
              <a:t> cost is very affordable, with no maintenance fees or hardware to purchase. Also, it is free to try for the first user in a group. Signing up does require an AWS account, which also offers a free trial period. </a:t>
            </a:r>
            <a:endParaRPr lang="en-US" dirty="0"/>
          </a:p>
          <a:p>
            <a:endParaRPr lang="en-US" baseline="0" dirty="0"/>
          </a:p>
        </p:txBody>
      </p:sp>
    </p:spTree>
    <p:extLst>
      <p:ext uri="{BB962C8B-B14F-4D97-AF65-F5344CB8AC3E}">
        <p14:creationId xmlns:p14="http://schemas.microsoft.com/office/powerpoint/2010/main" val="1083973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of the possible</a:t>
            </a:r>
            <a:r>
              <a:rPr lang="en-US" baseline="0" dirty="0"/>
              <a:t> future features of </a:t>
            </a:r>
            <a:r>
              <a:rPr lang="en-US" baseline="0" dirty="0" err="1"/>
              <a:t>QuickSight</a:t>
            </a:r>
            <a:r>
              <a:rPr lang="en-US" baseline="0" dirty="0"/>
              <a:t> include integration with other non-AWS BI tools such as Tableau and access on Android devices. If Tableau were integrated, </a:t>
            </a:r>
            <a:r>
              <a:rPr lang="en-US" baseline="0" dirty="0" err="1"/>
              <a:t>QuickSight</a:t>
            </a:r>
            <a:r>
              <a:rPr lang="en-US" baseline="0" dirty="0"/>
              <a:t> could quickly process your data and Tableau could be used to create detailed and customizable visualizations. In conclusion, </a:t>
            </a:r>
            <a:r>
              <a:rPr lang="en-US" baseline="0" dirty="0" err="1"/>
              <a:t>QuickSight</a:t>
            </a:r>
            <a:r>
              <a:rPr lang="en-US" baseline="0" dirty="0"/>
              <a:t> is very useful if you want to quickly produce simple visualizations from large data sets.</a:t>
            </a:r>
            <a:endParaRPr lang="en-US" dirty="0"/>
          </a:p>
          <a:p>
            <a:endParaRPr lang="en-US" baseline="0" dirty="0"/>
          </a:p>
        </p:txBody>
      </p:sp>
    </p:spTree>
    <p:extLst>
      <p:ext uri="{BB962C8B-B14F-4D97-AF65-F5344CB8AC3E}">
        <p14:creationId xmlns:p14="http://schemas.microsoft.com/office/powerpoint/2010/main" val="380180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0233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a:p>
            <a:endParaRPr lang="en-US" baseline="0" dirty="0"/>
          </a:p>
        </p:txBody>
      </p:sp>
    </p:spTree>
    <p:extLst>
      <p:ext uri="{BB962C8B-B14F-4D97-AF65-F5344CB8AC3E}">
        <p14:creationId xmlns:p14="http://schemas.microsoft.com/office/powerpoint/2010/main" val="98669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75510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62751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Tree>
    <p:extLst>
      <p:ext uri="{BB962C8B-B14F-4D97-AF65-F5344CB8AC3E}">
        <p14:creationId xmlns:p14="http://schemas.microsoft.com/office/powerpoint/2010/main" val="526364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is Amazon Elastic</a:t>
            </a:r>
            <a:r>
              <a:rPr lang="en-US" baseline="0" dirty="0"/>
              <a:t> MapReduce? Or what is </a:t>
            </a:r>
            <a:r>
              <a:rPr lang="en-US" dirty="0"/>
              <a:t>Amazon EMR? It provides a managed Hadoop framework that makes it easy, fast, and cost-effective to process vast amounts of data in the AWS cloud using parallel distributed execution</a:t>
            </a:r>
            <a:r>
              <a:rPr lang="en-US" baseline="0" dirty="0"/>
              <a:t> of data processing tasks. With EMR, you can use a wide variety of other distributed frameworks that exist within what’s generally known as Hadoop ecosystem and we are going to cover some of those later today. What their usage cases are and how you can access these other distributed frameworks within the ecosystem through Amazon’s EMR service. </a:t>
            </a:r>
          </a:p>
          <a:p>
            <a:endParaRPr lang="en-US" baseline="0" dirty="0"/>
          </a:p>
        </p:txBody>
      </p:sp>
    </p:spTree>
    <p:extLst>
      <p:ext uri="{BB962C8B-B14F-4D97-AF65-F5344CB8AC3E}">
        <p14:creationId xmlns:p14="http://schemas.microsoft.com/office/powerpoint/2010/main" val="2323402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EMR is easy to use. </a:t>
            </a:r>
            <a:r>
              <a:rPr lang="en-US" sz="1100" b="0" i="0" kern="1200" dirty="0">
                <a:solidFill>
                  <a:schemeClr val="tx1"/>
                </a:solidFill>
                <a:effectLst/>
                <a:latin typeface="+mn-lt"/>
                <a:ea typeface="+mn-ea"/>
                <a:cs typeface="+mn-cs"/>
              </a:rPr>
              <a:t>When you launch a cluster on Amazon EMR, the web service allocates the virtual server instances and configures them with the needed software for you. Within minutes you can have a cluster configured and ready to run your Hadoop application.</a:t>
            </a:r>
          </a:p>
          <a:p>
            <a:endParaRPr lang="en-US" sz="1100" b="0" i="0" kern="1200" dirty="0">
              <a:solidFill>
                <a:schemeClr val="tx1"/>
              </a:solidFill>
              <a:effectLst/>
              <a:latin typeface="+mn-lt"/>
              <a:ea typeface="+mn-ea"/>
              <a:cs typeface="+mn-cs"/>
            </a:endParaRPr>
          </a:p>
          <a:p>
            <a:r>
              <a:rPr lang="en-US" dirty="0"/>
              <a:t>It’s low</a:t>
            </a:r>
            <a:r>
              <a:rPr lang="en-US" baseline="0" dirty="0"/>
              <a:t> cost. </a:t>
            </a:r>
            <a:r>
              <a:rPr lang="en-US" sz="1100" b="0" i="0" kern="1200" dirty="0">
                <a:solidFill>
                  <a:schemeClr val="tx1"/>
                </a:solidFill>
                <a:effectLst/>
                <a:latin typeface="+mn-lt"/>
                <a:ea typeface="+mn-ea"/>
                <a:cs typeface="+mn-cs"/>
              </a:rPr>
              <a:t>By running your cluster on Amazon EMR, you only pay for the computational resources you use. You do not pay ongoing overhead costs for hardware maintenance and upgrades and you do not have to pre-purchase extra capacity to meet peak needs.</a:t>
            </a:r>
            <a:r>
              <a:rPr lang="en-US" baseline="0" dirty="0"/>
              <a:t> </a:t>
            </a:r>
          </a:p>
          <a:p>
            <a:endParaRPr lang="en-US" baseline="0" dirty="0"/>
          </a:p>
          <a:p>
            <a:r>
              <a:rPr lang="en-US" baseline="0" dirty="0"/>
              <a:t>It’s elastic so you can provision one hundreds or thousands of compute instances and process data on any scale. </a:t>
            </a:r>
          </a:p>
          <a:p>
            <a:endParaRPr lang="en-US" baseline="0" dirty="0"/>
          </a:p>
          <a:p>
            <a:r>
              <a:rPr lang="en-US" baseline="0" dirty="0"/>
              <a:t>It’s reliable. </a:t>
            </a:r>
            <a:r>
              <a:rPr lang="en-US" sz="1100" b="0" i="0" kern="1200" dirty="0">
                <a:solidFill>
                  <a:schemeClr val="tx1"/>
                </a:solidFill>
                <a:effectLst/>
                <a:latin typeface="+mn-lt"/>
                <a:ea typeface="+mn-ea"/>
                <a:cs typeface="+mn-cs"/>
              </a:rPr>
              <a:t>Hadoop installed on Amazon EMR clusters is integrated with Amazon S3. </a:t>
            </a:r>
          </a:p>
          <a:p>
            <a:endParaRPr lang="en-US" sz="1100" b="0" i="0" kern="1200" baseline="0" dirty="0">
              <a:solidFill>
                <a:schemeClr val="tx1"/>
              </a:solidFill>
              <a:effectLst/>
              <a:latin typeface="+mn-lt"/>
              <a:ea typeface="+mn-ea"/>
              <a:cs typeface="+mn-cs"/>
            </a:endParaRPr>
          </a:p>
          <a:p>
            <a:r>
              <a:rPr lang="en-US" sz="1100" b="0" i="0" kern="1200" baseline="0" dirty="0">
                <a:solidFill>
                  <a:schemeClr val="tx1"/>
                </a:solidFill>
                <a:effectLst/>
                <a:latin typeface="+mn-lt"/>
                <a:ea typeface="+mn-ea"/>
                <a:cs typeface="+mn-cs"/>
              </a:rPr>
              <a:t>You can encrypt data inside EMR using s3 server-side encryption or client-side encryption. </a:t>
            </a:r>
          </a:p>
          <a:p>
            <a:endParaRPr lang="en-US" sz="1100" b="0" i="0" kern="1200" baseline="0" dirty="0">
              <a:solidFill>
                <a:schemeClr val="tx1"/>
              </a:solidFill>
              <a:effectLst/>
              <a:latin typeface="+mn-lt"/>
              <a:ea typeface="+mn-ea"/>
              <a:cs typeface="+mn-cs"/>
            </a:endParaRPr>
          </a:p>
          <a:p>
            <a:r>
              <a:rPr lang="en-US" sz="1100" b="0" i="0" kern="1200" baseline="0" dirty="0">
                <a:solidFill>
                  <a:schemeClr val="tx1"/>
                </a:solidFill>
                <a:effectLst/>
                <a:latin typeface="+mn-lt"/>
                <a:ea typeface="+mn-ea"/>
                <a:cs typeface="+mn-cs"/>
              </a:rPr>
              <a:t>Finally, you have complete control of your cluster you access to every instance you can easily install additional applications. You can customize your cluster in a huge variety of different ways.</a:t>
            </a:r>
            <a:endParaRPr lang="en-US" baseline="0" dirty="0"/>
          </a:p>
          <a:p>
            <a:endParaRPr lang="en-US" baseline="0" dirty="0"/>
          </a:p>
          <a:p>
            <a:endParaRPr lang="en-US" baseline="0" dirty="0"/>
          </a:p>
        </p:txBody>
      </p:sp>
    </p:spTree>
    <p:extLst>
      <p:ext uri="{BB962C8B-B14F-4D97-AF65-F5344CB8AC3E}">
        <p14:creationId xmlns:p14="http://schemas.microsoft.com/office/powerpoint/2010/main" val="316216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Amazon EMR can be used to build a variety of applications such as recommendation engines, data analysis, log processing, clickstream analysis, ETL, fraud detection, genomics, financial analysis or data correlation in various industries. This time we will talk about three examples of usage that customers put this service to. </a:t>
            </a:r>
          </a:p>
          <a:p>
            <a:endParaRPr lang="en-US" baseline="0" dirty="0"/>
          </a:p>
          <a:p>
            <a:r>
              <a:rPr lang="en-US" baseline="0" dirty="0"/>
              <a:t>By using clickstream analysis, we can segment users into different groups and understand their behaviors with respect to advertisements or application usage. Ad networks or advertisers can perform clickstream analysis on ad-impression logs to deliver more effective campaigns or advertisements to end users. Reports generated from this analysis include various metrics such as  source traffic distribution, purchase funnel, lead source ROI, and abandoned carts among others. </a:t>
            </a:r>
          </a:p>
          <a:p>
            <a:endParaRPr lang="en-US" baseline="0" dirty="0"/>
          </a:p>
          <a:p>
            <a:endParaRPr lang="en-US" baseline="0" dirty="0"/>
          </a:p>
        </p:txBody>
      </p:sp>
    </p:spTree>
    <p:extLst>
      <p:ext uri="{BB962C8B-B14F-4D97-AF65-F5344CB8AC3E}">
        <p14:creationId xmlns:p14="http://schemas.microsoft.com/office/powerpoint/2010/main" val="191513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9700025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41602783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62100312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2493244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80792239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0880062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97155269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67268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5376308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74515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23889647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24464436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121022531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11979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lvl="0">
              <a:spcBef>
                <a:spcPts val="0"/>
              </a:spcBef>
              <a:buNone/>
            </a:pPr>
            <a:fld id="{00000000-1234-1234-1234-123412341234}" type="slidenum">
              <a:rPr lang="en" smtClean="0"/>
              <a:t>‹#›</a:t>
            </a:fld>
            <a:endParaRPr lang="en"/>
          </a:p>
        </p:txBody>
      </p:sp>
    </p:spTree>
    <p:extLst>
      <p:ext uri="{BB962C8B-B14F-4D97-AF65-F5344CB8AC3E}">
        <p14:creationId xmlns:p14="http://schemas.microsoft.com/office/powerpoint/2010/main" val="230687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7" name="Date Placeholder 4"/>
          <p:cNvSpPr>
            <a:spLocks noGrp="1"/>
          </p:cNvSpPr>
          <p:nvPr>
            <p:ph type="dt" sz="half" idx="10"/>
          </p:nvPr>
        </p:nvSpPr>
        <p:spPr/>
        <p:txBody>
          <a:bodyPr/>
          <a:lstStyle/>
          <a:p>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43209316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468199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lvl="0" algn="r">
              <a:spcBef>
                <a:spcPts val="0"/>
              </a:spcBef>
              <a:buNone/>
            </a:pPr>
            <a:fld id="{00000000-1234-1234-1234-123412341234}" type="slidenum">
              <a:rPr lang="en" sz="1000" smtClean="0">
                <a:solidFill>
                  <a:schemeClr val="dk2"/>
                </a:solidFill>
              </a:rPr>
              <a:t>‹#›</a:t>
            </a:fld>
            <a:endParaRPr lang="en" sz="1000">
              <a:solidFill>
                <a:schemeClr val="dk2"/>
              </a:solidFill>
            </a:endParaRPr>
          </a:p>
        </p:txBody>
      </p:sp>
    </p:spTree>
    <p:extLst>
      <p:ext uri="{BB962C8B-B14F-4D97-AF65-F5344CB8AC3E}">
        <p14:creationId xmlns:p14="http://schemas.microsoft.com/office/powerpoint/2010/main" val="3343711650"/>
      </p:ext>
    </p:extLst>
  </p:cSld>
  <p:clrMap bg1="dk1" tx1="lt1" bg2="dk2" tx2="lt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amp;ehk=5KRCJSsM"/><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ws.amazon.com/emr/" TargetMode="External"/><Relationship Id="rId7" Type="http://schemas.openxmlformats.org/officeDocument/2006/relationships/hyperlink" Target="http://docs.aws.amazon.com/quicksight/latest/user/welcome.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docs.aws.amazon.com/quicksight/latest/user/managing-spice-capacity.html" TargetMode="External"/><Relationship Id="rId5" Type="http://schemas.openxmlformats.org/officeDocument/2006/relationships/hyperlink" Target="http://docs.aws.amazon.com/quicksight/latest/user/editions.html" TargetMode="External"/><Relationship Id="rId4" Type="http://schemas.openxmlformats.org/officeDocument/2006/relationships/hyperlink" Target="https://www.slideshare.net/AmazonWebServices/amazon-emr-masterclas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Box 1"/>
          <p:cNvSpPr txBox="1"/>
          <p:nvPr/>
        </p:nvSpPr>
        <p:spPr>
          <a:xfrm>
            <a:off x="8772808" y="860079"/>
            <a:ext cx="371192" cy="660903"/>
          </a:xfrm>
          <a:prstGeom prst="rect">
            <a:avLst/>
          </a:prstGeom>
          <a:solidFill>
            <a:schemeClr val="bg2"/>
          </a:solidFill>
        </p:spPr>
        <p:txBody>
          <a:bodyPr wrap="square" rtlCol="0">
            <a:spAutoFit/>
          </a:bodyPr>
          <a:lstStyle/>
          <a:p>
            <a:endParaRPr lang="en-US" dirty="0"/>
          </a:p>
        </p:txBody>
      </p:sp>
      <p:sp>
        <p:nvSpPr>
          <p:cNvPr id="9" name="TextBox 8"/>
          <p:cNvSpPr txBox="1"/>
          <p:nvPr/>
        </p:nvSpPr>
        <p:spPr>
          <a:xfrm>
            <a:off x="2251489" y="1933160"/>
            <a:ext cx="5210315" cy="584775"/>
          </a:xfrm>
          <a:prstGeom prst="rect">
            <a:avLst/>
          </a:prstGeom>
          <a:noFill/>
        </p:spPr>
        <p:txBody>
          <a:bodyPr wrap="square" rtlCol="0">
            <a:spAutoFit/>
          </a:bodyPr>
          <a:lstStyle/>
          <a:p>
            <a:pPr algn="ctr"/>
            <a:r>
              <a:rPr lang="en-US" altLang="ko-KR" sz="3200" dirty="0">
                <a:solidFill>
                  <a:schemeClr val="tx1">
                    <a:lumMod val="95000"/>
                  </a:schemeClr>
                </a:solidFill>
                <a:latin typeface="Impact" panose="020B0806030902050204" pitchFamily="34" charset="0"/>
                <a:ea typeface="서울남산체 M" panose="02020603020101020101" pitchFamily="18" charset="-127"/>
                <a:cs typeface="Calibri" panose="020F0502020204030204" pitchFamily="34" charset="0"/>
              </a:rPr>
              <a:t>AWS Data Analytics Products</a:t>
            </a:r>
            <a:endParaRPr lang="ko-KR" altLang="en-US" sz="2400" dirty="0">
              <a:solidFill>
                <a:schemeClr val="tx1">
                  <a:lumMod val="95000"/>
                </a:schemeClr>
              </a:solidFill>
              <a:latin typeface="Impact" panose="020B0806030902050204" pitchFamily="34" charset="0"/>
              <a:ea typeface="서울남산체 M" panose="02020603020101020101" pitchFamily="18" charset="-127"/>
              <a:cs typeface="Calibri" panose="020F0502020204030204" pitchFamily="34" charset="0"/>
            </a:endParaRPr>
          </a:p>
        </p:txBody>
      </p:sp>
      <p:sp>
        <p:nvSpPr>
          <p:cNvPr id="10" name="TextBox 9"/>
          <p:cNvSpPr txBox="1"/>
          <p:nvPr/>
        </p:nvSpPr>
        <p:spPr>
          <a:xfrm>
            <a:off x="4128723" y="3248671"/>
            <a:ext cx="1455848" cy="1015663"/>
          </a:xfrm>
          <a:prstGeom prst="rect">
            <a:avLst/>
          </a:prstGeom>
          <a:noFill/>
        </p:spPr>
        <p:txBody>
          <a:bodyPr wrap="none" rtlCol="0">
            <a:spAutoFit/>
          </a:bodyPr>
          <a:lstStyle/>
          <a:p>
            <a:pPr algn="ctr"/>
            <a:r>
              <a:rPr lang="en-US" altLang="ko-KR" sz="1200" b="1"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Group 7</a:t>
            </a:r>
          </a:p>
          <a:p>
            <a:pPr algn="ctr"/>
            <a:r>
              <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Matthew </a:t>
            </a:r>
            <a:r>
              <a:rPr lang="en-US" altLang="ko-KR" sz="1200" dirty="0" err="1">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Esporrin</a:t>
            </a:r>
            <a:endPar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endParaRPr>
          </a:p>
          <a:p>
            <a:pPr algn="ctr"/>
            <a:r>
              <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Brittany Hayes</a:t>
            </a:r>
          </a:p>
          <a:p>
            <a:pPr algn="ctr"/>
            <a:r>
              <a:rPr lang="en-US" altLang="ko-KR" sz="1200" dirty="0" err="1">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Verghese</a:t>
            </a:r>
            <a:r>
              <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 </a:t>
            </a:r>
            <a:r>
              <a:rPr lang="en-US" altLang="ko-KR" sz="1200" dirty="0" err="1">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Polakunnil</a:t>
            </a:r>
            <a:endPar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endParaRPr>
          </a:p>
          <a:p>
            <a:pPr algn="ctr"/>
            <a:r>
              <a:rPr lang="en-US" altLang="ko-KR"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Lisha </a:t>
            </a:r>
            <a:r>
              <a:rPr lang="en-US" altLang="ko-KR" sz="1200" dirty="0" err="1">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rPr>
              <a:t>Shangguan</a:t>
            </a:r>
            <a:endParaRPr lang="ko-KR" altLang="en-US" sz="1200" dirty="0">
              <a:solidFill>
                <a:schemeClr val="tx1">
                  <a:lumMod val="95000"/>
                </a:schemeClr>
              </a:solidFill>
              <a:latin typeface="Calibri" panose="020F0502020204030204" pitchFamily="34" charset="0"/>
              <a:ea typeface="나눔고딕 Light" panose="020D0904000000000000" pitchFamily="50" charset="-127"/>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833748" y="415119"/>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US" sz="2800" i="0" dirty="0">
                <a:solidFill>
                  <a:schemeClr val="tx1">
                    <a:lumMod val="75000"/>
                    <a:lumOff val="25000"/>
                  </a:schemeClr>
                </a:solidFill>
                <a:latin typeface="Arial" panose="020B0604020202020204" pitchFamily="34" charset="0"/>
                <a:cs typeface="Arial" panose="020B0604020202020204" pitchFamily="34" charset="0"/>
              </a:rPr>
              <a:t>E</a:t>
            </a:r>
            <a:r>
              <a:rPr lang="en" sz="2800" i="0" dirty="0">
                <a:solidFill>
                  <a:schemeClr val="tx1">
                    <a:lumMod val="75000"/>
                    <a:lumOff val="25000"/>
                  </a:schemeClr>
                </a:solidFill>
                <a:latin typeface="Arial" panose="020B0604020202020204" pitchFamily="34" charset="0"/>
                <a:cs typeface="Arial" panose="020B0604020202020204" pitchFamily="34" charset="0"/>
              </a:rPr>
              <a:t>xample Use Cases</a:t>
            </a:r>
            <a:endParaRPr lang="en" sz="2800" i="0" dirty="0">
              <a:solidFill>
                <a:srgbClr val="EEB500"/>
              </a:solidFill>
              <a:latin typeface="Arial" panose="020B0604020202020204" pitchFamily="34" charset="0"/>
              <a:cs typeface="Arial" panose="020B0604020202020204" pitchFamily="34" charset="0"/>
            </a:endParaRPr>
          </a:p>
        </p:txBody>
      </p:sp>
      <p:sp>
        <p:nvSpPr>
          <p:cNvPr id="2" name="TextBox 1"/>
          <p:cNvSpPr txBox="1"/>
          <p:nvPr/>
        </p:nvSpPr>
        <p:spPr>
          <a:xfrm>
            <a:off x="833748" y="1309151"/>
            <a:ext cx="2313454" cy="369332"/>
          </a:xfrm>
          <a:prstGeom prst="rect">
            <a:avLst/>
          </a:prstGeom>
          <a:noFill/>
        </p:spPr>
        <p:txBody>
          <a:bodyPr wrap="none" rtlCol="0">
            <a:spAutoFit/>
          </a:bodyPr>
          <a:lstStyle/>
          <a:p>
            <a:r>
              <a:rPr lang="en-US" sz="1800" dirty="0">
                <a:solidFill>
                  <a:srgbClr val="FFC000"/>
                </a:solidFill>
              </a:rPr>
              <a:t>Web Log Processing</a:t>
            </a:r>
          </a:p>
        </p:txBody>
      </p:sp>
      <p:sp>
        <p:nvSpPr>
          <p:cNvPr id="5" name="TextBox 4"/>
          <p:cNvSpPr txBox="1"/>
          <p:nvPr/>
        </p:nvSpPr>
        <p:spPr>
          <a:xfrm>
            <a:off x="833748" y="1965960"/>
            <a:ext cx="7312032" cy="95410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rPr>
              <a:t>Amazon EMR can be used to process logs generated by web and mobile applications. </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Amazon EMR helps customers turn petabytes of un-structured or semi-structured data into useful insights about their applications or users.</a:t>
            </a:r>
          </a:p>
        </p:txBody>
      </p:sp>
      <p:sp>
        <p:nvSpPr>
          <p:cNvPr id="6" name="TextBox 5"/>
          <p:cNvSpPr txBox="1"/>
          <p:nvPr/>
        </p:nvSpPr>
        <p:spPr>
          <a:xfrm>
            <a:off x="7874267" y="261230"/>
            <a:ext cx="344905" cy="307777"/>
          </a:xfrm>
          <a:prstGeom prst="rect">
            <a:avLst/>
          </a:prstGeom>
          <a:noFill/>
        </p:spPr>
        <p:txBody>
          <a:bodyPr wrap="square" rtlCol="0">
            <a:spAutoFit/>
          </a:bodyPr>
          <a:lstStyle/>
          <a:p>
            <a:r>
              <a:rPr lang="en-US" dirty="0"/>
              <a:t>9</a:t>
            </a:r>
          </a:p>
        </p:txBody>
      </p:sp>
    </p:spTree>
    <p:extLst>
      <p:ext uri="{BB962C8B-B14F-4D97-AF65-F5344CB8AC3E}">
        <p14:creationId xmlns:p14="http://schemas.microsoft.com/office/powerpoint/2010/main" val="1519702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816685" y="2001208"/>
            <a:ext cx="5275772" cy="1028993"/>
          </a:xfrm>
          <a:prstGeom prst="rect">
            <a:avLst/>
          </a:prstGeom>
        </p:spPr>
        <p:txBody>
          <a:bodyPr vert="horz" lIns="91425" tIns="91425" rIns="91425" bIns="91425" rtlCol="0" anchor="b" anchorCtr="0">
            <a:noAutofit/>
          </a:bodyPr>
          <a:lstStyle/>
          <a:p>
            <a:pPr>
              <a:spcBef>
                <a:spcPts val="0"/>
              </a:spcBef>
            </a:pPr>
            <a:r>
              <a:rPr lang="en" sz="3200" i="0" cap="none" dirty="0">
                <a:latin typeface="Impact" panose="020B0806030902050204" pitchFamily="34" charset="0"/>
              </a:rPr>
              <a:t>Amazon QuickSight</a:t>
            </a:r>
          </a:p>
        </p:txBody>
      </p:sp>
      <p:sp>
        <p:nvSpPr>
          <p:cNvPr id="3" name="TextBox 2"/>
          <p:cNvSpPr txBox="1"/>
          <p:nvPr/>
        </p:nvSpPr>
        <p:spPr>
          <a:xfrm>
            <a:off x="7907956" y="93122"/>
            <a:ext cx="611204"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05274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vert="horz" lIns="91425" tIns="91425" rIns="91425" bIns="91425" rtlCol="0" anchor="t" anchorCtr="0">
            <a:noAutofit/>
          </a:bodyPr>
          <a:lstStyle/>
          <a:p>
            <a:pPr algn="l">
              <a:spcBef>
                <a:spcPts val="0"/>
              </a:spcBef>
              <a:buClr>
                <a:schemeClr val="dk1"/>
              </a:buClr>
              <a:buSzPct val="39285"/>
            </a:pPr>
            <a:r>
              <a:rPr lang="en" sz="2800" i="0" dirty="0">
                <a:solidFill>
                  <a:schemeClr val="tx1">
                    <a:lumMod val="75000"/>
                    <a:lumOff val="25000"/>
                  </a:schemeClr>
                </a:solidFill>
                <a:latin typeface="Arial" panose="020B0604020202020204" pitchFamily="34" charset="0"/>
                <a:cs typeface="Arial" panose="020B0604020202020204" pitchFamily="34" charset="0"/>
              </a:rPr>
              <a:t>Amazon QuickSight Overview</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629508" y="1571575"/>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a:lnSpc>
                <a:spcPct val="150000"/>
              </a:lnSpc>
            </a:pPr>
            <a:r>
              <a:rPr lang="en-US" sz="2100" dirty="0"/>
              <a:t>AWS BI tool to easily and quickly gain business insight from data </a:t>
            </a:r>
          </a:p>
          <a:p>
            <a:pPr>
              <a:lnSpc>
                <a:spcPct val="150000"/>
              </a:lnSpc>
            </a:pPr>
            <a:r>
              <a:rPr lang="en-US" sz="2100" dirty="0"/>
              <a:t>Easily create visualizations </a:t>
            </a:r>
          </a:p>
          <a:p>
            <a:pPr>
              <a:lnSpc>
                <a:spcPct val="150000"/>
              </a:lnSpc>
            </a:pPr>
            <a:r>
              <a:rPr lang="en-US" sz="2100" dirty="0"/>
              <a:t>Do ad-hoc analysis</a:t>
            </a:r>
          </a:p>
          <a:p>
            <a:pPr>
              <a:lnSpc>
                <a:spcPct val="150000"/>
              </a:lnSpc>
            </a:pPr>
            <a:r>
              <a:rPr lang="en-US" sz="2100" dirty="0"/>
              <a:t>Gain insight from large data sets quickly with SPICE</a:t>
            </a:r>
          </a:p>
          <a:p>
            <a:pPr marL="457189" indent="-228594" defTabSz="685783">
              <a:spcBef>
                <a:spcPts val="0"/>
              </a:spcBef>
              <a:buFont typeface="Arial" panose="020B0604020202020204" pitchFamily="34" charset="0"/>
              <a:buChar char="●"/>
            </a:pPr>
            <a:endParaRPr lang="en" sz="2400" dirty="0">
              <a:solidFill>
                <a:prstClr val="white">
                  <a:lumMod val="75000"/>
                  <a:lumOff val="25000"/>
                </a:prstClr>
              </a:solidFill>
              <a:latin typeface="Arial" panose="020B0604020202020204" pitchFamily="34" charset="0"/>
              <a:cs typeface="Arial" panose="020B0604020202020204" pitchFamily="34" charset="0"/>
            </a:endParaRPr>
          </a:p>
        </p:txBody>
      </p:sp>
      <p:sp>
        <p:nvSpPr>
          <p:cNvPr id="2" name="AutoShape 2" descr="Image result for amazon quicksight logo"/>
          <p:cNvSpPr>
            <a:spLocks noChangeAspect="1" noChangeArrowheads="1"/>
          </p:cNvSpPr>
          <p:nvPr/>
        </p:nvSpPr>
        <p:spPr bwMode="auto">
          <a:xfrm>
            <a:off x="4457700" y="2457450"/>
            <a:ext cx="2065763" cy="20657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3" name="Picture 2"/>
          <p:cNvPicPr>
            <a:picLocks noChangeAspect="1"/>
          </p:cNvPicPr>
          <p:nvPr/>
        </p:nvPicPr>
        <p:blipFill>
          <a:blip r:embed="rId3"/>
          <a:stretch>
            <a:fillRect/>
          </a:stretch>
        </p:blipFill>
        <p:spPr>
          <a:xfrm>
            <a:off x="7300253" y="3569724"/>
            <a:ext cx="1249721" cy="1249721"/>
          </a:xfrm>
          <a:prstGeom prst="rect">
            <a:avLst/>
          </a:prstGeom>
        </p:spPr>
      </p:pic>
      <p:sp>
        <p:nvSpPr>
          <p:cNvPr id="6" name="TextBox 5"/>
          <p:cNvSpPr txBox="1"/>
          <p:nvPr/>
        </p:nvSpPr>
        <p:spPr>
          <a:xfrm>
            <a:off x="7865444" y="203169"/>
            <a:ext cx="911192" cy="369332"/>
          </a:xfrm>
          <a:prstGeom prst="rect">
            <a:avLst/>
          </a:prstGeom>
          <a:noFill/>
        </p:spPr>
        <p:txBody>
          <a:bodyPr wrap="square" rtlCol="0">
            <a:spAutoFit/>
          </a:bodyPr>
          <a:lstStyle/>
          <a:p>
            <a:r>
              <a:rPr lang="en-US" dirty="0"/>
              <a:t>11</a:t>
            </a:r>
          </a:p>
        </p:txBody>
      </p:sp>
    </p:spTree>
    <p:extLst>
      <p:ext uri="{BB962C8B-B14F-4D97-AF65-F5344CB8AC3E}">
        <p14:creationId xmlns:p14="http://schemas.microsoft.com/office/powerpoint/2010/main" val="205596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vert="horz" lIns="91425" tIns="91425" rIns="91425" bIns="91425" rtlCol="0" anchor="t" anchorCtr="0">
            <a:noAutofit/>
          </a:bodyPr>
          <a:lstStyle/>
          <a:p>
            <a:pPr algn="l">
              <a:spcBef>
                <a:spcPts val="0"/>
              </a:spcBef>
              <a:buClr>
                <a:schemeClr val="dk1"/>
              </a:buClr>
              <a:buSzPct val="39285"/>
            </a:pPr>
            <a:r>
              <a:rPr lang="en" sz="2800" i="0" dirty="0">
                <a:solidFill>
                  <a:schemeClr val="tx1">
                    <a:lumMod val="75000"/>
                    <a:lumOff val="25000"/>
                  </a:schemeClr>
                </a:solidFill>
                <a:latin typeface="Arial" panose="020B0604020202020204" pitchFamily="34" charset="0"/>
                <a:cs typeface="Arial" panose="020B0604020202020204" pitchFamily="34" charset="0"/>
              </a:rPr>
              <a:t>Database Connectivity</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621145" y="1370854"/>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100" dirty="0" err="1"/>
              <a:t>QuickSight</a:t>
            </a:r>
            <a:r>
              <a:rPr lang="en-US" sz="2100" dirty="0"/>
              <a:t> connects to a variety of data sources:</a:t>
            </a:r>
            <a:endParaRPr lang="en-US" sz="1763" dirty="0"/>
          </a:p>
          <a:p>
            <a:pPr lvl="7"/>
            <a:r>
              <a:rPr lang="en-US" sz="1575" dirty="0"/>
              <a:t>CSV or excel files</a:t>
            </a:r>
          </a:p>
          <a:p>
            <a:pPr lvl="1"/>
            <a:r>
              <a:rPr lang="en-US" sz="1800" dirty="0"/>
              <a:t>Redshift</a:t>
            </a:r>
          </a:p>
          <a:p>
            <a:pPr lvl="1"/>
            <a:r>
              <a:rPr lang="en-US" sz="1800" dirty="0"/>
              <a:t>RDS</a:t>
            </a:r>
          </a:p>
          <a:p>
            <a:pPr lvl="1"/>
            <a:r>
              <a:rPr lang="en-US" sz="1800" dirty="0"/>
              <a:t>Aurora</a:t>
            </a:r>
          </a:p>
          <a:p>
            <a:pPr lvl="1"/>
            <a:r>
              <a:rPr lang="en-US" sz="1800" dirty="0"/>
              <a:t>Athena</a:t>
            </a:r>
          </a:p>
          <a:p>
            <a:pPr lvl="1"/>
            <a:r>
              <a:rPr lang="en-US" sz="1800" dirty="0"/>
              <a:t>SQL Server, MySQL and PostgreSQL</a:t>
            </a:r>
          </a:p>
          <a:p>
            <a:pPr lvl="1"/>
            <a:r>
              <a:rPr lang="en-US" sz="1800" dirty="0"/>
              <a:t>In the near future </a:t>
            </a:r>
            <a:r>
              <a:rPr lang="en-US" sz="1800" dirty="0" err="1"/>
              <a:t>QuickSight</a:t>
            </a:r>
            <a:r>
              <a:rPr lang="en-US" sz="1800" dirty="0"/>
              <a:t> will also connect to EMR, </a:t>
            </a:r>
            <a:r>
              <a:rPr lang="en-US" sz="1800" dirty="0" err="1"/>
              <a:t>DynamoDB</a:t>
            </a:r>
            <a:r>
              <a:rPr lang="en-US" sz="1800" dirty="0"/>
              <a:t> and Kinesis</a:t>
            </a:r>
          </a:p>
          <a:p>
            <a:pPr marL="457189" indent="-228594" defTabSz="685783">
              <a:spcBef>
                <a:spcPts val="0"/>
              </a:spcBef>
              <a:buFont typeface="Arial" panose="020B0604020202020204" pitchFamily="34" charset="0"/>
              <a:buChar char="●"/>
            </a:pPr>
            <a:endParaRPr lang="en" sz="2400" dirty="0">
              <a:solidFill>
                <a:prstClr val="white">
                  <a:lumMod val="75000"/>
                  <a:lumOff val="25000"/>
                </a:prstClr>
              </a:solidFill>
              <a:latin typeface="Arial" panose="020B0604020202020204" pitchFamily="34" charset="0"/>
              <a:cs typeface="Arial" panose="020B0604020202020204" pitchFamily="34" charset="0"/>
            </a:endParaRPr>
          </a:p>
        </p:txBody>
      </p:sp>
      <p:pic>
        <p:nvPicPr>
          <p:cNvPr id="6" name="Picture 5" descr="File:&lt;strong&gt;AWS&lt;/strong&gt; Simple Icons Database Amazon RDS.svg - Wikimedia Common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755" y="1668453"/>
            <a:ext cx="1997462" cy="1997462"/>
          </a:xfrm>
          <a:prstGeom prst="rect">
            <a:avLst/>
          </a:prstGeom>
        </p:spPr>
      </p:pic>
      <p:sp>
        <p:nvSpPr>
          <p:cNvPr id="5" name="TextBox 4"/>
          <p:cNvSpPr txBox="1"/>
          <p:nvPr/>
        </p:nvSpPr>
        <p:spPr>
          <a:xfrm>
            <a:off x="7810834" y="235094"/>
            <a:ext cx="682258" cy="369332"/>
          </a:xfrm>
          <a:prstGeom prst="rect">
            <a:avLst/>
          </a:prstGeom>
          <a:noFill/>
        </p:spPr>
        <p:txBody>
          <a:bodyPr wrap="square" rtlCol="0">
            <a:spAutoFit/>
          </a:bodyPr>
          <a:lstStyle/>
          <a:p>
            <a:r>
              <a:rPr lang="en-US" dirty="0"/>
              <a:t>12</a:t>
            </a:r>
          </a:p>
        </p:txBody>
      </p:sp>
    </p:spTree>
    <p:extLst>
      <p:ext uri="{BB962C8B-B14F-4D97-AF65-F5344CB8AC3E}">
        <p14:creationId xmlns:p14="http://schemas.microsoft.com/office/powerpoint/2010/main" val="372734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vert="horz" lIns="91425" tIns="91425" rIns="91425" bIns="91425" rtlCol="0" anchor="t" anchorCtr="0">
            <a:noAutofit/>
          </a:bodyPr>
          <a:lstStyle/>
          <a:p>
            <a:pPr algn="l">
              <a:spcBef>
                <a:spcPts val="0"/>
              </a:spcBef>
              <a:buClr>
                <a:schemeClr val="dk1"/>
              </a:buClr>
              <a:buSzPct val="39285"/>
            </a:pPr>
            <a:r>
              <a:rPr lang="en" sz="2800" i="0" dirty="0">
                <a:solidFill>
                  <a:schemeClr val="tx1">
                    <a:lumMod val="75000"/>
                    <a:lumOff val="25000"/>
                  </a:schemeClr>
                </a:solidFill>
                <a:latin typeface="Arial" panose="020B0604020202020204" pitchFamily="34" charset="0"/>
                <a:cs typeface="Arial" panose="020B0604020202020204" pitchFamily="34" charset="0"/>
              </a:rPr>
              <a:t>Using Data in QuickSight</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596053" y="1370854"/>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2100" dirty="0"/>
              <a:t>Pull your desired data into a data set within </a:t>
            </a:r>
            <a:r>
              <a:rPr lang="en-US" sz="2100" dirty="0" err="1"/>
              <a:t>QuickSight</a:t>
            </a:r>
            <a:r>
              <a:rPr lang="en-US" sz="2100" dirty="0"/>
              <a:t> with no need to re-prepare the data for each analysis you do</a:t>
            </a:r>
          </a:p>
          <a:p>
            <a:r>
              <a:rPr lang="en-US" sz="2100" dirty="0" err="1"/>
              <a:t>QuickSight</a:t>
            </a:r>
            <a:r>
              <a:rPr lang="en-US" sz="2100" dirty="0"/>
              <a:t> allows some data manipulation of data sets:</a:t>
            </a:r>
          </a:p>
          <a:p>
            <a:pPr lvl="1"/>
            <a:r>
              <a:rPr lang="en-US" sz="1800" dirty="0"/>
              <a:t>Rename fields</a:t>
            </a:r>
          </a:p>
          <a:p>
            <a:pPr lvl="1"/>
            <a:r>
              <a:rPr lang="en-US" sz="1800" dirty="0"/>
              <a:t>Change data types</a:t>
            </a:r>
          </a:p>
          <a:p>
            <a:pPr lvl="1"/>
            <a:r>
              <a:rPr lang="en-US" sz="1800" dirty="0"/>
              <a:t>Create calculated fields</a:t>
            </a:r>
          </a:p>
          <a:p>
            <a:pPr lvl="1"/>
            <a:r>
              <a:rPr lang="en-US" sz="1800" dirty="0"/>
              <a:t>Apply filters</a:t>
            </a:r>
          </a:p>
          <a:p>
            <a:pPr lvl="1"/>
            <a:r>
              <a:rPr lang="en-US" sz="1800" dirty="0"/>
              <a:t>Join tables</a:t>
            </a:r>
          </a:p>
          <a:p>
            <a:pPr marL="457189" indent="-228594" defTabSz="685783">
              <a:spcBef>
                <a:spcPts val="0"/>
              </a:spcBef>
              <a:buFont typeface="Arial" panose="020B0604020202020204" pitchFamily="34" charset="0"/>
              <a:buChar char="●"/>
            </a:pPr>
            <a:endParaRPr lang="en" sz="2400" dirty="0">
              <a:solidFill>
                <a:prstClr val="white">
                  <a:lumMod val="75000"/>
                  <a:lumOff val="25000"/>
                </a:prstClr>
              </a:solidFill>
              <a:latin typeface="Arial" panose="020B0604020202020204" pitchFamily="34" charset="0"/>
              <a:cs typeface="Arial" panose="020B0604020202020204" pitchFamily="34" charset="0"/>
            </a:endParaRPr>
          </a:p>
        </p:txBody>
      </p:sp>
      <p:sp>
        <p:nvSpPr>
          <p:cNvPr id="4" name="TextBox 3"/>
          <p:cNvSpPr txBox="1"/>
          <p:nvPr/>
        </p:nvSpPr>
        <p:spPr>
          <a:xfrm>
            <a:off x="7854616" y="176140"/>
            <a:ext cx="550244" cy="369332"/>
          </a:xfrm>
          <a:prstGeom prst="rect">
            <a:avLst/>
          </a:prstGeom>
          <a:noFill/>
        </p:spPr>
        <p:txBody>
          <a:bodyPr wrap="square" rtlCol="0">
            <a:spAutoFit/>
          </a:bodyPr>
          <a:lstStyle/>
          <a:p>
            <a:r>
              <a:rPr lang="en-US" dirty="0"/>
              <a:t>13</a:t>
            </a:r>
          </a:p>
        </p:txBody>
      </p:sp>
    </p:spTree>
    <p:extLst>
      <p:ext uri="{BB962C8B-B14F-4D97-AF65-F5344CB8AC3E}">
        <p14:creationId xmlns:p14="http://schemas.microsoft.com/office/powerpoint/2010/main" val="1867455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vert="horz" lIns="91425" tIns="91425" rIns="91425" bIns="91425" rtlCol="0" anchor="t" anchorCtr="0">
            <a:noAutofit/>
          </a:bodyPr>
          <a:lstStyle/>
          <a:p>
            <a:pPr algn="l">
              <a:spcBef>
                <a:spcPts val="0"/>
              </a:spcBef>
              <a:buClr>
                <a:schemeClr val="dk1"/>
              </a:buClr>
              <a:buSzPct val="39285"/>
            </a:pPr>
            <a:r>
              <a:rPr lang="en" sz="2800" i="0" dirty="0">
                <a:solidFill>
                  <a:schemeClr val="tx1">
                    <a:lumMod val="75000"/>
                    <a:lumOff val="25000"/>
                  </a:schemeClr>
                </a:solidFill>
                <a:latin typeface="Arial" panose="020B0604020202020204" pitchFamily="34" charset="0"/>
                <a:cs typeface="Arial" panose="020B0604020202020204" pitchFamily="34" charset="0"/>
              </a:rPr>
              <a:t>Visualization</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570965" y="1370854"/>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1800" dirty="0"/>
              <a:t>Use a simple UI to create charts and dashboards</a:t>
            </a:r>
          </a:p>
          <a:p>
            <a:pPr lvl="1"/>
            <a:r>
              <a:rPr lang="en-US" sz="1500" dirty="0"/>
              <a:t>Create bar charts, line graphs, area charts, scatter plots, heat maps, pie graphs, tree maps and pivot tables</a:t>
            </a:r>
          </a:p>
          <a:p>
            <a:pPr lvl="1"/>
            <a:r>
              <a:rPr lang="en-US" sz="1500" dirty="0"/>
              <a:t>Gain quick insights from charts</a:t>
            </a:r>
          </a:p>
          <a:p>
            <a:r>
              <a:rPr lang="en-US" sz="1800" dirty="0"/>
              <a:t>Auto Graph</a:t>
            </a:r>
          </a:p>
          <a:p>
            <a:pPr lvl="1"/>
            <a:r>
              <a:rPr lang="en-US" sz="1500" dirty="0"/>
              <a:t>Built-in suggestion engine to recommend visualizations based on your data</a:t>
            </a:r>
          </a:p>
          <a:p>
            <a:pPr lvl="1"/>
            <a:r>
              <a:rPr lang="en-US" sz="1500" dirty="0"/>
              <a:t>The algorithm learns which charts best match your needs and preferences</a:t>
            </a:r>
          </a:p>
          <a:p>
            <a:pPr lvl="1"/>
            <a:r>
              <a:rPr lang="en-US" sz="1500" dirty="0"/>
              <a:t>Offers choices of the most appropriate graph types</a:t>
            </a:r>
          </a:p>
          <a:p>
            <a:r>
              <a:rPr lang="en-US" sz="1800" dirty="0"/>
              <a:t>Visualizations are accessible from any browser or compatible mobile device</a:t>
            </a:r>
          </a:p>
          <a:p>
            <a:pPr marL="457189" indent="-228594" defTabSz="685783">
              <a:spcBef>
                <a:spcPts val="0"/>
              </a:spcBef>
              <a:buFont typeface="Arial" panose="020B0604020202020204" pitchFamily="34" charset="0"/>
              <a:buChar char="●"/>
            </a:pPr>
            <a:endParaRPr lang="en" sz="2400" dirty="0">
              <a:solidFill>
                <a:prstClr val="white">
                  <a:lumMod val="75000"/>
                  <a:lumOff val="25000"/>
                </a:prstClr>
              </a:solidFill>
              <a:latin typeface="Arial" panose="020B0604020202020204" pitchFamily="34" charset="0"/>
              <a:cs typeface="Arial" panose="020B0604020202020204" pitchFamily="34" charset="0"/>
            </a:endParaRPr>
          </a:p>
        </p:txBody>
      </p:sp>
      <p:sp>
        <p:nvSpPr>
          <p:cNvPr id="4" name="TextBox 3"/>
          <p:cNvSpPr txBox="1"/>
          <p:nvPr/>
        </p:nvSpPr>
        <p:spPr>
          <a:xfrm>
            <a:off x="7810834" y="297525"/>
            <a:ext cx="682258" cy="369332"/>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4036963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vert="horz" lIns="91425" tIns="91425" rIns="91425" bIns="91425" rtlCol="0" anchor="t" anchorCtr="0">
            <a:noAutofit/>
          </a:bodyPr>
          <a:lstStyle/>
          <a:p>
            <a:pPr algn="l">
              <a:spcBef>
                <a:spcPts val="0"/>
              </a:spcBef>
              <a:buClr>
                <a:schemeClr val="dk1"/>
              </a:buClr>
              <a:buSzPct val="39285"/>
            </a:pPr>
            <a:r>
              <a:rPr lang="en" sz="2800" i="0" dirty="0">
                <a:solidFill>
                  <a:schemeClr val="tx1">
                    <a:lumMod val="75000"/>
                    <a:lumOff val="25000"/>
                  </a:schemeClr>
                </a:solidFill>
                <a:latin typeface="Arial" panose="020B0604020202020204" pitchFamily="34" charset="0"/>
                <a:cs typeface="Arial" panose="020B0604020202020204" pitchFamily="34" charset="0"/>
              </a:rPr>
              <a:t>Stories</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570965" y="1370854"/>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1800" dirty="0"/>
              <a:t>Share analyses with interactive stories</a:t>
            </a:r>
          </a:p>
          <a:p>
            <a:r>
              <a:rPr lang="en-US" sz="1800" dirty="0"/>
              <a:t>Combine your visualizations into dashboards</a:t>
            </a:r>
          </a:p>
          <a:p>
            <a:r>
              <a:rPr lang="en-US" sz="1800" dirty="0"/>
              <a:t>Secure sharing with coworkers </a:t>
            </a:r>
          </a:p>
          <a:p>
            <a:pPr marL="457189" indent="-228594" defTabSz="685783">
              <a:spcBef>
                <a:spcPts val="0"/>
              </a:spcBef>
              <a:buFont typeface="Arial" panose="020B0604020202020204" pitchFamily="34" charset="0"/>
              <a:buChar char="●"/>
            </a:pPr>
            <a:endParaRPr lang="en" sz="2400" dirty="0">
              <a:solidFill>
                <a:prstClr val="white">
                  <a:lumMod val="75000"/>
                  <a:lumOff val="25000"/>
                </a:prstClr>
              </a:solidFill>
              <a:latin typeface="Arial" panose="020B0604020202020204" pitchFamily="34" charset="0"/>
              <a:cs typeface="Arial" panose="020B0604020202020204" pitchFamily="34" charset="0"/>
            </a:endParaRPr>
          </a:p>
        </p:txBody>
      </p:sp>
      <p:sp>
        <p:nvSpPr>
          <p:cNvPr id="4" name="TextBox 3"/>
          <p:cNvSpPr txBox="1"/>
          <p:nvPr/>
        </p:nvSpPr>
        <p:spPr>
          <a:xfrm>
            <a:off x="7833360" y="235094"/>
            <a:ext cx="873092" cy="369332"/>
          </a:xfrm>
          <a:prstGeom prst="rect">
            <a:avLst/>
          </a:prstGeom>
          <a:noFill/>
        </p:spPr>
        <p:txBody>
          <a:bodyPr wrap="square" rtlCol="0">
            <a:spAutoFit/>
          </a:bodyPr>
          <a:lstStyle/>
          <a:p>
            <a:r>
              <a:rPr lang="en-US" dirty="0"/>
              <a:t>15</a:t>
            </a:r>
          </a:p>
        </p:txBody>
      </p:sp>
    </p:spTree>
    <p:extLst>
      <p:ext uri="{BB962C8B-B14F-4D97-AF65-F5344CB8AC3E}">
        <p14:creationId xmlns:p14="http://schemas.microsoft.com/office/powerpoint/2010/main" val="1621781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vert="horz" lIns="91425" tIns="91425" rIns="91425" bIns="91425" rtlCol="0" anchor="t" anchorCtr="0">
            <a:noAutofit/>
          </a:bodyPr>
          <a:lstStyle/>
          <a:p>
            <a:pPr algn="l">
              <a:spcBef>
                <a:spcPts val="0"/>
              </a:spcBef>
              <a:buClr>
                <a:schemeClr val="dk1"/>
              </a:buClr>
              <a:buSzPct val="39285"/>
            </a:pPr>
            <a:r>
              <a:rPr lang="en" sz="2800" i="0" dirty="0">
                <a:solidFill>
                  <a:schemeClr val="tx1">
                    <a:lumMod val="75000"/>
                    <a:lumOff val="25000"/>
                  </a:schemeClr>
                </a:solidFill>
                <a:latin typeface="Arial" panose="020B0604020202020204" pitchFamily="34" charset="0"/>
                <a:cs typeface="Arial" panose="020B0604020202020204" pitchFamily="34" charset="0"/>
              </a:rPr>
              <a:t>SPICE</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570965" y="1370854"/>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1800" dirty="0"/>
              <a:t>Super-fast, Parallel, In-memory, Calculation Engine</a:t>
            </a:r>
          </a:p>
          <a:p>
            <a:r>
              <a:rPr lang="en-US" sz="1800" dirty="0"/>
              <a:t>Works in the cloud for fast data processing</a:t>
            </a:r>
          </a:p>
          <a:p>
            <a:r>
              <a:rPr lang="en-US" sz="1800" dirty="0"/>
              <a:t>Uses columnar storage, in-memory technologies, machine code generation, and data compression to allow rapid responses to interactive queries on large datasets</a:t>
            </a:r>
          </a:p>
          <a:p>
            <a:r>
              <a:rPr lang="en-US" sz="1800" dirty="0"/>
              <a:t>Automatically replicates data</a:t>
            </a:r>
          </a:p>
          <a:p>
            <a:r>
              <a:rPr lang="en-US" sz="1800" dirty="0"/>
              <a:t>Many users can perform analysis simultaneously across data sources</a:t>
            </a:r>
          </a:p>
          <a:p>
            <a:pPr marL="457189" indent="-228594" defTabSz="685783">
              <a:spcBef>
                <a:spcPts val="0"/>
              </a:spcBef>
              <a:buFont typeface="Arial" panose="020B0604020202020204" pitchFamily="34" charset="0"/>
              <a:buChar char="●"/>
            </a:pPr>
            <a:endParaRPr lang="en" sz="2400" dirty="0">
              <a:solidFill>
                <a:prstClr val="white">
                  <a:lumMod val="75000"/>
                  <a:lumOff val="25000"/>
                </a:prstClr>
              </a:solidFill>
              <a:latin typeface="Arial" panose="020B0604020202020204" pitchFamily="34" charset="0"/>
              <a:cs typeface="Arial" panose="020B0604020202020204" pitchFamily="34" charset="0"/>
            </a:endParaRPr>
          </a:p>
        </p:txBody>
      </p:sp>
      <p:sp>
        <p:nvSpPr>
          <p:cNvPr id="4" name="TextBox 3"/>
          <p:cNvSpPr txBox="1"/>
          <p:nvPr/>
        </p:nvSpPr>
        <p:spPr>
          <a:xfrm>
            <a:off x="7802880" y="297926"/>
            <a:ext cx="614012" cy="369332"/>
          </a:xfrm>
          <a:prstGeom prst="rect">
            <a:avLst/>
          </a:prstGeom>
          <a:noFill/>
        </p:spPr>
        <p:txBody>
          <a:bodyPr wrap="square" rtlCol="0">
            <a:spAutoFit/>
          </a:bodyPr>
          <a:lstStyle/>
          <a:p>
            <a:r>
              <a:rPr lang="en-US" dirty="0"/>
              <a:t>16</a:t>
            </a:r>
          </a:p>
        </p:txBody>
      </p:sp>
    </p:spTree>
    <p:extLst>
      <p:ext uri="{BB962C8B-B14F-4D97-AF65-F5344CB8AC3E}">
        <p14:creationId xmlns:p14="http://schemas.microsoft.com/office/powerpoint/2010/main" val="247059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vert="horz" lIns="91425" tIns="91425" rIns="91425" bIns="91425" rtlCol="0" anchor="t" anchorCtr="0">
            <a:noAutofit/>
          </a:bodyPr>
          <a:lstStyle/>
          <a:p>
            <a:pPr algn="l">
              <a:spcBef>
                <a:spcPts val="0"/>
              </a:spcBef>
              <a:buClr>
                <a:schemeClr val="dk1"/>
              </a:buClr>
              <a:buSzPct val="39285"/>
            </a:pPr>
            <a:r>
              <a:rPr lang="en" sz="2800" i="0" dirty="0">
                <a:solidFill>
                  <a:schemeClr val="tx1">
                    <a:lumMod val="75000"/>
                    <a:lumOff val="25000"/>
                  </a:schemeClr>
                </a:solidFill>
                <a:latin typeface="Arial" panose="020B0604020202020204" pitchFamily="34" charset="0"/>
                <a:cs typeface="Arial" panose="020B0604020202020204" pitchFamily="34" charset="0"/>
              </a:rPr>
              <a:t>Pricing</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570965" y="1370854"/>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1800" dirty="0"/>
              <a:t>Annual pricing with the option of monthly</a:t>
            </a:r>
          </a:p>
          <a:p>
            <a:r>
              <a:rPr lang="en-US" sz="1800" dirty="0"/>
              <a:t>Price is calculated per user per month</a:t>
            </a:r>
          </a:p>
          <a:p>
            <a:r>
              <a:rPr lang="en-US" sz="1800" dirty="0"/>
              <a:t>Affordable cost with no maintenance fees, infrastructure management, or hardware purchases</a:t>
            </a:r>
          </a:p>
          <a:p>
            <a:pPr marL="457189" indent="-228594" defTabSz="685783">
              <a:spcBef>
                <a:spcPts val="0"/>
              </a:spcBef>
              <a:buFont typeface="Arial" panose="020B0604020202020204" pitchFamily="34" charset="0"/>
              <a:buChar char="●"/>
            </a:pPr>
            <a:endParaRPr lang="en" sz="2400" dirty="0">
              <a:solidFill>
                <a:prstClr val="white">
                  <a:lumMod val="75000"/>
                  <a:lumOff val="25000"/>
                </a:prstClr>
              </a:solidFill>
              <a:latin typeface="Arial" panose="020B0604020202020204" pitchFamily="34" charset="0"/>
              <a:cs typeface="Arial" panose="020B0604020202020204" pitchFamily="34" charset="0"/>
            </a:endParaRPr>
          </a:p>
        </p:txBody>
      </p:sp>
      <p:sp>
        <p:nvSpPr>
          <p:cNvPr id="4" name="TextBox 3"/>
          <p:cNvSpPr txBox="1"/>
          <p:nvPr/>
        </p:nvSpPr>
        <p:spPr>
          <a:xfrm>
            <a:off x="7867716" y="137237"/>
            <a:ext cx="682258" cy="369332"/>
          </a:xfrm>
          <a:prstGeom prst="rect">
            <a:avLst/>
          </a:prstGeom>
          <a:noFill/>
        </p:spPr>
        <p:txBody>
          <a:bodyPr wrap="square" rtlCol="0">
            <a:spAutoFit/>
          </a:bodyPr>
          <a:lstStyle/>
          <a:p>
            <a:r>
              <a:rPr lang="en-US" dirty="0"/>
              <a:t>17</a:t>
            </a:r>
          </a:p>
        </p:txBody>
      </p:sp>
    </p:spTree>
    <p:extLst>
      <p:ext uri="{BB962C8B-B14F-4D97-AF65-F5344CB8AC3E}">
        <p14:creationId xmlns:p14="http://schemas.microsoft.com/office/powerpoint/2010/main" val="898620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vert="horz" lIns="91425" tIns="91425" rIns="91425" bIns="91425" rtlCol="0" anchor="t" anchorCtr="0">
            <a:noAutofit/>
          </a:bodyPr>
          <a:lstStyle/>
          <a:p>
            <a:pPr algn="l">
              <a:spcBef>
                <a:spcPts val="0"/>
              </a:spcBef>
              <a:buClr>
                <a:schemeClr val="dk1"/>
              </a:buClr>
              <a:buSzPct val="39285"/>
            </a:pPr>
            <a:r>
              <a:rPr lang="en" sz="2800" i="0" dirty="0">
                <a:solidFill>
                  <a:schemeClr val="tx1">
                    <a:lumMod val="75000"/>
                    <a:lumOff val="25000"/>
                  </a:schemeClr>
                </a:solidFill>
                <a:latin typeface="Arial" panose="020B0604020202020204" pitchFamily="34" charset="0"/>
                <a:cs typeface="Arial" panose="020B0604020202020204" pitchFamily="34" charset="0"/>
              </a:rPr>
              <a:t>Future Capabilities</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570965" y="1370854"/>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r>
              <a:rPr lang="en-US" sz="1800" dirty="0"/>
              <a:t>Amazon plans to allow integration of </a:t>
            </a:r>
            <a:r>
              <a:rPr lang="en-US" sz="1800" dirty="0" err="1"/>
              <a:t>QuickSight</a:t>
            </a:r>
            <a:r>
              <a:rPr lang="en-US" sz="1800" dirty="0"/>
              <a:t> with the following BI tools:</a:t>
            </a:r>
          </a:p>
          <a:p>
            <a:pPr lvl="1"/>
            <a:r>
              <a:rPr lang="en-US" sz="1500" dirty="0"/>
              <a:t>Tableau</a:t>
            </a:r>
          </a:p>
          <a:p>
            <a:pPr lvl="1"/>
            <a:r>
              <a:rPr lang="en-US" sz="1500" dirty="0"/>
              <a:t>TIBCO</a:t>
            </a:r>
          </a:p>
          <a:p>
            <a:pPr lvl="1"/>
            <a:r>
              <a:rPr lang="en-US" sz="1500" dirty="0"/>
              <a:t>Domo</a:t>
            </a:r>
          </a:p>
          <a:p>
            <a:pPr lvl="1"/>
            <a:r>
              <a:rPr lang="en-US" sz="1500" dirty="0" err="1"/>
              <a:t>Qlik</a:t>
            </a:r>
            <a:endParaRPr lang="en-US" sz="1500" dirty="0"/>
          </a:p>
          <a:p>
            <a:r>
              <a:rPr lang="en-US" sz="1800" dirty="0"/>
              <a:t>In the near future Android devices will be able to access </a:t>
            </a:r>
            <a:r>
              <a:rPr lang="en-US" sz="1800" dirty="0" err="1"/>
              <a:t>QuickSight</a:t>
            </a:r>
            <a:endParaRPr lang="en-US" sz="1800" dirty="0"/>
          </a:p>
          <a:p>
            <a:pPr marL="457189" indent="-228594" defTabSz="685783">
              <a:spcBef>
                <a:spcPts val="0"/>
              </a:spcBef>
              <a:buFont typeface="Arial" panose="020B0604020202020204" pitchFamily="34" charset="0"/>
              <a:buChar char="●"/>
            </a:pPr>
            <a:endParaRPr lang="en" sz="2400" dirty="0">
              <a:solidFill>
                <a:prstClr val="white">
                  <a:lumMod val="75000"/>
                  <a:lumOff val="25000"/>
                </a:prstClr>
              </a:solidFill>
              <a:latin typeface="Arial" panose="020B0604020202020204" pitchFamily="34" charset="0"/>
              <a:cs typeface="Arial" panose="020B0604020202020204" pitchFamily="34" charset="0"/>
            </a:endParaRPr>
          </a:p>
        </p:txBody>
      </p:sp>
      <p:sp>
        <p:nvSpPr>
          <p:cNvPr id="4" name="TextBox 3"/>
          <p:cNvSpPr txBox="1"/>
          <p:nvPr/>
        </p:nvSpPr>
        <p:spPr>
          <a:xfrm>
            <a:off x="7867716" y="136436"/>
            <a:ext cx="682258" cy="369332"/>
          </a:xfrm>
          <a:prstGeom prst="rect">
            <a:avLst/>
          </a:prstGeom>
          <a:noFill/>
        </p:spPr>
        <p:txBody>
          <a:bodyPr wrap="square" rtlCol="0">
            <a:spAutoFit/>
          </a:bodyPr>
          <a:lstStyle/>
          <a:p>
            <a:r>
              <a:rPr lang="en-US" dirty="0"/>
              <a:t>18</a:t>
            </a:r>
          </a:p>
        </p:txBody>
      </p:sp>
    </p:spTree>
    <p:extLst>
      <p:ext uri="{BB962C8B-B14F-4D97-AF65-F5344CB8AC3E}">
        <p14:creationId xmlns:p14="http://schemas.microsoft.com/office/powerpoint/2010/main" val="341721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sz="2800" i="0" dirty="0">
                <a:solidFill>
                  <a:schemeClr val="tx1">
                    <a:lumMod val="75000"/>
                    <a:lumOff val="25000"/>
                  </a:schemeClr>
                </a:solidFill>
                <a:latin typeface="Arial" panose="020B0604020202020204" pitchFamily="34" charset="0"/>
                <a:cs typeface="Arial" panose="020B0604020202020204" pitchFamily="34" charset="0"/>
              </a:rPr>
              <a:t>Agenda</a:t>
            </a:r>
            <a:endParaRPr lang="en" sz="2800" i="0" dirty="0">
              <a:solidFill>
                <a:srgbClr val="EEB500"/>
              </a:solidFill>
              <a:latin typeface="Arial" panose="020B0604020202020204" pitchFamily="34" charset="0"/>
              <a:cs typeface="Arial" panose="020B0604020202020204" pitchFamily="34" charset="0"/>
            </a:endParaRPr>
          </a:p>
        </p:txBody>
      </p:sp>
      <p:sp>
        <p:nvSpPr>
          <p:cNvPr id="82" name="Shape 82"/>
          <p:cNvSpPr txBox="1">
            <a:spLocks noGrp="1"/>
          </p:cNvSpPr>
          <p:nvPr>
            <p:ph idx="1"/>
          </p:nvPr>
        </p:nvSpPr>
        <p:spPr>
          <a:xfrm>
            <a:off x="382112" y="1327851"/>
            <a:ext cx="4686299" cy="4241367"/>
          </a:xfrm>
          <a:prstGeom prst="rect">
            <a:avLst/>
          </a:prstGeom>
        </p:spPr>
        <p:txBody>
          <a:bodyPr lIns="91425" tIns="91425" rIns="91425" bIns="91425" anchor="t" anchorCtr="0">
            <a:noAutofit/>
          </a:bodyPr>
          <a:lstStyle/>
          <a:p>
            <a:pPr marL="457200" lvl="0" indent="-228600" rtl="0">
              <a:spcBef>
                <a:spcPts val="0"/>
              </a:spcBef>
              <a:buChar char="●"/>
            </a:pPr>
            <a:r>
              <a:rPr lang="en" sz="1800" dirty="0">
                <a:solidFill>
                  <a:schemeClr val="tx1">
                    <a:lumMod val="75000"/>
                    <a:lumOff val="25000"/>
                  </a:schemeClr>
                </a:solidFill>
                <a:latin typeface="Arial" panose="020B0604020202020204" pitchFamily="34" charset="0"/>
                <a:cs typeface="Arial" panose="020B0604020202020204" pitchFamily="34" charset="0"/>
              </a:rPr>
              <a:t>AWS Analytics Overview</a:t>
            </a:r>
          </a:p>
          <a:p>
            <a:pPr marL="457200" lvl="0" indent="-228600" rtl="0">
              <a:spcBef>
                <a:spcPts val="0"/>
              </a:spcBef>
              <a:buChar char="●"/>
            </a:pPr>
            <a:endParaRPr lang="en" sz="1800" dirty="0">
              <a:solidFill>
                <a:schemeClr val="tx1">
                  <a:lumMod val="75000"/>
                  <a:lumOff val="25000"/>
                </a:schemeClr>
              </a:solidFill>
              <a:latin typeface="Arial" panose="020B0604020202020204" pitchFamily="34" charset="0"/>
              <a:cs typeface="Arial" panose="020B0604020202020204" pitchFamily="34" charset="0"/>
            </a:endParaRPr>
          </a:p>
          <a:p>
            <a:pPr marL="457200" lvl="0" indent="-228600" rtl="0">
              <a:spcBef>
                <a:spcPts val="0"/>
              </a:spcBef>
              <a:buChar char="●"/>
            </a:pPr>
            <a:r>
              <a:rPr lang="en" sz="1800" dirty="0">
                <a:solidFill>
                  <a:schemeClr val="tx1">
                    <a:lumMod val="75000"/>
                    <a:lumOff val="25000"/>
                  </a:schemeClr>
                </a:solidFill>
                <a:latin typeface="Arial" panose="020B0604020202020204" pitchFamily="34" charset="0"/>
                <a:cs typeface="Arial" panose="020B0604020202020204" pitchFamily="34" charset="0"/>
              </a:rPr>
              <a:t>Amazon EMR</a:t>
            </a:r>
          </a:p>
          <a:p>
            <a:pPr marL="228600" lvl="0" indent="0" rtl="0">
              <a:spcBef>
                <a:spcPts val="0"/>
              </a:spcBef>
              <a:buNone/>
            </a:pPr>
            <a:endParaRPr lang="en" sz="1800" dirty="0">
              <a:solidFill>
                <a:schemeClr val="tx1">
                  <a:lumMod val="75000"/>
                  <a:lumOff val="25000"/>
                </a:schemeClr>
              </a:solidFill>
              <a:latin typeface="Arial" panose="020B0604020202020204" pitchFamily="34" charset="0"/>
              <a:cs typeface="Arial" panose="020B0604020202020204" pitchFamily="34" charset="0"/>
            </a:endParaRPr>
          </a:p>
          <a:p>
            <a:pPr marL="457200" lvl="0" indent="-228600">
              <a:spcBef>
                <a:spcPts val="0"/>
              </a:spcBef>
              <a:buChar char="●"/>
            </a:pPr>
            <a:r>
              <a:rPr lang="en" sz="1800" dirty="0">
                <a:solidFill>
                  <a:schemeClr val="tx1"/>
                </a:solidFill>
                <a:latin typeface="Arial" panose="020B0604020202020204" pitchFamily="34" charset="0"/>
                <a:cs typeface="Arial" panose="020B0604020202020204" pitchFamily="34" charset="0"/>
              </a:rPr>
              <a:t>Amazon QuickSight</a:t>
            </a:r>
          </a:p>
          <a:p>
            <a:pPr marL="228600" lvl="0" indent="0" rtl="0">
              <a:spcBef>
                <a:spcPts val="0"/>
              </a:spcBef>
              <a:buNone/>
            </a:pPr>
            <a:endParaRPr lang="en" sz="1800" dirty="0">
              <a:solidFill>
                <a:schemeClr val="tx1"/>
              </a:solidFill>
              <a:latin typeface="Arial" panose="020B0604020202020204" pitchFamily="34" charset="0"/>
              <a:cs typeface="Arial" panose="020B0604020202020204" pitchFamily="34" charset="0"/>
            </a:endParaRPr>
          </a:p>
          <a:p>
            <a:pPr marL="457200" lvl="0" indent="-228600" rtl="0">
              <a:spcBef>
                <a:spcPts val="0"/>
              </a:spcBef>
              <a:buChar char="●"/>
            </a:pPr>
            <a:r>
              <a:rPr lang="en" sz="1800" dirty="0">
                <a:solidFill>
                  <a:schemeClr val="tx1"/>
                </a:solidFill>
                <a:latin typeface="Arial" panose="020B0604020202020204" pitchFamily="34" charset="0"/>
                <a:cs typeface="Arial" panose="020B0604020202020204" pitchFamily="34" charset="0"/>
              </a:rPr>
              <a:t>Amazon Kinesis</a:t>
            </a:r>
          </a:p>
          <a:p>
            <a:pPr marL="457200" lvl="0" indent="-228600" rtl="0">
              <a:spcBef>
                <a:spcPts val="0"/>
              </a:spcBef>
              <a:buChar char="●"/>
            </a:pPr>
            <a:endParaRPr lang="en" sz="1800" dirty="0">
              <a:solidFill>
                <a:schemeClr val="tx1"/>
              </a:solidFill>
              <a:latin typeface="Arial" panose="020B0604020202020204" pitchFamily="34" charset="0"/>
              <a:cs typeface="Arial" panose="020B0604020202020204" pitchFamily="34" charset="0"/>
            </a:endParaRPr>
          </a:p>
          <a:p>
            <a:pPr marL="457200" lvl="0" indent="-228600" rtl="0">
              <a:spcBef>
                <a:spcPts val="0"/>
              </a:spcBef>
              <a:buChar char="●"/>
            </a:pPr>
            <a:r>
              <a:rPr lang="en" sz="1800" dirty="0">
                <a:solidFill>
                  <a:schemeClr val="tx1"/>
                </a:solidFill>
                <a:latin typeface="Arial" panose="020B0604020202020204" pitchFamily="34" charset="0"/>
                <a:cs typeface="Arial" panose="020B0604020202020204" pitchFamily="34" charset="0"/>
              </a:rPr>
              <a:t>CloudSearch</a:t>
            </a:r>
          </a:p>
        </p:txBody>
      </p:sp>
      <p:sp>
        <p:nvSpPr>
          <p:cNvPr id="2" name="TextBox 1"/>
          <p:cNvSpPr txBox="1"/>
          <p:nvPr/>
        </p:nvSpPr>
        <p:spPr>
          <a:xfrm>
            <a:off x="7911967" y="331595"/>
            <a:ext cx="344905" cy="307777"/>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735912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3463" y="2277197"/>
            <a:ext cx="6330073" cy="1428530"/>
          </a:xfrm>
        </p:spPr>
        <p:txBody>
          <a:bodyPr>
            <a:normAutofit/>
          </a:bodyPr>
          <a:lstStyle/>
          <a:p>
            <a:r>
              <a:rPr lang="en-US" sz="3200" dirty="0">
                <a:latin typeface="Impact" panose="020B0806030902050204" pitchFamily="34" charset="0"/>
                <a:cs typeface="Arial" panose="020B0604020202020204" pitchFamily="34" charset="0"/>
              </a:rPr>
              <a:t>Amazon Kinesis</a:t>
            </a:r>
          </a:p>
        </p:txBody>
      </p:sp>
      <p:sp>
        <p:nvSpPr>
          <p:cNvPr id="3" name="Subtitle 2"/>
          <p:cNvSpPr>
            <a:spLocks noGrp="1"/>
          </p:cNvSpPr>
          <p:nvPr>
            <p:ph type="subTitle" idx="1"/>
          </p:nvPr>
        </p:nvSpPr>
        <p:spPr/>
        <p:txBody>
          <a:bodyPr/>
          <a:lstStyle/>
          <a:p>
            <a:endParaRPr lang="en-US"/>
          </a:p>
        </p:txBody>
      </p:sp>
      <p:sp>
        <p:nvSpPr>
          <p:cNvPr id="4" name="TextBox 3"/>
          <p:cNvSpPr txBox="1"/>
          <p:nvPr/>
        </p:nvSpPr>
        <p:spPr>
          <a:xfrm>
            <a:off x="7886700" y="169322"/>
            <a:ext cx="575912" cy="369332"/>
          </a:xfrm>
          <a:prstGeom prst="rect">
            <a:avLst/>
          </a:prstGeom>
          <a:noFill/>
        </p:spPr>
        <p:txBody>
          <a:bodyPr wrap="square" rtlCol="0">
            <a:spAutoFit/>
          </a:bodyPr>
          <a:lstStyle/>
          <a:p>
            <a:r>
              <a:rPr lang="en-US" dirty="0"/>
              <a:t>19</a:t>
            </a:r>
          </a:p>
        </p:txBody>
      </p:sp>
    </p:spTree>
    <p:extLst>
      <p:ext uri="{BB962C8B-B14F-4D97-AF65-F5344CB8AC3E}">
        <p14:creationId xmlns:p14="http://schemas.microsoft.com/office/powerpoint/2010/main" val="2069554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19759"/>
            <a:ext cx="7521742" cy="3714369"/>
          </a:xfrm>
        </p:spPr>
        <p:txBody>
          <a:bodyPr>
            <a:normAutofit/>
          </a:bodyPr>
          <a:lstStyle/>
          <a:p>
            <a:pPr algn="l"/>
            <a:r>
              <a:rPr lang="en-US" sz="3200" dirty="0">
                <a:latin typeface="Arial" panose="020B0604020202020204" pitchFamily="34" charset="0"/>
                <a:cs typeface="Arial" panose="020B0604020202020204" pitchFamily="34" charset="0"/>
              </a:rPr>
              <a:t>What is Kinesis?</a:t>
            </a:r>
          </a:p>
        </p:txBody>
      </p:sp>
      <p:sp>
        <p:nvSpPr>
          <p:cNvPr id="3" name="Content Placeholder 2"/>
          <p:cNvSpPr>
            <a:spLocks noGrp="1"/>
          </p:cNvSpPr>
          <p:nvPr>
            <p:ph idx="1"/>
          </p:nvPr>
        </p:nvSpPr>
        <p:spPr>
          <a:xfrm>
            <a:off x="628650" y="1369219"/>
            <a:ext cx="8233997" cy="3263504"/>
          </a:xfrm>
        </p:spPr>
        <p:txBody>
          <a:bodyPr/>
          <a:lstStyle/>
          <a:p>
            <a:r>
              <a:rPr lang="en-US" sz="1600" dirty="0"/>
              <a:t>A platform to load and analyze streaming data on AWS</a:t>
            </a:r>
          </a:p>
          <a:p>
            <a:r>
              <a:rPr lang="en-US" sz="1600" dirty="0"/>
              <a:t>Developed to handle data collected from </a:t>
            </a:r>
            <a:r>
              <a:rPr lang="en-US" sz="1600" dirty="0" err="1"/>
              <a:t>IoT</a:t>
            </a:r>
            <a:endParaRPr lang="en-US" sz="1600" dirty="0"/>
          </a:p>
          <a:p>
            <a:r>
              <a:rPr lang="en-US" sz="1600" dirty="0"/>
              <a:t>3 Components</a:t>
            </a:r>
          </a:p>
          <a:p>
            <a:pPr lvl="1"/>
            <a:r>
              <a:rPr lang="en-US" sz="1600" dirty="0"/>
              <a:t>Firehose</a:t>
            </a:r>
          </a:p>
          <a:p>
            <a:pPr lvl="1"/>
            <a:r>
              <a:rPr lang="en-US" sz="1600" dirty="0"/>
              <a:t>Analytics </a:t>
            </a:r>
          </a:p>
          <a:p>
            <a:pPr lvl="1"/>
            <a:r>
              <a:rPr lang="en-US" sz="1600" dirty="0"/>
              <a:t>Streams</a:t>
            </a:r>
          </a:p>
          <a:p>
            <a:pPr lvl="1"/>
            <a:endParaRPr lang="en-US" dirty="0"/>
          </a:p>
          <a:p>
            <a:endParaRPr lang="en-US" dirty="0"/>
          </a:p>
        </p:txBody>
      </p:sp>
      <p:sp>
        <p:nvSpPr>
          <p:cNvPr id="4" name="TextBox 3"/>
          <p:cNvSpPr txBox="1"/>
          <p:nvPr/>
        </p:nvSpPr>
        <p:spPr>
          <a:xfrm>
            <a:off x="7825740" y="235093"/>
            <a:ext cx="873092"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408325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9" y="419759"/>
            <a:ext cx="7865443" cy="3714369"/>
          </a:xfrm>
        </p:spPr>
        <p:txBody>
          <a:bodyPr>
            <a:normAutofit/>
          </a:bodyPr>
          <a:lstStyle/>
          <a:p>
            <a:pPr algn="l"/>
            <a:r>
              <a:rPr lang="en-US" sz="3200" dirty="0">
                <a:latin typeface="Arial" panose="020B0604020202020204" pitchFamily="34" charset="0"/>
                <a:cs typeface="Arial" panose="020B0604020202020204" pitchFamily="34" charset="0"/>
              </a:rPr>
              <a:t>Kinesis Firehose</a:t>
            </a:r>
          </a:p>
        </p:txBody>
      </p:sp>
      <p:pic>
        <p:nvPicPr>
          <p:cNvPr id="4" name="Content Placeholder 3"/>
          <p:cNvPicPr>
            <a:picLocks noGrp="1" noChangeAspect="1"/>
          </p:cNvPicPr>
          <p:nvPr>
            <p:ph idx="1"/>
          </p:nvPr>
        </p:nvPicPr>
        <p:blipFill>
          <a:blip r:embed="rId2"/>
          <a:stretch>
            <a:fillRect/>
          </a:stretch>
        </p:blipFill>
        <p:spPr>
          <a:xfrm>
            <a:off x="827088" y="2304056"/>
            <a:ext cx="6710362" cy="1618063"/>
          </a:xfrm>
          <a:prstGeom prst="rect">
            <a:avLst/>
          </a:prstGeom>
        </p:spPr>
      </p:pic>
      <p:sp>
        <p:nvSpPr>
          <p:cNvPr id="5" name="TextBox 4"/>
          <p:cNvSpPr txBox="1"/>
          <p:nvPr/>
        </p:nvSpPr>
        <p:spPr>
          <a:xfrm>
            <a:off x="507331" y="1263289"/>
            <a:ext cx="7236619" cy="338554"/>
          </a:xfrm>
          <a:prstGeom prst="rect">
            <a:avLst/>
          </a:prstGeom>
          <a:noFill/>
        </p:spPr>
        <p:txBody>
          <a:bodyPr wrap="square" rtlCol="0">
            <a:spAutoFit/>
          </a:bodyPr>
          <a:lstStyle/>
          <a:p>
            <a:pPr marL="214313" indent="-214313">
              <a:buFont typeface="Arial" panose="020B0604020202020204" pitchFamily="34" charset="0"/>
              <a:buChar char="•"/>
            </a:pPr>
            <a:r>
              <a:rPr lang="en-US" sz="1600" dirty="0">
                <a:solidFill>
                  <a:schemeClr val="tx1"/>
                </a:solidFill>
                <a:latin typeface="+mn-lt"/>
              </a:rPr>
              <a:t>Data is continually streamed from devices into an AWS DB solution</a:t>
            </a:r>
          </a:p>
        </p:txBody>
      </p:sp>
      <p:sp>
        <p:nvSpPr>
          <p:cNvPr id="6" name="TextBox 5"/>
          <p:cNvSpPr txBox="1"/>
          <p:nvPr/>
        </p:nvSpPr>
        <p:spPr>
          <a:xfrm>
            <a:off x="7851808" y="235093"/>
            <a:ext cx="690212" cy="369332"/>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2187655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19759"/>
            <a:ext cx="6743700" cy="3714369"/>
          </a:xfrm>
        </p:spPr>
        <p:txBody>
          <a:bodyPr>
            <a:normAutofit/>
          </a:bodyPr>
          <a:lstStyle/>
          <a:p>
            <a:pPr algn="l"/>
            <a:r>
              <a:rPr lang="en-US" sz="3200" dirty="0">
                <a:latin typeface="Arial" panose="020B0604020202020204" pitchFamily="34" charset="0"/>
                <a:cs typeface="Arial" panose="020B0604020202020204" pitchFamily="34" charset="0"/>
              </a:rPr>
              <a:t>Kinesis Analytics</a:t>
            </a:r>
          </a:p>
        </p:txBody>
      </p:sp>
      <p:sp>
        <p:nvSpPr>
          <p:cNvPr id="3" name="Content Placeholder 2"/>
          <p:cNvSpPr>
            <a:spLocks noGrp="1"/>
          </p:cNvSpPr>
          <p:nvPr>
            <p:ph idx="1"/>
          </p:nvPr>
        </p:nvSpPr>
        <p:spPr>
          <a:xfrm>
            <a:off x="492292" y="1256924"/>
            <a:ext cx="7886700" cy="503543"/>
          </a:xfrm>
        </p:spPr>
        <p:txBody>
          <a:bodyPr/>
          <a:lstStyle/>
          <a:p>
            <a:r>
              <a:rPr lang="en-US" dirty="0"/>
              <a:t>Allows data to be analyzed using pre-built tools</a:t>
            </a:r>
          </a:p>
        </p:txBody>
      </p:sp>
      <p:pic>
        <p:nvPicPr>
          <p:cNvPr id="4" name="Picture 3"/>
          <p:cNvPicPr>
            <a:picLocks noChangeAspect="1"/>
          </p:cNvPicPr>
          <p:nvPr/>
        </p:nvPicPr>
        <p:blipFill>
          <a:blip r:embed="rId2"/>
          <a:stretch>
            <a:fillRect/>
          </a:stretch>
        </p:blipFill>
        <p:spPr>
          <a:xfrm>
            <a:off x="385762" y="2287630"/>
            <a:ext cx="8268616" cy="2031857"/>
          </a:xfrm>
          <a:prstGeom prst="rect">
            <a:avLst/>
          </a:prstGeom>
        </p:spPr>
      </p:pic>
      <p:sp>
        <p:nvSpPr>
          <p:cNvPr id="5" name="TextBox 4"/>
          <p:cNvSpPr txBox="1"/>
          <p:nvPr/>
        </p:nvSpPr>
        <p:spPr>
          <a:xfrm>
            <a:off x="7795260" y="235093"/>
            <a:ext cx="682592" cy="369332"/>
          </a:xfrm>
          <a:prstGeom prst="rect">
            <a:avLst/>
          </a:prstGeom>
          <a:noFill/>
        </p:spPr>
        <p:txBody>
          <a:bodyPr wrap="square" rtlCol="0">
            <a:spAutoFit/>
          </a:bodyPr>
          <a:lstStyle/>
          <a:p>
            <a:r>
              <a:rPr lang="en-US" dirty="0"/>
              <a:t>22</a:t>
            </a:r>
          </a:p>
        </p:txBody>
      </p:sp>
    </p:spTree>
    <p:extLst>
      <p:ext uri="{BB962C8B-B14F-4D97-AF65-F5344CB8AC3E}">
        <p14:creationId xmlns:p14="http://schemas.microsoft.com/office/powerpoint/2010/main" val="3254150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19759"/>
            <a:ext cx="6543174" cy="3714369"/>
          </a:xfrm>
        </p:spPr>
        <p:txBody>
          <a:bodyPr>
            <a:normAutofit/>
          </a:bodyPr>
          <a:lstStyle/>
          <a:p>
            <a:pPr algn="l"/>
            <a:r>
              <a:rPr lang="en-US" sz="3200" dirty="0">
                <a:latin typeface="Arial" panose="020B0604020202020204" pitchFamily="34" charset="0"/>
                <a:cs typeface="Arial" panose="020B0604020202020204" pitchFamily="34" charset="0"/>
              </a:rPr>
              <a:t>Kinesis Streams</a:t>
            </a:r>
          </a:p>
        </p:txBody>
      </p:sp>
      <p:sp>
        <p:nvSpPr>
          <p:cNvPr id="3" name="Content Placeholder 2"/>
          <p:cNvSpPr>
            <a:spLocks noGrp="1"/>
          </p:cNvSpPr>
          <p:nvPr>
            <p:ph idx="1"/>
          </p:nvPr>
        </p:nvSpPr>
        <p:spPr>
          <a:xfrm>
            <a:off x="628650" y="1369219"/>
            <a:ext cx="7886700" cy="602456"/>
          </a:xfrm>
        </p:spPr>
        <p:txBody>
          <a:bodyPr/>
          <a:lstStyle/>
          <a:p>
            <a:r>
              <a:rPr lang="en-US" dirty="0"/>
              <a:t>Build your own apps to analyze, display and distribute data</a:t>
            </a:r>
          </a:p>
        </p:txBody>
      </p:sp>
      <p:pic>
        <p:nvPicPr>
          <p:cNvPr id="4" name="Picture 3"/>
          <p:cNvPicPr>
            <a:picLocks noChangeAspect="1"/>
          </p:cNvPicPr>
          <p:nvPr/>
        </p:nvPicPr>
        <p:blipFill>
          <a:blip r:embed="rId2"/>
          <a:stretch>
            <a:fillRect/>
          </a:stretch>
        </p:blipFill>
        <p:spPr>
          <a:xfrm>
            <a:off x="464344" y="2568150"/>
            <a:ext cx="7908131" cy="1532584"/>
          </a:xfrm>
          <a:prstGeom prst="rect">
            <a:avLst/>
          </a:prstGeom>
        </p:spPr>
      </p:pic>
      <p:sp>
        <p:nvSpPr>
          <p:cNvPr id="5" name="TextBox 4"/>
          <p:cNvSpPr txBox="1"/>
          <p:nvPr/>
        </p:nvSpPr>
        <p:spPr>
          <a:xfrm>
            <a:off x="7857523" y="110358"/>
            <a:ext cx="514952" cy="369332"/>
          </a:xfrm>
          <a:prstGeom prst="rect">
            <a:avLst/>
          </a:prstGeom>
          <a:noFill/>
        </p:spPr>
        <p:txBody>
          <a:bodyPr wrap="square" rtlCol="0">
            <a:spAutoFit/>
          </a:bodyPr>
          <a:lstStyle/>
          <a:p>
            <a:r>
              <a:rPr lang="en-US" dirty="0"/>
              <a:t>23</a:t>
            </a:r>
          </a:p>
        </p:txBody>
      </p:sp>
    </p:spTree>
    <p:extLst>
      <p:ext uri="{BB962C8B-B14F-4D97-AF65-F5344CB8AC3E}">
        <p14:creationId xmlns:p14="http://schemas.microsoft.com/office/powerpoint/2010/main" val="362753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99" y="419759"/>
            <a:ext cx="4874795" cy="3714369"/>
          </a:xfrm>
        </p:spPr>
        <p:txBody>
          <a:bodyPr>
            <a:normAutofit/>
          </a:bodyPr>
          <a:lstStyle/>
          <a:p>
            <a:r>
              <a:rPr lang="en-US" sz="4000" dirty="0">
                <a:latin typeface="Arial" panose="020B0604020202020204" pitchFamily="34" charset="0"/>
                <a:cs typeface="Arial" panose="020B0604020202020204" pitchFamily="34" charset="0"/>
              </a:rPr>
              <a:t>Kinesis in Practice:</a:t>
            </a:r>
          </a:p>
        </p:txBody>
      </p:sp>
      <p:pic>
        <p:nvPicPr>
          <p:cNvPr id="4" name="Picture 3"/>
          <p:cNvPicPr>
            <a:picLocks noChangeAspect="1"/>
          </p:cNvPicPr>
          <p:nvPr/>
        </p:nvPicPr>
        <p:blipFill>
          <a:blip r:embed="rId2"/>
          <a:stretch>
            <a:fillRect/>
          </a:stretch>
        </p:blipFill>
        <p:spPr>
          <a:xfrm>
            <a:off x="5665697" y="363612"/>
            <a:ext cx="2028825" cy="678656"/>
          </a:xfrm>
          <a:prstGeom prst="rect">
            <a:avLst/>
          </a:prstGeom>
        </p:spPr>
      </p:pic>
      <p:pic>
        <p:nvPicPr>
          <p:cNvPr id="3" name="Picture 2"/>
          <p:cNvPicPr>
            <a:picLocks noChangeAspect="1"/>
          </p:cNvPicPr>
          <p:nvPr/>
        </p:nvPicPr>
        <p:blipFill>
          <a:blip r:embed="rId3"/>
          <a:stretch>
            <a:fillRect/>
          </a:stretch>
        </p:blipFill>
        <p:spPr>
          <a:xfrm>
            <a:off x="571499" y="1606745"/>
            <a:ext cx="3293051" cy="2527383"/>
          </a:xfrm>
          <a:prstGeom prst="rect">
            <a:avLst/>
          </a:prstGeom>
        </p:spPr>
      </p:pic>
      <p:pic>
        <p:nvPicPr>
          <p:cNvPr id="5" name="Picture 4"/>
          <p:cNvPicPr>
            <a:picLocks noChangeAspect="1"/>
          </p:cNvPicPr>
          <p:nvPr/>
        </p:nvPicPr>
        <p:blipFill>
          <a:blip r:embed="rId4"/>
          <a:stretch>
            <a:fillRect/>
          </a:stretch>
        </p:blipFill>
        <p:spPr>
          <a:xfrm>
            <a:off x="4316437" y="1606744"/>
            <a:ext cx="4551500" cy="2527384"/>
          </a:xfrm>
          <a:prstGeom prst="rect">
            <a:avLst/>
          </a:prstGeom>
        </p:spPr>
      </p:pic>
      <p:sp>
        <p:nvSpPr>
          <p:cNvPr id="6" name="TextBox 5"/>
          <p:cNvSpPr txBox="1"/>
          <p:nvPr/>
        </p:nvSpPr>
        <p:spPr>
          <a:xfrm>
            <a:off x="7913925" y="235093"/>
            <a:ext cx="606392" cy="369332"/>
          </a:xfrm>
          <a:prstGeom prst="rect">
            <a:avLst/>
          </a:prstGeom>
          <a:noFill/>
        </p:spPr>
        <p:txBody>
          <a:bodyPr wrap="square" rtlCol="0">
            <a:spAutoFit/>
          </a:bodyPr>
          <a:lstStyle/>
          <a:p>
            <a:r>
              <a:rPr lang="en-US" dirty="0"/>
              <a:t>24</a:t>
            </a:r>
          </a:p>
        </p:txBody>
      </p:sp>
    </p:spTree>
    <p:extLst>
      <p:ext uri="{BB962C8B-B14F-4D97-AF65-F5344CB8AC3E}">
        <p14:creationId xmlns:p14="http://schemas.microsoft.com/office/powerpoint/2010/main" val="1287120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6685" y="2422357"/>
            <a:ext cx="5275772" cy="2021847"/>
          </a:xfrm>
        </p:spPr>
        <p:txBody>
          <a:bodyPr>
            <a:normAutofit/>
          </a:bodyPr>
          <a:lstStyle/>
          <a:p>
            <a:r>
              <a:rPr lang="en-US" sz="3200" dirty="0">
                <a:latin typeface="Arial" panose="020B0604020202020204" pitchFamily="34" charset="0"/>
                <a:cs typeface="Arial" panose="020B0604020202020204" pitchFamily="34" charset="0"/>
              </a:rPr>
              <a:t>Amazon </a:t>
            </a:r>
            <a:r>
              <a:rPr lang="en-US" sz="3200" dirty="0" err="1">
                <a:latin typeface="Arial" panose="020B0604020202020204" pitchFamily="34" charset="0"/>
                <a:cs typeface="Arial" panose="020B0604020202020204" pitchFamily="34" charset="0"/>
              </a:rPr>
              <a:t>CloudSearch</a:t>
            </a:r>
            <a:endParaRPr lang="en-US" sz="3200" dirty="0">
              <a:latin typeface="Arial" panose="020B0604020202020204" pitchFamily="34" charset="0"/>
              <a:cs typeface="Arial" panose="020B0604020202020204" pitchFamily="34" charset="0"/>
            </a:endParaRPr>
          </a:p>
        </p:txBody>
      </p:sp>
      <p:sp>
        <p:nvSpPr>
          <p:cNvPr id="3" name="TextBox 2"/>
          <p:cNvSpPr txBox="1"/>
          <p:nvPr/>
        </p:nvSpPr>
        <p:spPr>
          <a:xfrm>
            <a:off x="7818120" y="260762"/>
            <a:ext cx="652112" cy="369332"/>
          </a:xfrm>
          <a:prstGeom prst="rect">
            <a:avLst/>
          </a:prstGeom>
          <a:noFill/>
        </p:spPr>
        <p:txBody>
          <a:bodyPr wrap="square" rtlCol="0">
            <a:spAutoFit/>
          </a:bodyPr>
          <a:lstStyle/>
          <a:p>
            <a:r>
              <a:rPr lang="en-US" dirty="0"/>
              <a:t>25</a:t>
            </a:r>
          </a:p>
        </p:txBody>
      </p:sp>
    </p:spTree>
    <p:extLst>
      <p:ext uri="{BB962C8B-B14F-4D97-AF65-F5344CB8AC3E}">
        <p14:creationId xmlns:p14="http://schemas.microsoft.com/office/powerpoint/2010/main" val="2691255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19760"/>
            <a:ext cx="7000374" cy="759336"/>
          </a:xfrm>
        </p:spPr>
        <p:txBody>
          <a:bodyPr>
            <a:normAutofit/>
          </a:bodyPr>
          <a:lstStyle/>
          <a:p>
            <a:pPr algn="l"/>
            <a:r>
              <a:rPr lang="en-US" sz="2800" dirty="0">
                <a:latin typeface="Arial" panose="020B0604020202020204" pitchFamily="34" charset="0"/>
                <a:cs typeface="Arial" panose="020B0604020202020204" pitchFamily="34" charset="0"/>
              </a:rPr>
              <a:t>What is Amazon </a:t>
            </a:r>
            <a:r>
              <a:rPr lang="en-US" sz="2800" dirty="0" err="1">
                <a:latin typeface="Arial" panose="020B0604020202020204" pitchFamily="34" charset="0"/>
                <a:cs typeface="Arial" panose="020B0604020202020204" pitchFamily="34" charset="0"/>
              </a:rPr>
              <a:t>CloudSearch</a:t>
            </a:r>
            <a:r>
              <a:rPr lang="en-US" sz="2800"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571500" y="1427747"/>
            <a:ext cx="8000999" cy="3240420"/>
          </a:xfrm>
        </p:spPr>
        <p:txBody>
          <a:bodyPr>
            <a:normAutofit/>
          </a:bodyPr>
          <a:lstStyle/>
          <a:p>
            <a:r>
              <a:rPr lang="en-US" dirty="0"/>
              <a:t>Available in:</a:t>
            </a:r>
          </a:p>
          <a:p>
            <a:pPr lvl="1"/>
            <a:r>
              <a:rPr lang="en-US" dirty="0"/>
              <a:t> US East (Northern </a:t>
            </a:r>
            <a:r>
              <a:rPr lang="en-US" dirty="0" err="1"/>
              <a:t>Virgina</a:t>
            </a:r>
            <a:r>
              <a:rPr lang="en-US" dirty="0"/>
              <a:t>), US West (Oregon), US West (N. California)</a:t>
            </a:r>
          </a:p>
          <a:p>
            <a:pPr lvl="1"/>
            <a:r>
              <a:rPr lang="en-US" dirty="0"/>
              <a:t> Ireland, Frankfurt, South America (Sao Paulo) </a:t>
            </a:r>
          </a:p>
          <a:p>
            <a:pPr lvl="1"/>
            <a:r>
              <a:rPr lang="en-US" dirty="0"/>
              <a:t> Asia Pacific (Singapore, Tokyo, Sydney, and Seoul)</a:t>
            </a:r>
          </a:p>
          <a:p>
            <a:r>
              <a:rPr lang="en-US" dirty="0"/>
              <a:t>Cloud based Search Solution” service offered by Amazon AWS</a:t>
            </a:r>
          </a:p>
          <a:p>
            <a:r>
              <a:rPr lang="en-US" dirty="0"/>
              <a:t>Created for mobile and web app developers, web designers and businesses</a:t>
            </a:r>
          </a:p>
          <a:p>
            <a:r>
              <a:rPr lang="en-US" dirty="0"/>
              <a:t>Makes it possible to search large collections of data to quickly find the best results 	</a:t>
            </a:r>
          </a:p>
          <a:p>
            <a:endParaRPr lang="en-US" dirty="0"/>
          </a:p>
        </p:txBody>
      </p:sp>
      <p:sp>
        <p:nvSpPr>
          <p:cNvPr id="4" name="TextBox 3"/>
          <p:cNvSpPr txBox="1"/>
          <p:nvPr/>
        </p:nvSpPr>
        <p:spPr>
          <a:xfrm>
            <a:off x="7825740" y="312097"/>
            <a:ext cx="568292" cy="369332"/>
          </a:xfrm>
          <a:prstGeom prst="rect">
            <a:avLst/>
          </a:prstGeom>
          <a:noFill/>
        </p:spPr>
        <p:txBody>
          <a:bodyPr wrap="square" rtlCol="0">
            <a:spAutoFit/>
          </a:bodyPr>
          <a:lstStyle/>
          <a:p>
            <a:r>
              <a:rPr lang="en-US" dirty="0"/>
              <a:t>26</a:t>
            </a:r>
          </a:p>
        </p:txBody>
      </p:sp>
    </p:spTree>
    <p:extLst>
      <p:ext uri="{BB962C8B-B14F-4D97-AF65-F5344CB8AC3E}">
        <p14:creationId xmlns:p14="http://schemas.microsoft.com/office/powerpoint/2010/main" val="2171496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19759"/>
            <a:ext cx="7593932" cy="887673"/>
          </a:xfrm>
        </p:spPr>
        <p:txBody>
          <a:bodyPr>
            <a:normAutofit/>
          </a:bodyPr>
          <a:lstStyle/>
          <a:p>
            <a:pPr algn="l"/>
            <a:r>
              <a:rPr lang="en-US" sz="2800" dirty="0">
                <a:latin typeface="Arial" panose="020B0604020202020204" pitchFamily="34" charset="0"/>
                <a:cs typeface="Arial" panose="020B0604020202020204" pitchFamily="34" charset="0"/>
              </a:rPr>
              <a:t>Advantages of Amazon </a:t>
            </a:r>
            <a:r>
              <a:rPr lang="en-US" sz="2800" dirty="0" err="1">
                <a:latin typeface="Arial" panose="020B0604020202020204" pitchFamily="34" charset="0"/>
                <a:cs typeface="Arial" panose="020B0604020202020204" pitchFamily="34" charset="0"/>
              </a:rPr>
              <a:t>CloudSearch</a:t>
            </a:r>
            <a:endParaRPr lang="en-US" sz="28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18147" y="1010654"/>
            <a:ext cx="6705599" cy="3713662"/>
          </a:xfrm>
        </p:spPr>
        <p:txBody>
          <a:bodyPr>
            <a:normAutofit/>
          </a:bodyPr>
          <a:lstStyle/>
          <a:p>
            <a:r>
              <a:rPr lang="en-US" dirty="0"/>
              <a:t>Lets customers add search capability without needing to manage hosts, traffic and data scaling, redundancy, or software packages.</a:t>
            </a:r>
          </a:p>
          <a:p>
            <a:r>
              <a:rPr lang="en-US" dirty="0"/>
              <a:t>Customers do not need to maintain, operate, configure and update search software or servers.</a:t>
            </a:r>
          </a:p>
          <a:p>
            <a:r>
              <a:rPr lang="en-US" dirty="0"/>
              <a:t>Does not have to worry about scaling search environment as business grows</a:t>
            </a:r>
          </a:p>
          <a:p>
            <a:r>
              <a:rPr lang="en-US" dirty="0"/>
              <a:t>Low hourly rates only for the resources consumed</a:t>
            </a:r>
          </a:p>
          <a:p>
            <a:r>
              <a:rPr lang="en-US" dirty="0"/>
              <a:t>Amazon </a:t>
            </a:r>
            <a:r>
              <a:rPr lang="en-US" dirty="0" err="1"/>
              <a:t>CloudSearch</a:t>
            </a:r>
            <a:r>
              <a:rPr lang="en-US" dirty="0"/>
              <a:t> can offer significantly lower total cost of ownership compared to operating and managing your own search environment.</a:t>
            </a:r>
          </a:p>
          <a:p>
            <a:pPr marL="0" indent="0">
              <a:buNone/>
            </a:pPr>
            <a:br>
              <a:rPr lang="en-US" dirty="0"/>
            </a:br>
            <a:endParaRPr lang="en-US" dirty="0"/>
          </a:p>
        </p:txBody>
      </p:sp>
      <p:sp>
        <p:nvSpPr>
          <p:cNvPr id="4" name="TextBox 3"/>
          <p:cNvSpPr txBox="1"/>
          <p:nvPr/>
        </p:nvSpPr>
        <p:spPr>
          <a:xfrm>
            <a:off x="7932420" y="235093"/>
            <a:ext cx="614012" cy="369332"/>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615379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870" y="87787"/>
            <a:ext cx="2875430" cy="759336"/>
          </a:xfrm>
        </p:spPr>
        <p:txBody>
          <a:bodyPr>
            <a:normAutofit fontScale="90000"/>
          </a:bodyPr>
          <a:lstStyle/>
          <a:p>
            <a:br>
              <a:rPr lang="en-US" dirty="0"/>
            </a:br>
            <a:r>
              <a:rPr lang="en-US" dirty="0">
                <a:latin typeface="Arial" panose="020B0604020202020204" pitchFamily="34" charset="0"/>
                <a:cs typeface="Arial" panose="020B0604020202020204" pitchFamily="34" charset="0"/>
              </a:rPr>
              <a:t>More Info</a:t>
            </a:r>
          </a:p>
        </p:txBody>
      </p:sp>
      <p:sp>
        <p:nvSpPr>
          <p:cNvPr id="3" name="Content Placeholder 2"/>
          <p:cNvSpPr>
            <a:spLocks noGrp="1"/>
          </p:cNvSpPr>
          <p:nvPr>
            <p:ph idx="1"/>
          </p:nvPr>
        </p:nvSpPr>
        <p:spPr>
          <a:xfrm>
            <a:off x="421105" y="1363580"/>
            <a:ext cx="7680158" cy="4579936"/>
          </a:xfrm>
        </p:spPr>
        <p:txBody>
          <a:bodyPr/>
          <a:lstStyle/>
          <a:p>
            <a:r>
              <a:rPr lang="en-US" dirty="0"/>
              <a:t>Data may be stored on Amazon S3, or records in an Amazon </a:t>
            </a:r>
            <a:r>
              <a:rPr lang="en-US" dirty="0" err="1"/>
              <a:t>DynamoDB</a:t>
            </a:r>
            <a:r>
              <a:rPr lang="en-US" dirty="0"/>
              <a:t> or Amazon RDS</a:t>
            </a:r>
          </a:p>
          <a:p>
            <a:r>
              <a:rPr lang="en-US" dirty="0"/>
              <a:t>To optimize costs across AWS services store in:</a:t>
            </a:r>
          </a:p>
          <a:p>
            <a:pPr lvl="1"/>
            <a:r>
              <a:rPr lang="en-US" dirty="0"/>
              <a:t>Amazon S3 - large objects or infrequently accessed data sets should be stored in Amazon S3</a:t>
            </a:r>
          </a:p>
          <a:p>
            <a:pPr lvl="1"/>
            <a:r>
              <a:rPr lang="en-US" dirty="0" err="1"/>
              <a:t>DynamoDB</a:t>
            </a:r>
            <a:r>
              <a:rPr lang="en-US" dirty="0"/>
              <a:t> - smaller data elements or file pointers (possibly to Amazon S3 objects)</a:t>
            </a:r>
          </a:p>
          <a:p>
            <a:pPr marL="342900" lvl="1" indent="0">
              <a:buNone/>
            </a:pPr>
            <a:endParaRPr lang="en-US" dirty="0"/>
          </a:p>
        </p:txBody>
      </p:sp>
      <p:sp>
        <p:nvSpPr>
          <p:cNvPr id="4" name="TextBox 3"/>
          <p:cNvSpPr txBox="1"/>
          <p:nvPr/>
        </p:nvSpPr>
        <p:spPr>
          <a:xfrm>
            <a:off x="7787516" y="282789"/>
            <a:ext cx="627494" cy="369332"/>
          </a:xfrm>
          <a:prstGeom prst="rect">
            <a:avLst/>
          </a:prstGeom>
          <a:noFill/>
        </p:spPr>
        <p:txBody>
          <a:bodyPr wrap="square" rtlCol="0">
            <a:spAutoFit/>
          </a:bodyPr>
          <a:lstStyle/>
          <a:p>
            <a:r>
              <a:rPr lang="en-US" dirty="0"/>
              <a:t>28</a:t>
            </a:r>
          </a:p>
        </p:txBody>
      </p:sp>
    </p:spTree>
    <p:extLst>
      <p:ext uri="{BB962C8B-B14F-4D97-AF65-F5344CB8AC3E}">
        <p14:creationId xmlns:p14="http://schemas.microsoft.com/office/powerpoint/2010/main" val="3596003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816685" y="2001207"/>
            <a:ext cx="5275772" cy="1028993"/>
          </a:xfrm>
          <a:prstGeom prst="rect">
            <a:avLst/>
          </a:prstGeom>
        </p:spPr>
        <p:txBody>
          <a:bodyPr lIns="91425" tIns="91425" rIns="91425" bIns="91425" anchor="b" anchorCtr="0">
            <a:noAutofit/>
          </a:bodyPr>
          <a:lstStyle/>
          <a:p>
            <a:pPr lvl="0">
              <a:spcBef>
                <a:spcPts val="0"/>
              </a:spcBef>
              <a:buNone/>
            </a:pPr>
            <a:r>
              <a:rPr lang="en" sz="3200" i="0" cap="none" dirty="0">
                <a:latin typeface="Impact" panose="020B0806030902050204" pitchFamily="34" charset="0"/>
              </a:rPr>
              <a:t>Amazon Analytics Overview</a:t>
            </a:r>
          </a:p>
        </p:txBody>
      </p:sp>
      <p:sp>
        <p:nvSpPr>
          <p:cNvPr id="3" name="TextBox 2"/>
          <p:cNvSpPr txBox="1"/>
          <p:nvPr/>
        </p:nvSpPr>
        <p:spPr>
          <a:xfrm>
            <a:off x="7903945" y="146577"/>
            <a:ext cx="344905" cy="307777"/>
          </a:xfrm>
          <a:prstGeom prst="rect">
            <a:avLst/>
          </a:prstGeom>
          <a:noFill/>
        </p:spPr>
        <p:txBody>
          <a:bodyPr wrap="square" rtlCol="0">
            <a:spAutoFit/>
          </a:bodyPr>
          <a:lstStyle/>
          <a:p>
            <a:r>
              <a:rPr lang="en-US" dirty="0"/>
              <a:t>2</a:t>
            </a:r>
          </a:p>
        </p:txBody>
      </p:sp>
    </p:spTree>
    <p:extLst>
      <p:ext uri="{BB962C8B-B14F-4D97-AF65-F5344CB8AC3E}">
        <p14:creationId xmlns:p14="http://schemas.microsoft.com/office/powerpoint/2010/main" val="750343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419760"/>
            <a:ext cx="5797216" cy="671104"/>
          </a:xfrm>
        </p:spPr>
        <p:txBody>
          <a:bodyPr>
            <a:normAutofit/>
          </a:bodyPr>
          <a:lstStyle/>
          <a:p>
            <a:pPr algn="l"/>
            <a:r>
              <a:rPr lang="en-US" sz="2800" dirty="0">
                <a:latin typeface="Arial" panose="020B0604020202020204" pitchFamily="34" charset="0"/>
                <a:cs typeface="Arial" panose="020B0604020202020204" pitchFamily="34" charset="0"/>
              </a:rPr>
              <a:t>Using </a:t>
            </a:r>
            <a:r>
              <a:rPr lang="en-US" sz="2800" dirty="0" err="1">
                <a:latin typeface="Arial" panose="020B0604020202020204" pitchFamily="34" charset="0"/>
                <a:cs typeface="Arial" panose="020B0604020202020204" pitchFamily="34" charset="0"/>
              </a:rPr>
              <a:t>CloudSearch</a:t>
            </a:r>
            <a:endParaRPr lang="en-US" sz="2800" dirty="0">
              <a:latin typeface="Arial" panose="020B0604020202020204" pitchFamily="34" charset="0"/>
              <a:cs typeface="Arial" panose="020B0604020202020204" pitchFamily="34" charset="0"/>
            </a:endParaRPr>
          </a:p>
        </p:txBody>
      </p:sp>
      <p:sp>
        <p:nvSpPr>
          <p:cNvPr id="4" name="TextBox 3"/>
          <p:cNvSpPr txBox="1"/>
          <p:nvPr/>
        </p:nvSpPr>
        <p:spPr>
          <a:xfrm>
            <a:off x="7892716" y="111983"/>
            <a:ext cx="588344" cy="369332"/>
          </a:xfrm>
          <a:prstGeom prst="rect">
            <a:avLst/>
          </a:prstGeom>
          <a:noFill/>
        </p:spPr>
        <p:txBody>
          <a:bodyPr wrap="square" rtlCol="0">
            <a:spAutoFit/>
          </a:bodyPr>
          <a:lstStyle/>
          <a:p>
            <a:r>
              <a:rPr lang="en-US" dirty="0"/>
              <a:t>29</a:t>
            </a:r>
          </a:p>
        </p:txBody>
      </p:sp>
      <p:sp>
        <p:nvSpPr>
          <p:cNvPr id="5" name="Content Placeholder 2"/>
          <p:cNvSpPr>
            <a:spLocks noGrp="1"/>
          </p:cNvSpPr>
          <p:nvPr>
            <p:ph idx="1"/>
          </p:nvPr>
        </p:nvSpPr>
        <p:spPr>
          <a:xfrm>
            <a:off x="289169" y="1535237"/>
            <a:ext cx="1973971" cy="1246064"/>
          </a:xfrm>
          <a:solidFill>
            <a:schemeClr val="accent1">
              <a:lumMod val="60000"/>
              <a:lumOff val="40000"/>
            </a:schemeClr>
          </a:solidFill>
          <a:ln>
            <a:solidFill>
              <a:schemeClr val="accent1">
                <a:lumMod val="60000"/>
                <a:lumOff val="40000"/>
              </a:schemeClr>
            </a:solidFill>
          </a:ln>
        </p:spPr>
        <p:txBody>
          <a:bodyPr>
            <a:normAutofit/>
          </a:bodyPr>
          <a:lstStyle/>
          <a:p>
            <a:pPr marL="0" indent="0" algn="ctr">
              <a:buNone/>
            </a:pPr>
            <a:r>
              <a:rPr lang="en-US" sz="2400" dirty="0"/>
              <a:t>Create Search Domain</a:t>
            </a:r>
          </a:p>
        </p:txBody>
      </p:sp>
      <p:sp>
        <p:nvSpPr>
          <p:cNvPr id="6" name="TextBox 5"/>
          <p:cNvSpPr txBox="1"/>
          <p:nvPr/>
        </p:nvSpPr>
        <p:spPr>
          <a:xfrm>
            <a:off x="3290639" y="1804326"/>
            <a:ext cx="2481511" cy="707886"/>
          </a:xfrm>
          <a:prstGeom prst="rect">
            <a:avLst/>
          </a:prstGeom>
          <a:solidFill>
            <a:schemeClr val="accent1">
              <a:lumMod val="60000"/>
              <a:lumOff val="40000"/>
            </a:schemeClr>
          </a:solidFill>
          <a:ln>
            <a:solidFill>
              <a:schemeClr val="accent1"/>
            </a:solidFill>
          </a:ln>
        </p:spPr>
        <p:txBody>
          <a:bodyPr wrap="square" rtlCol="0">
            <a:spAutoFit/>
          </a:bodyPr>
          <a:lstStyle/>
          <a:p>
            <a:pPr algn="ctr"/>
            <a:r>
              <a:rPr lang="en-US" sz="2000" dirty="0"/>
              <a:t>Upload Data for indexing</a:t>
            </a:r>
          </a:p>
        </p:txBody>
      </p:sp>
      <p:sp>
        <p:nvSpPr>
          <p:cNvPr id="7" name="TextBox 6"/>
          <p:cNvSpPr txBox="1"/>
          <p:nvPr/>
        </p:nvSpPr>
        <p:spPr>
          <a:xfrm>
            <a:off x="6497543" y="1896659"/>
            <a:ext cx="2309573" cy="523220"/>
          </a:xfrm>
          <a:prstGeom prst="rect">
            <a:avLst/>
          </a:prstGeom>
          <a:solidFill>
            <a:schemeClr val="accent1">
              <a:lumMod val="60000"/>
              <a:lumOff val="40000"/>
            </a:schemeClr>
          </a:solidFill>
          <a:ln>
            <a:solidFill>
              <a:schemeClr val="accent1"/>
            </a:solidFill>
          </a:ln>
        </p:spPr>
        <p:txBody>
          <a:bodyPr wrap="square" rtlCol="0">
            <a:spAutoFit/>
          </a:bodyPr>
          <a:lstStyle/>
          <a:p>
            <a:pPr algn="ctr"/>
            <a:r>
              <a:rPr lang="en-US" sz="2800" dirty="0"/>
              <a:t>SEARCH!</a:t>
            </a:r>
          </a:p>
        </p:txBody>
      </p:sp>
      <p:cxnSp>
        <p:nvCxnSpPr>
          <p:cNvPr id="8" name="Straight Arrow Connector 7"/>
          <p:cNvCxnSpPr>
            <a:stCxn id="5" idx="3"/>
            <a:endCxn id="6" idx="1"/>
          </p:cNvCxnSpPr>
          <p:nvPr/>
        </p:nvCxnSpPr>
        <p:spPr>
          <a:xfrm>
            <a:off x="2263140" y="2158269"/>
            <a:ext cx="1027499"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3"/>
            <a:endCxn id="7" idx="1"/>
          </p:cNvCxnSpPr>
          <p:nvPr/>
        </p:nvCxnSpPr>
        <p:spPr>
          <a:xfrm>
            <a:off x="5772150" y="2158269"/>
            <a:ext cx="725393" cy="0"/>
          </a:xfrm>
          <a:prstGeom prst="straightConnector1">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6633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dirty="0">
                <a:latin typeface="Arial" panose="020B0604020202020204" pitchFamily="34" charset="0"/>
                <a:cs typeface="Arial" panose="020B0604020202020204" pitchFamily="34" charset="0"/>
              </a:rPr>
              <a:t>Pricing</a:t>
            </a:r>
          </a:p>
        </p:txBody>
      </p:sp>
      <p:pic>
        <p:nvPicPr>
          <p:cNvPr id="4" name="Picture 3"/>
          <p:cNvPicPr>
            <a:picLocks noChangeAspect="1"/>
          </p:cNvPicPr>
          <p:nvPr/>
        </p:nvPicPr>
        <p:blipFill>
          <a:blip r:embed="rId2"/>
          <a:stretch>
            <a:fillRect/>
          </a:stretch>
        </p:blipFill>
        <p:spPr>
          <a:xfrm>
            <a:off x="505327" y="1251283"/>
            <a:ext cx="7445042" cy="2754508"/>
          </a:xfrm>
          <a:prstGeom prst="rect">
            <a:avLst/>
          </a:prstGeom>
        </p:spPr>
      </p:pic>
      <p:sp>
        <p:nvSpPr>
          <p:cNvPr id="7" name="TextBox 6"/>
          <p:cNvSpPr txBox="1"/>
          <p:nvPr/>
        </p:nvSpPr>
        <p:spPr>
          <a:xfrm>
            <a:off x="7950369" y="317527"/>
            <a:ext cx="531446" cy="369332"/>
          </a:xfrm>
          <a:prstGeom prst="rect">
            <a:avLst/>
          </a:prstGeom>
          <a:noFill/>
        </p:spPr>
        <p:txBody>
          <a:bodyPr wrap="square" rtlCol="0">
            <a:spAutoFit/>
          </a:bodyPr>
          <a:lstStyle/>
          <a:p>
            <a:r>
              <a:rPr lang="en-US" dirty="0"/>
              <a:t>30</a:t>
            </a:r>
          </a:p>
        </p:txBody>
      </p:sp>
    </p:spTree>
    <p:extLst>
      <p:ext uri="{BB962C8B-B14F-4D97-AF65-F5344CB8AC3E}">
        <p14:creationId xmlns:p14="http://schemas.microsoft.com/office/powerpoint/2010/main" val="2125859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833748" y="415119"/>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US" sz="2800" i="0" dirty="0">
                <a:solidFill>
                  <a:schemeClr val="tx1">
                    <a:lumMod val="75000"/>
                    <a:lumOff val="25000"/>
                  </a:schemeClr>
                </a:solidFill>
                <a:latin typeface="Arial" panose="020B0604020202020204" pitchFamily="34" charset="0"/>
                <a:cs typeface="Arial" panose="020B0604020202020204" pitchFamily="34" charset="0"/>
              </a:rPr>
              <a:t>References</a:t>
            </a:r>
            <a:endParaRPr lang="en" sz="2800" i="0" dirty="0">
              <a:solidFill>
                <a:srgbClr val="EEB500"/>
              </a:solidFill>
              <a:latin typeface="Arial" panose="020B0604020202020204" pitchFamily="34" charset="0"/>
              <a:cs typeface="Arial" panose="020B0604020202020204" pitchFamily="34" charset="0"/>
            </a:endParaRPr>
          </a:p>
        </p:txBody>
      </p:sp>
      <p:sp>
        <p:nvSpPr>
          <p:cNvPr id="5" name="TextBox 4"/>
          <p:cNvSpPr txBox="1"/>
          <p:nvPr/>
        </p:nvSpPr>
        <p:spPr>
          <a:xfrm>
            <a:off x="833748" y="1450181"/>
            <a:ext cx="7312032" cy="3693319"/>
          </a:xfrm>
          <a:prstGeom prst="rect">
            <a:avLst/>
          </a:prstGeom>
          <a:noFill/>
        </p:spPr>
        <p:txBody>
          <a:bodyPr wrap="square" rtlCol="0">
            <a:spAutoFit/>
          </a:bodyPr>
          <a:lstStyle/>
          <a:p>
            <a:r>
              <a:rPr lang="en-US" u="sng" dirty="0">
                <a:solidFill>
                  <a:schemeClr val="accent5"/>
                </a:solidFill>
                <a:hlinkClick r:id="rId3"/>
              </a:rPr>
              <a:t>https://aws.amazon.com/emr/</a:t>
            </a:r>
            <a:endParaRPr lang="en-US" u="sng" dirty="0">
              <a:solidFill>
                <a:schemeClr val="accent5"/>
              </a:solidFill>
            </a:endParaRPr>
          </a:p>
          <a:p>
            <a:r>
              <a:rPr lang="en-US" u="sng" dirty="0">
                <a:solidFill>
                  <a:schemeClr val="accent5"/>
                </a:solidFill>
                <a:hlinkClick r:id="rId4"/>
              </a:rPr>
              <a:t>https://www.slideshare.net/AmazonWebServices/amazon-emr-masterclass</a:t>
            </a:r>
            <a:endParaRPr lang="en-US" u="sng" dirty="0">
              <a:solidFill>
                <a:schemeClr val="accent5"/>
              </a:solidFill>
            </a:endParaRPr>
          </a:p>
          <a:p>
            <a:r>
              <a:rPr lang="en-US" u="sng" dirty="0">
                <a:solidFill>
                  <a:schemeClr val="accent5"/>
                </a:solidFill>
                <a:hlinkClick r:id="rId5"/>
              </a:rPr>
              <a:t>http://docs.aws.amazon.com/quicksight/latest/user/editions.html</a:t>
            </a:r>
            <a:r>
              <a:rPr lang="en-US" u="sng" dirty="0">
                <a:solidFill>
                  <a:schemeClr val="accent5"/>
                </a:solidFill>
              </a:rPr>
              <a:t> </a:t>
            </a:r>
            <a:r>
              <a:rPr lang="en-US" u="sng" dirty="0">
                <a:solidFill>
                  <a:schemeClr val="accent5"/>
                </a:solidFill>
                <a:hlinkClick r:id="rId6"/>
              </a:rPr>
              <a:t>http://docs.aws.amazon.com/quicksight/latest/user/managing-spice-capacity.html</a:t>
            </a:r>
            <a:endParaRPr lang="en-US" u="sng" dirty="0">
              <a:solidFill>
                <a:schemeClr val="accent5"/>
              </a:solidFill>
            </a:endParaRPr>
          </a:p>
          <a:p>
            <a:r>
              <a:rPr lang="en-US" u="sng" dirty="0">
                <a:solidFill>
                  <a:schemeClr val="accent5"/>
                </a:solidFill>
                <a:hlinkClick r:id="rId7"/>
              </a:rPr>
              <a:t>http://docs.aws.amazon.com/quicksight/latest/user/welcome.html</a:t>
            </a:r>
            <a:r>
              <a:rPr lang="en-US" u="sng" dirty="0">
                <a:solidFill>
                  <a:schemeClr val="accent5"/>
                </a:solidFill>
              </a:rPr>
              <a:t>’</a:t>
            </a:r>
          </a:p>
          <a:p>
            <a:r>
              <a:rPr lang="en-US" u="sng" dirty="0">
                <a:solidFill>
                  <a:schemeClr val="accent5"/>
                </a:solidFill>
              </a:rPr>
              <a:t>http://docs.aws.amazon.com/cloudsearch/latest/developerguide/getting-started.html</a:t>
            </a:r>
          </a:p>
          <a:p>
            <a:r>
              <a:rPr lang="en-US" u="sng" dirty="0">
                <a:solidFill>
                  <a:schemeClr val="accent5"/>
                </a:solidFill>
              </a:rPr>
              <a:t>https://aws.amazon.com/kinesis/</a:t>
            </a:r>
            <a:endParaRPr lang="en-US" dirty="0">
              <a:solidFill>
                <a:schemeClr val="accent5"/>
              </a:solidFill>
            </a:endParaRPr>
          </a:p>
          <a:p>
            <a:pPr marL="285750" indent="-285750">
              <a:buFont typeface="Arial" panose="020B0604020202020204" pitchFamily="34" charset="0"/>
              <a:buChar char="•"/>
            </a:pPr>
            <a:endParaRPr lang="en-US" dirty="0">
              <a:solidFill>
                <a:schemeClr val="tx1"/>
              </a:solidFill>
            </a:endParaRPr>
          </a:p>
        </p:txBody>
      </p:sp>
      <p:sp>
        <p:nvSpPr>
          <p:cNvPr id="4" name="TextBox 3"/>
          <p:cNvSpPr txBox="1"/>
          <p:nvPr/>
        </p:nvSpPr>
        <p:spPr>
          <a:xfrm>
            <a:off x="7865444" y="152077"/>
            <a:ext cx="560672" cy="369332"/>
          </a:xfrm>
          <a:prstGeom prst="rect">
            <a:avLst/>
          </a:prstGeom>
          <a:noFill/>
        </p:spPr>
        <p:txBody>
          <a:bodyPr wrap="square" rtlCol="0">
            <a:spAutoFit/>
          </a:bodyPr>
          <a:lstStyle/>
          <a:p>
            <a:r>
              <a:rPr lang="en-US" dirty="0"/>
              <a:t>31</a:t>
            </a:r>
          </a:p>
        </p:txBody>
      </p:sp>
    </p:spTree>
    <p:extLst>
      <p:ext uri="{BB962C8B-B14F-4D97-AF65-F5344CB8AC3E}">
        <p14:creationId xmlns:p14="http://schemas.microsoft.com/office/powerpoint/2010/main" val="2678621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sz="2800" i="0" dirty="0">
                <a:solidFill>
                  <a:schemeClr val="tx1">
                    <a:lumMod val="75000"/>
                    <a:lumOff val="25000"/>
                  </a:schemeClr>
                </a:solidFill>
                <a:latin typeface="Arial" panose="020B0604020202020204" pitchFamily="34" charset="0"/>
                <a:cs typeface="Arial" panose="020B0604020202020204" pitchFamily="34" charset="0"/>
              </a:rPr>
              <a:t>AWS Analytics</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311700" y="1571575"/>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457200" indent="-228600">
              <a:spcBef>
                <a:spcPts val="0"/>
              </a:spcBef>
              <a:buFont typeface="Arial" panose="020B0604020202020204" pitchFamily="34" charset="0"/>
              <a:buChar char="●"/>
            </a:pPr>
            <a:endParaRPr lang="en" sz="24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0" y="1464444"/>
            <a:ext cx="9144000" cy="2214612"/>
          </a:xfrm>
          <a:prstGeom prst="rect">
            <a:avLst/>
          </a:prstGeom>
        </p:spPr>
      </p:pic>
      <p:sp>
        <p:nvSpPr>
          <p:cNvPr id="5" name="TextBox 4"/>
          <p:cNvSpPr txBox="1"/>
          <p:nvPr/>
        </p:nvSpPr>
        <p:spPr>
          <a:xfrm>
            <a:off x="7836568" y="155525"/>
            <a:ext cx="344905" cy="307777"/>
          </a:xfrm>
          <a:prstGeom prst="rect">
            <a:avLst/>
          </a:prstGeom>
          <a:noFill/>
        </p:spPr>
        <p:txBody>
          <a:bodyPr wrap="square" rtlCol="0">
            <a:spAutoFit/>
          </a:bodyPr>
          <a:lstStyle/>
          <a:p>
            <a:r>
              <a:rPr lang="en-US" dirty="0"/>
              <a:t>3</a:t>
            </a:r>
          </a:p>
        </p:txBody>
      </p:sp>
    </p:spTree>
    <p:extLst>
      <p:ext uri="{BB962C8B-B14F-4D97-AF65-F5344CB8AC3E}">
        <p14:creationId xmlns:p14="http://schemas.microsoft.com/office/powerpoint/2010/main" val="86304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sz="2800" i="0" dirty="0">
                <a:solidFill>
                  <a:schemeClr val="tx1">
                    <a:lumMod val="75000"/>
                    <a:lumOff val="25000"/>
                  </a:schemeClr>
                </a:solidFill>
                <a:latin typeface="Arial" panose="020B0604020202020204" pitchFamily="34" charset="0"/>
                <a:cs typeface="Arial" panose="020B0604020202020204" pitchFamily="34" charset="0"/>
              </a:rPr>
              <a:t>AWS Analytics</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311700" y="1571575"/>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457200" indent="-228600">
              <a:spcBef>
                <a:spcPts val="0"/>
              </a:spcBef>
              <a:buFont typeface="Arial" panose="020B0604020202020204" pitchFamily="34" charset="0"/>
              <a:buChar char="●"/>
            </a:pPr>
            <a:endParaRPr lang="en" sz="24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0" y="1464444"/>
            <a:ext cx="9144000" cy="2214612"/>
          </a:xfrm>
          <a:prstGeom prst="rect">
            <a:avLst/>
          </a:prstGeom>
        </p:spPr>
      </p:pic>
      <p:sp>
        <p:nvSpPr>
          <p:cNvPr id="3" name="Rectangle: Rounded Corners 2"/>
          <p:cNvSpPr/>
          <p:nvPr/>
        </p:nvSpPr>
        <p:spPr>
          <a:xfrm>
            <a:off x="104274" y="2879558"/>
            <a:ext cx="1764631" cy="457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p:cNvSpPr/>
          <p:nvPr/>
        </p:nvSpPr>
        <p:spPr>
          <a:xfrm>
            <a:off x="3064043" y="1571575"/>
            <a:ext cx="2109536" cy="457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p:cNvSpPr/>
          <p:nvPr/>
        </p:nvSpPr>
        <p:spPr>
          <a:xfrm>
            <a:off x="6160169" y="1571575"/>
            <a:ext cx="1764631" cy="457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p:cNvSpPr/>
          <p:nvPr/>
        </p:nvSpPr>
        <p:spPr>
          <a:xfrm>
            <a:off x="3064043" y="2226034"/>
            <a:ext cx="2109536" cy="4572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924800" y="200933"/>
            <a:ext cx="344905" cy="307777"/>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43134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ctrTitle"/>
          </p:nvPr>
        </p:nvSpPr>
        <p:spPr>
          <a:xfrm>
            <a:off x="816685" y="2001207"/>
            <a:ext cx="5275772" cy="1028993"/>
          </a:xfrm>
          <a:prstGeom prst="rect">
            <a:avLst/>
          </a:prstGeom>
        </p:spPr>
        <p:txBody>
          <a:bodyPr lIns="91425" tIns="91425" rIns="91425" bIns="91425" anchor="b" anchorCtr="0">
            <a:noAutofit/>
          </a:bodyPr>
          <a:lstStyle/>
          <a:p>
            <a:pPr lvl="0">
              <a:spcBef>
                <a:spcPts val="0"/>
              </a:spcBef>
              <a:buNone/>
            </a:pPr>
            <a:r>
              <a:rPr lang="en" sz="3200" i="0" cap="none" dirty="0">
                <a:latin typeface="Impact" panose="020B0806030902050204" pitchFamily="34" charset="0"/>
              </a:rPr>
              <a:t>Amazon EMR</a:t>
            </a:r>
          </a:p>
        </p:txBody>
      </p:sp>
      <p:sp>
        <p:nvSpPr>
          <p:cNvPr id="3" name="TextBox 2"/>
          <p:cNvSpPr txBox="1"/>
          <p:nvPr/>
        </p:nvSpPr>
        <p:spPr>
          <a:xfrm>
            <a:off x="7949665" y="215042"/>
            <a:ext cx="344905" cy="307777"/>
          </a:xfrm>
          <a:prstGeom prst="rect">
            <a:avLst/>
          </a:prstGeom>
          <a:noFill/>
        </p:spPr>
        <p:txBody>
          <a:bodyPr wrap="square" rtlCol="0">
            <a:spAutoFit/>
          </a:bodyPr>
          <a:lstStyle/>
          <a:p>
            <a:r>
              <a:rPr lang="en-US" dirty="0"/>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571500" y="419760"/>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sz="2800" i="0" dirty="0">
                <a:solidFill>
                  <a:schemeClr val="tx1">
                    <a:lumMod val="75000"/>
                    <a:lumOff val="25000"/>
                  </a:schemeClr>
                </a:solidFill>
                <a:latin typeface="Arial" panose="020B0604020202020204" pitchFamily="34" charset="0"/>
                <a:cs typeface="Arial" panose="020B0604020202020204" pitchFamily="34" charset="0"/>
              </a:rPr>
              <a:t>What is Amazon Elastic MapReduce (EMR)?</a:t>
            </a:r>
            <a:endParaRPr lang="en" sz="2800" i="0" dirty="0">
              <a:solidFill>
                <a:srgbClr val="EEB500"/>
              </a:solidFill>
              <a:latin typeface="Arial" panose="020B0604020202020204" pitchFamily="34" charset="0"/>
              <a:cs typeface="Arial" panose="020B0604020202020204" pitchFamily="34" charset="0"/>
            </a:endParaRPr>
          </a:p>
        </p:txBody>
      </p:sp>
      <p:sp>
        <p:nvSpPr>
          <p:cNvPr id="8" name="Shape 82"/>
          <p:cNvSpPr txBox="1">
            <a:spLocks/>
          </p:cNvSpPr>
          <p:nvPr/>
        </p:nvSpPr>
        <p:spPr>
          <a:xfrm>
            <a:off x="311700" y="1571575"/>
            <a:ext cx="8520600" cy="3416400"/>
          </a:xfrm>
          <a:prstGeom prst="rect">
            <a:avLst/>
          </a:prstGeom>
        </p:spPr>
        <p:txBody>
          <a:bodyPr vert="horz" lIns="91425" tIns="91425" rIns="91425" bIns="91425" rtlCol="0" anchor="t" anchorCtr="0">
            <a:noAutofit/>
          </a:bodyPr>
          <a:lst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212598"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212598"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212598"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212598"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12598"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12598"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12598"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a:lstStyle>
          <a:p>
            <a:pPr marL="571500" indent="-342900">
              <a:spcBef>
                <a:spcPts val="0"/>
              </a:spcBef>
            </a:pPr>
            <a:r>
              <a:rPr lang="en-US" sz="1800" dirty="0">
                <a:solidFill>
                  <a:schemeClr val="tx1">
                    <a:lumMod val="75000"/>
                    <a:lumOff val="25000"/>
                  </a:schemeClr>
                </a:solidFill>
                <a:latin typeface="Arial" panose="020B0604020202020204" pitchFamily="34" charset="0"/>
                <a:cs typeface="Arial" panose="020B0604020202020204" pitchFamily="34" charset="0"/>
              </a:rPr>
              <a:t>Provides a managed Hadoop framework</a:t>
            </a:r>
          </a:p>
          <a:p>
            <a:pPr marL="228600" indent="0">
              <a:spcBef>
                <a:spcPts val="0"/>
              </a:spcBef>
              <a:buNone/>
            </a:pPr>
            <a:endParaRPr lang="en-US" sz="1800" dirty="0">
              <a:solidFill>
                <a:schemeClr val="tx1">
                  <a:lumMod val="75000"/>
                  <a:lumOff val="25000"/>
                </a:schemeClr>
              </a:solidFill>
              <a:latin typeface="Arial" panose="020B0604020202020204" pitchFamily="34" charset="0"/>
              <a:cs typeface="Arial" panose="020B0604020202020204" pitchFamily="34" charset="0"/>
            </a:endParaRPr>
          </a:p>
          <a:p>
            <a:pPr marL="571500" indent="-342900">
              <a:spcBef>
                <a:spcPts val="0"/>
              </a:spcBef>
            </a:pPr>
            <a:r>
              <a:rPr lang="en-US" sz="1800" dirty="0">
                <a:solidFill>
                  <a:schemeClr val="tx1">
                    <a:lumMod val="75000"/>
                    <a:lumOff val="25000"/>
                  </a:schemeClr>
                </a:solidFill>
                <a:latin typeface="Arial" panose="020B0604020202020204" pitchFamily="34" charset="0"/>
                <a:cs typeface="Arial" panose="020B0604020202020204" pitchFamily="34" charset="0"/>
              </a:rPr>
              <a:t>Quickly &amp; cost-effectively process vast amounts of data</a:t>
            </a:r>
          </a:p>
          <a:p>
            <a:pPr marL="228600" indent="0">
              <a:spcBef>
                <a:spcPts val="0"/>
              </a:spcBef>
              <a:buNone/>
            </a:pPr>
            <a:endParaRPr lang="en-US" sz="1800" dirty="0">
              <a:solidFill>
                <a:schemeClr val="tx1">
                  <a:lumMod val="75000"/>
                  <a:lumOff val="25000"/>
                </a:schemeClr>
              </a:solidFill>
              <a:latin typeface="Arial" panose="020B0604020202020204" pitchFamily="34" charset="0"/>
              <a:cs typeface="Arial" panose="020B0604020202020204" pitchFamily="34" charset="0"/>
            </a:endParaRPr>
          </a:p>
          <a:p>
            <a:pPr marL="571500" indent="-342900">
              <a:spcBef>
                <a:spcPts val="0"/>
              </a:spcBef>
            </a:pPr>
            <a:r>
              <a:rPr lang="en-US" sz="1800" dirty="0">
                <a:solidFill>
                  <a:schemeClr val="tx1">
                    <a:lumMod val="75000"/>
                    <a:lumOff val="25000"/>
                  </a:schemeClr>
                </a:solidFill>
                <a:latin typeface="Arial" panose="020B0604020202020204" pitchFamily="34" charset="0"/>
                <a:cs typeface="Arial" panose="020B0604020202020204" pitchFamily="34" charset="0"/>
              </a:rPr>
              <a:t>Run other popular distributed frameworks such as Spark</a:t>
            </a:r>
            <a:endParaRPr lang="en" sz="1800" dirty="0">
              <a:solidFill>
                <a:schemeClr val="tx1">
                  <a:lumMod val="75000"/>
                  <a:lumOff val="25000"/>
                </a:schemeClr>
              </a:solidFill>
              <a:latin typeface="Arial" panose="020B0604020202020204" pitchFamily="34" charset="0"/>
              <a:cs typeface="Arial" panose="020B0604020202020204" pitchFamily="34" charset="0"/>
            </a:endParaRPr>
          </a:p>
          <a:p>
            <a:pPr marL="457200" indent="-228600">
              <a:spcBef>
                <a:spcPts val="0"/>
              </a:spcBef>
              <a:buFont typeface="Arial" panose="020B0604020202020204" pitchFamily="34" charset="0"/>
              <a:buChar char="●"/>
            </a:pPr>
            <a:endParaRPr lang="en" sz="24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TextBox 3"/>
          <p:cNvSpPr txBox="1"/>
          <p:nvPr/>
        </p:nvSpPr>
        <p:spPr>
          <a:xfrm>
            <a:off x="7980948" y="265871"/>
            <a:ext cx="344905" cy="307777"/>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354742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833748" y="415119"/>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 sz="2800" i="0" dirty="0">
                <a:solidFill>
                  <a:schemeClr val="tx1">
                    <a:lumMod val="75000"/>
                    <a:lumOff val="25000"/>
                  </a:schemeClr>
                </a:solidFill>
                <a:latin typeface="Arial" panose="020B0604020202020204" pitchFamily="34" charset="0"/>
                <a:cs typeface="Arial" panose="020B0604020202020204" pitchFamily="34" charset="0"/>
              </a:rPr>
              <a:t>Why Amazon EMR?</a:t>
            </a:r>
            <a:endParaRPr lang="en" sz="2800" i="0" dirty="0">
              <a:solidFill>
                <a:srgbClr val="EEB500"/>
              </a:solidFill>
              <a:latin typeface="Arial" panose="020B0604020202020204" pitchFamily="34" charset="0"/>
              <a:cs typeface="Arial" panose="020B0604020202020204" pitchFamily="34" charset="0"/>
            </a:endParaRPr>
          </a:p>
        </p:txBody>
      </p:sp>
      <p:pic>
        <p:nvPicPr>
          <p:cNvPr id="3080" name="Picture 8" descr="Image result for low cost png"/>
          <p:cNvPicPr>
            <a:picLocks noChangeAspect="1" noChangeArrowheads="1"/>
          </p:cNvPicPr>
          <p:nvPr/>
        </p:nvPicPr>
        <p:blipFill rotWithShape="1">
          <a:blip r:embed="rId3">
            <a:extLst>
              <a:ext uri="{28A0092B-C50C-407E-A947-70E740481C1C}">
                <a14:useLocalDpi xmlns:a14="http://schemas.microsoft.com/office/drawing/2010/main" val="0"/>
              </a:ext>
            </a:extLst>
          </a:blip>
          <a:srcRect t="11004"/>
          <a:stretch/>
        </p:blipFill>
        <p:spPr bwMode="auto">
          <a:xfrm>
            <a:off x="4290300" y="1276900"/>
            <a:ext cx="1065370" cy="9481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30515" y="2245302"/>
            <a:ext cx="1184940" cy="369332"/>
          </a:xfrm>
          <a:prstGeom prst="rect">
            <a:avLst/>
          </a:prstGeom>
          <a:noFill/>
        </p:spPr>
        <p:txBody>
          <a:bodyPr wrap="none" rtlCol="0">
            <a:spAutoFit/>
          </a:bodyPr>
          <a:lstStyle/>
          <a:p>
            <a:r>
              <a:rPr lang="en-US" sz="1800" b="1" dirty="0">
                <a:solidFill>
                  <a:srgbClr val="FFC000"/>
                </a:solidFill>
              </a:rPr>
              <a:t>Low cost</a:t>
            </a:r>
          </a:p>
        </p:txBody>
      </p:sp>
      <p:sp>
        <p:nvSpPr>
          <p:cNvPr id="16" name="TextBox 15"/>
          <p:cNvSpPr txBox="1"/>
          <p:nvPr/>
        </p:nvSpPr>
        <p:spPr>
          <a:xfrm>
            <a:off x="4107885" y="2520975"/>
            <a:ext cx="1430199" cy="276999"/>
          </a:xfrm>
          <a:prstGeom prst="rect">
            <a:avLst/>
          </a:prstGeom>
          <a:noFill/>
        </p:spPr>
        <p:txBody>
          <a:bodyPr wrap="none" rtlCol="0">
            <a:spAutoFit/>
          </a:bodyPr>
          <a:lstStyle/>
          <a:p>
            <a:pPr algn="ctr"/>
            <a:r>
              <a:rPr lang="en-US" sz="1200" dirty="0">
                <a:solidFill>
                  <a:srgbClr val="FFC000"/>
                </a:solidFill>
              </a:rPr>
              <a:t>Pay an hourly rate</a:t>
            </a:r>
          </a:p>
        </p:txBody>
      </p:sp>
      <p:sp>
        <p:nvSpPr>
          <p:cNvPr id="18" name="TextBox 17"/>
          <p:cNvSpPr txBox="1"/>
          <p:nvPr/>
        </p:nvSpPr>
        <p:spPr>
          <a:xfrm>
            <a:off x="6888594" y="2245302"/>
            <a:ext cx="928459" cy="369332"/>
          </a:xfrm>
          <a:prstGeom prst="rect">
            <a:avLst/>
          </a:prstGeom>
          <a:noFill/>
        </p:spPr>
        <p:txBody>
          <a:bodyPr wrap="none" rtlCol="0">
            <a:spAutoFit/>
          </a:bodyPr>
          <a:lstStyle/>
          <a:p>
            <a:r>
              <a:rPr lang="en-US" sz="1800" b="1" dirty="0">
                <a:solidFill>
                  <a:srgbClr val="FFC000"/>
                </a:solidFill>
              </a:rPr>
              <a:t>Elastic</a:t>
            </a:r>
          </a:p>
        </p:txBody>
      </p:sp>
      <p:sp>
        <p:nvSpPr>
          <p:cNvPr id="19" name="TextBox 18"/>
          <p:cNvSpPr txBox="1"/>
          <p:nvPr/>
        </p:nvSpPr>
        <p:spPr>
          <a:xfrm>
            <a:off x="6236979" y="2520975"/>
            <a:ext cx="2231701" cy="276999"/>
          </a:xfrm>
          <a:prstGeom prst="rect">
            <a:avLst/>
          </a:prstGeom>
          <a:noFill/>
        </p:spPr>
        <p:txBody>
          <a:bodyPr wrap="none" rtlCol="0">
            <a:spAutoFit/>
          </a:bodyPr>
          <a:lstStyle/>
          <a:p>
            <a:pPr algn="ctr"/>
            <a:r>
              <a:rPr lang="en-US" sz="1200" dirty="0">
                <a:solidFill>
                  <a:srgbClr val="FFC000"/>
                </a:solidFill>
              </a:rPr>
              <a:t>Easily add or remove capacity</a:t>
            </a:r>
          </a:p>
        </p:txBody>
      </p:sp>
      <p:pic>
        <p:nvPicPr>
          <p:cNvPr id="3082" name="Picture 10" descr="Image result for reliable 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284" y="3185154"/>
            <a:ext cx="506736" cy="520266"/>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617420" y="3831003"/>
            <a:ext cx="1069524" cy="369332"/>
          </a:xfrm>
          <a:prstGeom prst="rect">
            <a:avLst/>
          </a:prstGeom>
          <a:noFill/>
        </p:spPr>
        <p:txBody>
          <a:bodyPr wrap="none" rtlCol="0">
            <a:spAutoFit/>
          </a:bodyPr>
          <a:lstStyle/>
          <a:p>
            <a:r>
              <a:rPr lang="en-US" sz="1800" b="1" dirty="0">
                <a:solidFill>
                  <a:srgbClr val="FFC000"/>
                </a:solidFill>
              </a:rPr>
              <a:t>Reliable</a:t>
            </a:r>
          </a:p>
        </p:txBody>
      </p:sp>
      <p:sp>
        <p:nvSpPr>
          <p:cNvPr id="22" name="TextBox 21"/>
          <p:cNvSpPr txBox="1"/>
          <p:nvPr/>
        </p:nvSpPr>
        <p:spPr>
          <a:xfrm>
            <a:off x="1192629" y="4106676"/>
            <a:ext cx="2034532" cy="276999"/>
          </a:xfrm>
          <a:prstGeom prst="rect">
            <a:avLst/>
          </a:prstGeom>
          <a:noFill/>
        </p:spPr>
        <p:txBody>
          <a:bodyPr wrap="none" rtlCol="0">
            <a:spAutoFit/>
          </a:bodyPr>
          <a:lstStyle/>
          <a:p>
            <a:pPr algn="ctr"/>
            <a:r>
              <a:rPr lang="en-US" sz="1200" dirty="0">
                <a:solidFill>
                  <a:srgbClr val="FFC000"/>
                </a:solidFill>
              </a:rPr>
              <a:t>Spend less time monitoring</a:t>
            </a:r>
          </a:p>
        </p:txBody>
      </p:sp>
      <p:sp>
        <p:nvSpPr>
          <p:cNvPr id="27" name="TextBox 26"/>
          <p:cNvSpPr txBox="1"/>
          <p:nvPr/>
        </p:nvSpPr>
        <p:spPr>
          <a:xfrm>
            <a:off x="4340839" y="3827445"/>
            <a:ext cx="954107" cy="369332"/>
          </a:xfrm>
          <a:prstGeom prst="rect">
            <a:avLst/>
          </a:prstGeom>
          <a:noFill/>
        </p:spPr>
        <p:txBody>
          <a:bodyPr wrap="none" rtlCol="0">
            <a:spAutoFit/>
          </a:bodyPr>
          <a:lstStyle/>
          <a:p>
            <a:r>
              <a:rPr lang="en-US" sz="1800" b="1" dirty="0">
                <a:solidFill>
                  <a:srgbClr val="FFC000"/>
                </a:solidFill>
              </a:rPr>
              <a:t>Secure</a:t>
            </a:r>
          </a:p>
        </p:txBody>
      </p:sp>
      <p:sp>
        <p:nvSpPr>
          <p:cNvPr id="28" name="TextBox 27"/>
          <p:cNvSpPr txBox="1"/>
          <p:nvPr/>
        </p:nvSpPr>
        <p:spPr>
          <a:xfrm>
            <a:off x="4107885" y="4103118"/>
            <a:ext cx="1334020" cy="276999"/>
          </a:xfrm>
          <a:prstGeom prst="rect">
            <a:avLst/>
          </a:prstGeom>
          <a:noFill/>
        </p:spPr>
        <p:txBody>
          <a:bodyPr wrap="none" rtlCol="0">
            <a:spAutoFit/>
          </a:bodyPr>
          <a:lstStyle/>
          <a:p>
            <a:pPr algn="ctr"/>
            <a:r>
              <a:rPr lang="en-US" sz="1200" dirty="0">
                <a:solidFill>
                  <a:srgbClr val="FFC000"/>
                </a:solidFill>
              </a:rPr>
              <a:t>Manage firewalls</a:t>
            </a:r>
          </a:p>
        </p:txBody>
      </p:sp>
      <p:pic>
        <p:nvPicPr>
          <p:cNvPr id="3092" name="Picture 20" descr="Image result for flexible 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7106" y="3044991"/>
            <a:ext cx="782454" cy="78245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6888594" y="3841032"/>
            <a:ext cx="1043876" cy="369332"/>
          </a:xfrm>
          <a:prstGeom prst="rect">
            <a:avLst/>
          </a:prstGeom>
          <a:noFill/>
        </p:spPr>
        <p:txBody>
          <a:bodyPr wrap="none" rtlCol="0">
            <a:spAutoFit/>
          </a:bodyPr>
          <a:lstStyle/>
          <a:p>
            <a:r>
              <a:rPr lang="en-US" sz="1800" b="1" dirty="0">
                <a:solidFill>
                  <a:srgbClr val="FFC000"/>
                </a:solidFill>
              </a:rPr>
              <a:t>Flexible</a:t>
            </a:r>
          </a:p>
        </p:txBody>
      </p:sp>
      <p:sp>
        <p:nvSpPr>
          <p:cNvPr id="34" name="TextBox 33"/>
          <p:cNvSpPr txBox="1"/>
          <p:nvPr/>
        </p:nvSpPr>
        <p:spPr>
          <a:xfrm>
            <a:off x="6637731" y="4106676"/>
            <a:ext cx="1430200" cy="276999"/>
          </a:xfrm>
          <a:prstGeom prst="rect">
            <a:avLst/>
          </a:prstGeom>
          <a:noFill/>
        </p:spPr>
        <p:txBody>
          <a:bodyPr wrap="none" rtlCol="0">
            <a:spAutoFit/>
          </a:bodyPr>
          <a:lstStyle/>
          <a:p>
            <a:pPr algn="ctr"/>
            <a:r>
              <a:rPr lang="en-US" sz="1200" dirty="0">
                <a:solidFill>
                  <a:srgbClr val="FFC000"/>
                </a:solidFill>
              </a:rPr>
              <a:t>Control the cluster</a:t>
            </a:r>
          </a:p>
        </p:txBody>
      </p:sp>
      <p:pic>
        <p:nvPicPr>
          <p:cNvPr id="3100" name="Picture 28" descr="Image result for easy 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7639" y="1387051"/>
            <a:ext cx="812390" cy="858251"/>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1482193" y="2245302"/>
            <a:ext cx="1492716" cy="369332"/>
          </a:xfrm>
          <a:prstGeom prst="rect">
            <a:avLst/>
          </a:prstGeom>
          <a:noFill/>
        </p:spPr>
        <p:txBody>
          <a:bodyPr wrap="none" rtlCol="0">
            <a:spAutoFit/>
          </a:bodyPr>
          <a:lstStyle/>
          <a:p>
            <a:r>
              <a:rPr lang="en-US" sz="1800" b="1" dirty="0">
                <a:solidFill>
                  <a:srgbClr val="FFC000"/>
                </a:solidFill>
              </a:rPr>
              <a:t>Easy to Use</a:t>
            </a:r>
          </a:p>
        </p:txBody>
      </p:sp>
      <p:sp>
        <p:nvSpPr>
          <p:cNvPr id="40" name="TextBox 39"/>
          <p:cNvSpPr txBox="1"/>
          <p:nvPr/>
        </p:nvSpPr>
        <p:spPr>
          <a:xfrm>
            <a:off x="1198366" y="2520975"/>
            <a:ext cx="2085827" cy="276999"/>
          </a:xfrm>
          <a:prstGeom prst="rect">
            <a:avLst/>
          </a:prstGeom>
          <a:noFill/>
        </p:spPr>
        <p:txBody>
          <a:bodyPr wrap="none" rtlCol="0">
            <a:spAutoFit/>
          </a:bodyPr>
          <a:lstStyle/>
          <a:p>
            <a:pPr algn="ctr"/>
            <a:r>
              <a:rPr lang="en-US" altLang="zh-CN" sz="1200" dirty="0">
                <a:solidFill>
                  <a:srgbClr val="FFC000"/>
                </a:solidFill>
              </a:rPr>
              <a:t>Launch</a:t>
            </a:r>
            <a:r>
              <a:rPr lang="zh-CN" altLang="en-US" sz="1200" dirty="0">
                <a:solidFill>
                  <a:srgbClr val="FFC000"/>
                </a:solidFill>
              </a:rPr>
              <a:t> </a:t>
            </a:r>
            <a:r>
              <a:rPr lang="en-US" altLang="zh-CN" sz="1200" dirty="0">
                <a:solidFill>
                  <a:srgbClr val="FFC000"/>
                </a:solidFill>
              </a:rPr>
              <a:t>a cluster in minutes</a:t>
            </a:r>
            <a:endParaRPr lang="en-US" sz="1200" dirty="0">
              <a:solidFill>
                <a:srgbClr val="FFC000"/>
              </a:solidFill>
            </a:endParaRPr>
          </a:p>
        </p:txBody>
      </p:sp>
      <p:sp>
        <p:nvSpPr>
          <p:cNvPr id="14" name="Rectangle 13"/>
          <p:cNvSpPr/>
          <p:nvPr/>
        </p:nvSpPr>
        <p:spPr>
          <a:xfrm>
            <a:off x="7025648" y="1545680"/>
            <a:ext cx="274109" cy="2741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7352822" y="1545680"/>
            <a:ext cx="274109" cy="2741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352822" y="1899618"/>
            <a:ext cx="274109" cy="2741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025647" y="1899618"/>
            <a:ext cx="274109" cy="274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02" name="Picture 30" descr="Image result for security 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61383" y="3022510"/>
            <a:ext cx="1227024" cy="83374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7932470" y="156986"/>
            <a:ext cx="344905" cy="307777"/>
          </a:xfrm>
          <a:prstGeom prst="rect">
            <a:avLst/>
          </a:prstGeom>
          <a:noFill/>
        </p:spPr>
        <p:txBody>
          <a:bodyPr wrap="square" rtlCol="0">
            <a:spAutoFit/>
          </a:bodyPr>
          <a:lstStyle/>
          <a:p>
            <a:r>
              <a:rPr lang="en-US" dirty="0"/>
              <a:t>7</a:t>
            </a:r>
          </a:p>
        </p:txBody>
      </p:sp>
    </p:spTree>
    <p:extLst>
      <p:ext uri="{BB962C8B-B14F-4D97-AF65-F5344CB8AC3E}">
        <p14:creationId xmlns:p14="http://schemas.microsoft.com/office/powerpoint/2010/main" val="282662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81"/>
          <p:cNvSpPr txBox="1">
            <a:spLocks noGrp="1"/>
          </p:cNvSpPr>
          <p:nvPr>
            <p:ph type="title"/>
          </p:nvPr>
        </p:nvSpPr>
        <p:spPr>
          <a:xfrm>
            <a:off x="833748" y="415119"/>
            <a:ext cx="7978474" cy="541362"/>
          </a:xfrm>
          <a:prstGeom prst="rect">
            <a:avLst/>
          </a:prstGeom>
        </p:spPr>
        <p:txBody>
          <a:bodyPr lIns="91425" tIns="91425" rIns="91425" bIns="91425" anchor="t" anchorCtr="0">
            <a:noAutofit/>
          </a:bodyPr>
          <a:lstStyle/>
          <a:p>
            <a:pPr lvl="0" algn="l">
              <a:spcBef>
                <a:spcPts val="0"/>
              </a:spcBef>
              <a:buClr>
                <a:schemeClr val="dk1"/>
              </a:buClr>
              <a:buSzPct val="39285"/>
              <a:buFont typeface="Arial"/>
              <a:buNone/>
            </a:pPr>
            <a:r>
              <a:rPr lang="en-US" sz="2800" i="0" dirty="0">
                <a:solidFill>
                  <a:schemeClr val="tx1">
                    <a:lumMod val="75000"/>
                    <a:lumOff val="25000"/>
                  </a:schemeClr>
                </a:solidFill>
                <a:latin typeface="Arial" panose="020B0604020202020204" pitchFamily="34" charset="0"/>
                <a:cs typeface="Arial" panose="020B0604020202020204" pitchFamily="34" charset="0"/>
              </a:rPr>
              <a:t>E</a:t>
            </a:r>
            <a:r>
              <a:rPr lang="en" sz="2800" i="0" dirty="0">
                <a:solidFill>
                  <a:schemeClr val="tx1">
                    <a:lumMod val="75000"/>
                    <a:lumOff val="25000"/>
                  </a:schemeClr>
                </a:solidFill>
                <a:latin typeface="Arial" panose="020B0604020202020204" pitchFamily="34" charset="0"/>
                <a:cs typeface="Arial" panose="020B0604020202020204" pitchFamily="34" charset="0"/>
              </a:rPr>
              <a:t>xample Use Cases</a:t>
            </a:r>
            <a:endParaRPr lang="en" sz="2800" i="0" dirty="0">
              <a:solidFill>
                <a:srgbClr val="EEB500"/>
              </a:solidFill>
              <a:latin typeface="Arial" panose="020B0604020202020204" pitchFamily="34" charset="0"/>
              <a:cs typeface="Arial" panose="020B0604020202020204" pitchFamily="34" charset="0"/>
            </a:endParaRPr>
          </a:p>
        </p:txBody>
      </p:sp>
      <p:sp>
        <p:nvSpPr>
          <p:cNvPr id="18" name="TextBox 17"/>
          <p:cNvSpPr txBox="1"/>
          <p:nvPr/>
        </p:nvSpPr>
        <p:spPr>
          <a:xfrm>
            <a:off x="833748" y="1309151"/>
            <a:ext cx="2313454" cy="369332"/>
          </a:xfrm>
          <a:prstGeom prst="rect">
            <a:avLst/>
          </a:prstGeom>
          <a:noFill/>
        </p:spPr>
        <p:txBody>
          <a:bodyPr wrap="none" rtlCol="0">
            <a:spAutoFit/>
          </a:bodyPr>
          <a:lstStyle/>
          <a:p>
            <a:r>
              <a:rPr lang="en-US" sz="1800" dirty="0">
                <a:solidFill>
                  <a:srgbClr val="FFC000"/>
                </a:solidFill>
              </a:rPr>
              <a:t>Clickstream Analysis</a:t>
            </a:r>
          </a:p>
        </p:txBody>
      </p:sp>
      <p:sp>
        <p:nvSpPr>
          <p:cNvPr id="19" name="TextBox 18"/>
          <p:cNvSpPr txBox="1"/>
          <p:nvPr/>
        </p:nvSpPr>
        <p:spPr>
          <a:xfrm>
            <a:off x="833748" y="1965960"/>
            <a:ext cx="7312032"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rPr>
              <a:t>Amazon EMR can be used to analyze click stream data in order to segment users and understand user preferences. </a:t>
            </a: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a:solidFill>
                  <a:schemeClr val="tx1"/>
                </a:solidFill>
              </a:rPr>
              <a:t>Advertisers can also analyze click streams and advertising impression logs to deliver more effective ads.</a:t>
            </a:r>
          </a:p>
        </p:txBody>
      </p:sp>
      <p:sp>
        <p:nvSpPr>
          <p:cNvPr id="5" name="TextBox 4"/>
          <p:cNvSpPr txBox="1"/>
          <p:nvPr/>
        </p:nvSpPr>
        <p:spPr>
          <a:xfrm>
            <a:off x="7881888" y="117492"/>
            <a:ext cx="344905" cy="307777"/>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19852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3012</TotalTime>
  <Words>2110</Words>
  <Application>Microsoft Office PowerPoint</Application>
  <PresentationFormat>On-screen Show (16:9)</PresentationFormat>
  <Paragraphs>205</Paragraphs>
  <Slides>32</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宋体</vt:lpstr>
      <vt:lpstr>Arial</vt:lpstr>
      <vt:lpstr>Calibri</vt:lpstr>
      <vt:lpstr>Century Gothic</vt:lpstr>
      <vt:lpstr>Corbel</vt:lpstr>
      <vt:lpstr>Impact</vt:lpstr>
      <vt:lpstr>Wingdings 3</vt:lpstr>
      <vt:lpstr>나눔고딕 Light</vt:lpstr>
      <vt:lpstr>서울남산체 M</vt:lpstr>
      <vt:lpstr>Ion</vt:lpstr>
      <vt:lpstr>PowerPoint Presentation</vt:lpstr>
      <vt:lpstr>Agenda</vt:lpstr>
      <vt:lpstr>Amazon Analytics Overview</vt:lpstr>
      <vt:lpstr>AWS Analytics</vt:lpstr>
      <vt:lpstr>AWS Analytics</vt:lpstr>
      <vt:lpstr>Amazon EMR</vt:lpstr>
      <vt:lpstr>What is Amazon Elastic MapReduce (EMR)?</vt:lpstr>
      <vt:lpstr>Why Amazon EMR?</vt:lpstr>
      <vt:lpstr>Example Use Cases</vt:lpstr>
      <vt:lpstr>Example Use Cases</vt:lpstr>
      <vt:lpstr>Amazon QuickSight</vt:lpstr>
      <vt:lpstr>Amazon QuickSight Overview</vt:lpstr>
      <vt:lpstr>Database Connectivity</vt:lpstr>
      <vt:lpstr>Using Data in QuickSight</vt:lpstr>
      <vt:lpstr>Visualization</vt:lpstr>
      <vt:lpstr>Stories</vt:lpstr>
      <vt:lpstr>SPICE</vt:lpstr>
      <vt:lpstr>Pricing</vt:lpstr>
      <vt:lpstr>Future Capabilities</vt:lpstr>
      <vt:lpstr>Amazon Kinesis</vt:lpstr>
      <vt:lpstr>What is Kinesis?</vt:lpstr>
      <vt:lpstr>Kinesis Firehose</vt:lpstr>
      <vt:lpstr>Kinesis Analytics</vt:lpstr>
      <vt:lpstr>Kinesis Streams</vt:lpstr>
      <vt:lpstr>Kinesis in Practice:</vt:lpstr>
      <vt:lpstr>Amazon CloudSearch</vt:lpstr>
      <vt:lpstr>What is Amazon CloudSearch?</vt:lpstr>
      <vt:lpstr>Advantages of Amazon CloudSearch</vt:lpstr>
      <vt:lpstr> More Info</vt:lpstr>
      <vt:lpstr>Using CloudSearch</vt:lpstr>
      <vt:lpstr>Pricing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Dimension Reduction: Partial Least Squares Regression and Considerations in High Dimensions</dc:title>
  <dc:creator>Lisha</dc:creator>
  <cp:lastModifiedBy>verghese polakunnil</cp:lastModifiedBy>
  <cp:revision>155</cp:revision>
  <dcterms:modified xsi:type="dcterms:W3CDTF">2017-04-17T17:06:16Z</dcterms:modified>
</cp:coreProperties>
</file>