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0" r:id="rId1"/>
  </p:sldMasterIdLst>
  <p:notesMasterIdLst>
    <p:notesMasterId r:id="rId11"/>
  </p:notesMasterIdLst>
  <p:sldIdLst>
    <p:sldId id="256" r:id="rId2"/>
    <p:sldId id="287" r:id="rId3"/>
    <p:sldId id="258" r:id="rId4"/>
    <p:sldId id="288" r:id="rId5"/>
    <p:sldId id="292" r:id="rId6"/>
    <p:sldId id="290" r:id="rId7"/>
    <p:sldId id="291" r:id="rId8"/>
    <p:sldId id="285" r:id="rId9"/>
    <p:sldId id="29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91"/>
    <p:restoredTop sz="82904" autoAdjust="0"/>
  </p:normalViewPr>
  <p:slideViewPr>
    <p:cSldViewPr snapToGrid="0" snapToObjects="1">
      <p:cViewPr varScale="1">
        <p:scale>
          <a:sx n="90" d="100"/>
          <a:sy n="90" d="100"/>
        </p:scale>
        <p:origin x="86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2335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is Amazon Elastic</a:t>
            </a:r>
            <a:r>
              <a:rPr lang="en-US" baseline="0" dirty="0"/>
              <a:t> MapReduce? Or what is </a:t>
            </a:r>
            <a:r>
              <a:rPr lang="en-US" dirty="0"/>
              <a:t>Amazon EMR? It provides a managed Hadoop framework that makes it easy, fast, and cost-effective to process vast amounts of data in the AWS cloud using parallel distributed execution</a:t>
            </a:r>
            <a:r>
              <a:rPr lang="en-US" baseline="0" dirty="0"/>
              <a:t> of data processing tasks. With EMR, you can use a wide variety of other distributed frameworks that exist within what’s generally known as Hadoop ecosystem and we are going to cover some of those later today. What their usage cases are and how you can access these other distributed frameworks within the ecosystem through Amazon’s EMR service. </a:t>
            </a:r>
          </a:p>
          <a:p>
            <a:endParaRPr lang="en-US" baseline="0" dirty="0"/>
          </a:p>
        </p:txBody>
      </p:sp>
    </p:spTree>
    <p:extLst>
      <p:ext uri="{BB962C8B-B14F-4D97-AF65-F5344CB8AC3E}">
        <p14:creationId xmlns:p14="http://schemas.microsoft.com/office/powerpoint/2010/main" val="2323402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EMR is easy to use. </a:t>
            </a:r>
            <a:r>
              <a:rPr lang="en-US" sz="1100" b="0" i="0" kern="1200" dirty="0">
                <a:solidFill>
                  <a:schemeClr val="tx1"/>
                </a:solidFill>
                <a:effectLst/>
                <a:latin typeface="+mn-lt"/>
                <a:ea typeface="+mn-ea"/>
                <a:cs typeface="+mn-cs"/>
              </a:rPr>
              <a:t>When you launch a cluster on Amazon EMR, the web service allocates the virtual server instances and configures them with the needed software for you. Within minutes you can have a cluster configured and ready to run your Hadoop application.</a:t>
            </a:r>
          </a:p>
          <a:p>
            <a:endParaRPr lang="en-US" sz="1100" b="0" i="0" kern="1200" dirty="0">
              <a:solidFill>
                <a:schemeClr val="tx1"/>
              </a:solidFill>
              <a:effectLst/>
              <a:latin typeface="+mn-lt"/>
              <a:ea typeface="+mn-ea"/>
              <a:cs typeface="+mn-cs"/>
            </a:endParaRPr>
          </a:p>
          <a:p>
            <a:r>
              <a:rPr lang="en-US" dirty="0"/>
              <a:t>It’s low</a:t>
            </a:r>
            <a:r>
              <a:rPr lang="en-US" baseline="0" dirty="0"/>
              <a:t> cost. </a:t>
            </a:r>
            <a:r>
              <a:rPr lang="en-US" sz="1100" b="0" i="0" kern="1200" dirty="0">
                <a:solidFill>
                  <a:schemeClr val="tx1"/>
                </a:solidFill>
                <a:effectLst/>
                <a:latin typeface="+mn-lt"/>
                <a:ea typeface="+mn-ea"/>
                <a:cs typeface="+mn-cs"/>
              </a:rPr>
              <a:t>By running your cluster on Amazon EMR, you only pay for the computational resources you use. You do not pay ongoing overhead costs for hardware maintenance and upgrades and you do not have to pre-purchase extra capacity to meet peak needs.</a:t>
            </a:r>
            <a:r>
              <a:rPr lang="en-US" baseline="0" dirty="0"/>
              <a:t> </a:t>
            </a:r>
          </a:p>
          <a:p>
            <a:endParaRPr lang="en-US" baseline="0" dirty="0"/>
          </a:p>
          <a:p>
            <a:r>
              <a:rPr lang="en-US" baseline="0" dirty="0"/>
              <a:t>It’s elastic so you can provision one hundreds or thousands of compute instances and process data on any scale. </a:t>
            </a:r>
          </a:p>
          <a:p>
            <a:endParaRPr lang="en-US" baseline="0" dirty="0"/>
          </a:p>
          <a:p>
            <a:r>
              <a:rPr lang="en-US" baseline="0" dirty="0"/>
              <a:t>It’s reliable. </a:t>
            </a:r>
            <a:r>
              <a:rPr lang="en-US" sz="1100" b="0" i="0" kern="1200" dirty="0">
                <a:solidFill>
                  <a:schemeClr val="tx1"/>
                </a:solidFill>
                <a:effectLst/>
                <a:latin typeface="+mn-lt"/>
                <a:ea typeface="+mn-ea"/>
                <a:cs typeface="+mn-cs"/>
              </a:rPr>
              <a:t>Hadoop installed on Amazon EMR clusters is integrated with Amazon S3. </a:t>
            </a:r>
          </a:p>
          <a:p>
            <a:endParaRPr lang="en-US" sz="1100" b="0" i="0" kern="1200" baseline="0" dirty="0">
              <a:solidFill>
                <a:schemeClr val="tx1"/>
              </a:solidFill>
              <a:effectLst/>
              <a:latin typeface="+mn-lt"/>
              <a:ea typeface="+mn-ea"/>
              <a:cs typeface="+mn-cs"/>
            </a:endParaRPr>
          </a:p>
          <a:p>
            <a:r>
              <a:rPr lang="en-US" sz="1100" b="0" i="0" kern="1200" baseline="0" dirty="0">
                <a:solidFill>
                  <a:schemeClr val="tx1"/>
                </a:solidFill>
                <a:effectLst/>
                <a:latin typeface="+mn-lt"/>
                <a:ea typeface="+mn-ea"/>
                <a:cs typeface="+mn-cs"/>
              </a:rPr>
              <a:t>You can encrypt data inside EMR using s3 server-side encryption or client-side encryption. </a:t>
            </a:r>
          </a:p>
          <a:p>
            <a:endParaRPr lang="en-US" sz="1100" b="0" i="0" kern="1200" baseline="0" dirty="0">
              <a:solidFill>
                <a:schemeClr val="tx1"/>
              </a:solidFill>
              <a:effectLst/>
              <a:latin typeface="+mn-lt"/>
              <a:ea typeface="+mn-ea"/>
              <a:cs typeface="+mn-cs"/>
            </a:endParaRPr>
          </a:p>
          <a:p>
            <a:r>
              <a:rPr lang="en-US" sz="1100" b="0" i="0" kern="1200" baseline="0" dirty="0">
                <a:solidFill>
                  <a:schemeClr val="tx1"/>
                </a:solidFill>
                <a:effectLst/>
                <a:latin typeface="+mn-lt"/>
                <a:ea typeface="+mn-ea"/>
                <a:cs typeface="+mn-cs"/>
              </a:rPr>
              <a:t>Finally, you have complete control of your cluster you access to every instance you can easily install additional applications. You can customize your cluster in a huge variety of different ways.</a:t>
            </a:r>
            <a:endParaRPr lang="en-US" baseline="0" dirty="0"/>
          </a:p>
          <a:p>
            <a:endParaRPr lang="en-US" baseline="0" dirty="0"/>
          </a:p>
          <a:p>
            <a:endParaRPr lang="en-US" baseline="0" dirty="0"/>
          </a:p>
        </p:txBody>
      </p:sp>
    </p:spTree>
    <p:extLst>
      <p:ext uri="{BB962C8B-B14F-4D97-AF65-F5344CB8AC3E}">
        <p14:creationId xmlns:p14="http://schemas.microsoft.com/office/powerpoint/2010/main" val="31621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Amazon EMR can be used to build a variety of applications such as recommendation engines, data analysis, log processing, clickstream analysis, ETL, fraud detection, genomics, financial analysis or data correlation in various industries. This time we will talk about three examples of usage that customers put this service to. </a:t>
            </a:r>
          </a:p>
          <a:p>
            <a:endParaRPr lang="en-US" baseline="0" dirty="0"/>
          </a:p>
          <a:p>
            <a:r>
              <a:rPr lang="en-US" baseline="0" dirty="0"/>
              <a:t>By using clickstream analysis, we can segment users into different groups and understand their behaviors with respect to advertisements or application usage. Ad networks or advertisers can perform clickstream analysis on ad-impression logs to deliver more effective campaigns or advertisements to end users. Reports generated from this analysis include various metrics such as  source traffic distribution, purchase funnel, lead source ROI, and abandoned carts among others. </a:t>
            </a:r>
          </a:p>
          <a:p>
            <a:endParaRPr lang="en-US" baseline="0" dirty="0"/>
          </a:p>
          <a:p>
            <a:endParaRPr lang="en-US" baseline="0" dirty="0"/>
          </a:p>
        </p:txBody>
      </p:sp>
    </p:spTree>
    <p:extLst>
      <p:ext uri="{BB962C8B-B14F-4D97-AF65-F5344CB8AC3E}">
        <p14:creationId xmlns:p14="http://schemas.microsoft.com/office/powerpoint/2010/main" val="191513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We can use EMR to process logs to understand the usage of content such as video, file downloads, top web URLs accessed by end users, user consumption from different parts of the world, and many more. We can process any web or mobile application logs using EMR to understand specific business insights relevant for the business. We can move all our web access application or mobile logs to Amazon S3 for analysis using EMR even if we are not using AWS for running our production applications. </a:t>
            </a:r>
          </a:p>
          <a:p>
            <a:endParaRPr lang="en-US" baseline="0" dirty="0"/>
          </a:p>
          <a:p>
            <a:endParaRPr lang="en-US" baseline="0" dirty="0"/>
          </a:p>
        </p:txBody>
      </p:sp>
    </p:spTree>
    <p:extLst>
      <p:ext uri="{BB962C8B-B14F-4D97-AF65-F5344CB8AC3E}">
        <p14:creationId xmlns:p14="http://schemas.microsoft.com/office/powerpoint/2010/main" val="10526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0933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p:txBody>
      </p:sp>
    </p:spTree>
    <p:extLst>
      <p:ext uri="{BB962C8B-B14F-4D97-AF65-F5344CB8AC3E}">
        <p14:creationId xmlns:p14="http://schemas.microsoft.com/office/powerpoint/2010/main" val="986699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838008" y="891903"/>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857470"/>
            <a:ext cx="5275772" cy="3201724"/>
          </a:xfrm>
        </p:spPr>
        <p:txBody>
          <a:bodyPr anchor="t">
            <a:normAutofit/>
          </a:bodyPr>
          <a:lstStyle>
            <a:lvl1pPr algn="l">
              <a:lnSpc>
                <a:spcPct val="85000"/>
              </a:lnSpc>
              <a:defRPr sz="5775"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816685" y="4153444"/>
            <a:ext cx="5275772" cy="529766"/>
          </a:xfrm>
        </p:spPr>
        <p:txBody>
          <a:bodyPr>
            <a:normAutofit/>
          </a:bodyPr>
          <a:lstStyle>
            <a:lvl1pPr marL="0" indent="0" algn="l">
              <a:lnSpc>
                <a:spcPct val="114000"/>
              </a:lnSpc>
              <a:spcBef>
                <a:spcPts val="0"/>
              </a:spcBef>
              <a:buNone/>
              <a:defRPr sz="15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16685" y="4735830"/>
            <a:ext cx="1197467" cy="273844"/>
          </a:xfrm>
        </p:spPr>
        <p:txBody>
          <a:bodyPr/>
          <a:lstStyle>
            <a:lvl1pPr algn="l">
              <a:defRPr sz="900">
                <a:solidFill>
                  <a:schemeClr val="tx2"/>
                </a:solidFill>
              </a:defRPr>
            </a:lvl1pPr>
          </a:lstStyle>
          <a:p>
            <a:endParaRPr lang="en-US" dirty="0"/>
          </a:p>
        </p:txBody>
      </p:sp>
      <p:sp>
        <p:nvSpPr>
          <p:cNvPr id="5" name="Footer Placeholder 4"/>
          <p:cNvSpPr>
            <a:spLocks noGrp="1"/>
          </p:cNvSpPr>
          <p:nvPr>
            <p:ph type="ftr" sz="quarter" idx="11"/>
          </p:nvPr>
        </p:nvSpPr>
        <p:spPr>
          <a:xfrm>
            <a:off x="2250444" y="4735830"/>
            <a:ext cx="3842012" cy="273844"/>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8838008" y="1062162"/>
            <a:ext cx="305991" cy="273844"/>
          </a:xfrm>
        </p:spPr>
        <p:txBody>
          <a:bodyPr/>
          <a:lstStyle>
            <a:lvl1pPr algn="r">
              <a:defRPr>
                <a:solidFill>
                  <a:schemeClr val="bg2"/>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title="Verticle Rule Line"/>
          <p:cNvCxnSpPr/>
          <p:nvPr/>
        </p:nvCxnSpPr>
        <p:spPr>
          <a:xfrm>
            <a:off x="580391" y="942975"/>
            <a:ext cx="0" cy="420052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886200" y="480060"/>
            <a:ext cx="4686299" cy="4188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8838008" y="403543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5993074" y="482198"/>
            <a:ext cx="1835003" cy="350858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482199"/>
            <a:ext cx="5303009" cy="35085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140" y="4445349"/>
            <a:ext cx="2861142" cy="273844"/>
          </a:xfrm>
        </p:spPr>
        <p:txBody>
          <a:bodyPr/>
          <a:lstStyle/>
          <a:p>
            <a:endParaRPr lang="en-US" dirty="0"/>
          </a:p>
        </p:txBody>
      </p:sp>
      <p:sp>
        <p:nvSpPr>
          <p:cNvPr id="5" name="Footer Placeholder 4"/>
          <p:cNvSpPr>
            <a:spLocks noGrp="1"/>
          </p:cNvSpPr>
          <p:nvPr>
            <p:ph type="ftr" sz="quarter" idx="11"/>
          </p:nvPr>
        </p:nvSpPr>
        <p:spPr>
          <a:xfrm>
            <a:off x="4902140" y="4736962"/>
            <a:ext cx="2861142" cy="273844"/>
          </a:xfrm>
        </p:spPr>
        <p:txBody>
          <a:bodyPr/>
          <a:lstStyle/>
          <a:p>
            <a:endParaRPr lang="en-US" dirty="0"/>
          </a:p>
        </p:txBody>
      </p:sp>
      <p:sp>
        <p:nvSpPr>
          <p:cNvPr id="6" name="Slide Number Placeholder 5"/>
          <p:cNvSpPr>
            <a:spLocks noGrp="1"/>
          </p:cNvSpPr>
          <p:nvPr>
            <p:ph type="sldNum" sz="quarter" idx="12"/>
          </p:nvPr>
        </p:nvSpPr>
        <p:spPr>
          <a:xfrm>
            <a:off x="8838008" y="4205694"/>
            <a:ext cx="305991" cy="273844"/>
          </a:xfrm>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13" name="Straight Connector 12" title="Horizontal Rule Line"/>
          <p:cNvCxnSpPr/>
          <p:nvPr/>
        </p:nvCxnSpPr>
        <p:spPr>
          <a:xfrm>
            <a:off x="1" y="4649798"/>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8838008" y="104531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1928792"/>
            <a:ext cx="6222491" cy="2464615"/>
          </a:xfrm>
        </p:spPr>
        <p:txBody>
          <a:bodyPr anchor="t">
            <a:normAutofit/>
          </a:bodyPr>
          <a:lstStyle>
            <a:lvl1pPr>
              <a:lnSpc>
                <a:spcPct val="85000"/>
              </a:lnSpc>
              <a:defRPr sz="5775"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0755" y="1045311"/>
            <a:ext cx="6301072" cy="614363"/>
          </a:xfrm>
        </p:spPr>
        <p:txBody>
          <a:bodyPr anchor="ctr">
            <a:normAutofit/>
          </a:bodyPr>
          <a:lstStyle>
            <a:lvl1pPr marL="0" indent="0" algn="r">
              <a:lnSpc>
                <a:spcPct val="113000"/>
              </a:lnSpc>
              <a:spcBef>
                <a:spcPts val="0"/>
              </a:spcBef>
              <a:buNone/>
              <a:defRPr sz="15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57216" y="4735830"/>
            <a:ext cx="1197467" cy="273844"/>
          </a:xfrm>
        </p:spPr>
        <p:txBody>
          <a:bodyPr/>
          <a:lstStyle>
            <a:lvl1pPr>
              <a:defRPr sz="900">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a:xfrm>
            <a:off x="1460755" y="4735830"/>
            <a:ext cx="4860170" cy="273844"/>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838008" y="1215570"/>
            <a:ext cx="305991" cy="273844"/>
          </a:xfrm>
        </p:spPr>
        <p:txBody>
          <a:bodyPr/>
          <a:lstStyle>
            <a:lvl1pPr>
              <a:defRPr>
                <a:solidFill>
                  <a:schemeClr val="bg2"/>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10" name="Straight Connector 9" title="Horizontal Rule Line"/>
          <p:cNvCxnSpPr/>
          <p:nvPr/>
        </p:nvCxnSpPr>
        <p:spPr>
          <a:xfrm flipH="1">
            <a:off x="1" y="4633625"/>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200" y="405471"/>
            <a:ext cx="4686300" cy="1866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6200" y="2784350"/>
            <a:ext cx="4686300" cy="18616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418338"/>
            <a:ext cx="2873502" cy="37170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86200" y="418549"/>
            <a:ext cx="4684014" cy="685800"/>
          </a:xfrm>
        </p:spPr>
        <p:txBody>
          <a:bodyPr anchor="b">
            <a:normAutofit/>
          </a:bodyPr>
          <a:lstStyle>
            <a:lvl1pPr marL="0" indent="0">
              <a:lnSpc>
                <a:spcPct val="113000"/>
              </a:lnSpc>
              <a:spcBef>
                <a:spcPts val="0"/>
              </a:spcBef>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86200" y="1145003"/>
            <a:ext cx="4684014" cy="1316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0" y="2775620"/>
            <a:ext cx="4686300" cy="685800"/>
          </a:xfrm>
        </p:spPr>
        <p:txBody>
          <a:bodyPr anchor="b">
            <a:normAutofit/>
          </a:bodyPr>
          <a:lstStyle>
            <a:lvl1pPr marL="0" indent="0">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86200" y="3502074"/>
            <a:ext cx="4684014" cy="1316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416609"/>
            <a:ext cx="2879082" cy="1440767"/>
          </a:xfrm>
        </p:spPr>
        <p:txBody>
          <a:bodyPr anchor="t">
            <a:noAutofit/>
          </a:bodyPr>
          <a:lstStyle>
            <a:lvl1pPr>
              <a:lnSpc>
                <a:spcPct val="93000"/>
              </a:lnSpc>
              <a:defRPr sz="3000"/>
            </a:lvl1pPr>
          </a:lstStyle>
          <a:p>
            <a:r>
              <a:rPr lang="en-US"/>
              <a:t>Click to edit Master title style</a:t>
            </a:r>
            <a:endParaRPr lang="en-US" dirty="0"/>
          </a:p>
        </p:txBody>
      </p:sp>
      <p:sp>
        <p:nvSpPr>
          <p:cNvPr id="3" name="Content Placeholder 2"/>
          <p:cNvSpPr>
            <a:spLocks noGrp="1"/>
          </p:cNvSpPr>
          <p:nvPr>
            <p:ph idx="1"/>
          </p:nvPr>
        </p:nvSpPr>
        <p:spPr>
          <a:xfrm>
            <a:off x="3886200" y="423110"/>
            <a:ext cx="4686300" cy="4216983"/>
          </a:xfrm>
        </p:spPr>
        <p:txBody>
          <a:bodyPr/>
          <a:lstStyle>
            <a:lvl1pPr>
              <a:lnSpc>
                <a:spcPct val="112000"/>
              </a:lnSpc>
              <a:defRPr sz="1500"/>
            </a:lvl1pPr>
            <a:lvl2pPr>
              <a:lnSpc>
                <a:spcPct val="112000"/>
              </a:lnSpc>
              <a:defRPr sz="1350"/>
            </a:lvl2pPr>
            <a:lvl3pPr>
              <a:lnSpc>
                <a:spcPct val="112000"/>
              </a:lnSpc>
              <a:defRPr sz="1200"/>
            </a:lvl3pPr>
            <a:lvl4pPr>
              <a:lnSpc>
                <a:spcPct val="112000"/>
              </a:lnSpc>
              <a:defRPr sz="1050"/>
            </a:lvl4pPr>
            <a:lvl5pPr>
              <a:lnSpc>
                <a:spcPct val="112000"/>
              </a:lnSpc>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 y="1966134"/>
            <a:ext cx="2879082" cy="2429653"/>
          </a:xfrm>
        </p:spPr>
        <p:txBody>
          <a:bodyPr/>
          <a:lstStyle>
            <a:lvl1pPr marL="0" indent="0" algn="r">
              <a:lnSpc>
                <a:spcPct val="125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214" y="417946"/>
            <a:ext cx="2880360" cy="1439429"/>
          </a:xfrm>
        </p:spPr>
        <p:txBody>
          <a:bodyPr anchor="t">
            <a:noAutofit/>
          </a:bodyPr>
          <a:lstStyle>
            <a:lvl1pPr>
              <a:lnSpc>
                <a:spcPct val="93000"/>
              </a:lnSpc>
              <a:defRPr sz="3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43350" y="1"/>
            <a:ext cx="4629150"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69214" y="1966134"/>
            <a:ext cx="2880360" cy="2427732"/>
          </a:xfrm>
        </p:spPr>
        <p:txBody>
          <a:bodyPr/>
          <a:lstStyle>
            <a:lvl1pPr marL="0" indent="0" algn="r">
              <a:lnSpc>
                <a:spcPct val="125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8838008" y="403543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419759"/>
            <a:ext cx="2875430" cy="371436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200" y="426800"/>
            <a:ext cx="4686299" cy="42413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1" y="4447545"/>
            <a:ext cx="2861142" cy="273844"/>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endParaRPr lang="en-US" dirty="0"/>
          </a:p>
        </p:txBody>
      </p:sp>
      <p:sp>
        <p:nvSpPr>
          <p:cNvPr id="5" name="Footer Placeholder 4"/>
          <p:cNvSpPr>
            <a:spLocks noGrp="1"/>
          </p:cNvSpPr>
          <p:nvPr>
            <p:ph type="ftr" sz="quarter" idx="3"/>
          </p:nvPr>
        </p:nvSpPr>
        <p:spPr>
          <a:xfrm>
            <a:off x="571501" y="4735830"/>
            <a:ext cx="2861142" cy="273844"/>
          </a:xfrm>
          <a:prstGeom prst="rect">
            <a:avLst/>
          </a:prstGeom>
        </p:spPr>
        <p:txBody>
          <a:bodyPr vert="horz" lIns="91440" tIns="45720" rIns="91440" bIns="45720" rtlCol="0" anchor="t"/>
          <a:lstStyle>
            <a:lvl1pPr algn="r">
              <a:defRPr sz="9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8838008" y="4205694"/>
            <a:ext cx="305991" cy="273844"/>
          </a:xfrm>
          <a:prstGeom prst="rect">
            <a:avLst/>
          </a:prstGeom>
        </p:spPr>
        <p:txBody>
          <a:bodyPr vert="horz" lIns="91440" tIns="45720" rIns="91440" bIns="45720" rtlCol="0" anchor="ctr"/>
          <a:lstStyle>
            <a:lvl1pPr algn="r">
              <a:defRPr sz="900" b="0" i="1" baseline="0">
                <a:solidFill>
                  <a:schemeClr val="bg2"/>
                </a:solidFill>
                <a:latin typeface="+mj-lt"/>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10" name="Straight Connector 9" title="Horizontal Rule Line"/>
          <p:cNvCxnSpPr/>
          <p:nvPr/>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56943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p:titleStyle>
    <p:body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em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slideshare.net/AmazonWebServices/amazon-emr-mastercla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Box 1"/>
          <p:cNvSpPr txBox="1"/>
          <p:nvPr/>
        </p:nvSpPr>
        <p:spPr>
          <a:xfrm>
            <a:off x="8772808" y="860079"/>
            <a:ext cx="371192" cy="660903"/>
          </a:xfrm>
          <a:prstGeom prst="rect">
            <a:avLst/>
          </a:prstGeom>
          <a:solidFill>
            <a:schemeClr val="bg2"/>
          </a:solidFill>
        </p:spPr>
        <p:txBody>
          <a:bodyPr wrap="square" rtlCol="0">
            <a:spAutoFit/>
          </a:bodyPr>
          <a:lstStyle/>
          <a:p>
            <a:endParaRPr lang="en-US" dirty="0"/>
          </a:p>
        </p:txBody>
      </p:sp>
      <p:sp>
        <p:nvSpPr>
          <p:cNvPr id="9" name="TextBox 8"/>
          <p:cNvSpPr txBox="1"/>
          <p:nvPr/>
        </p:nvSpPr>
        <p:spPr>
          <a:xfrm>
            <a:off x="2251489" y="1933160"/>
            <a:ext cx="5210315" cy="584775"/>
          </a:xfrm>
          <a:prstGeom prst="rect">
            <a:avLst/>
          </a:prstGeom>
          <a:noFill/>
        </p:spPr>
        <p:txBody>
          <a:bodyPr wrap="square" rtlCol="0">
            <a:spAutoFit/>
          </a:bodyPr>
          <a:lstStyle/>
          <a:p>
            <a:pPr algn="ctr"/>
            <a:r>
              <a:rPr lang="en-US" altLang="ko-KR" sz="3200" dirty="0">
                <a:solidFill>
                  <a:schemeClr val="tx1">
                    <a:lumMod val="95000"/>
                  </a:schemeClr>
                </a:solidFill>
                <a:latin typeface="Impact" panose="020B0806030902050204" pitchFamily="34" charset="0"/>
                <a:ea typeface="서울남산체 M" panose="02020603020101020101" pitchFamily="18" charset="-127"/>
                <a:cs typeface="Calibri" panose="020F0502020204030204" pitchFamily="34" charset="0"/>
              </a:rPr>
              <a:t>AWS Data Analytics Products</a:t>
            </a:r>
            <a:endParaRPr lang="ko-KR" altLang="en-US" sz="2400" dirty="0">
              <a:solidFill>
                <a:schemeClr val="tx1">
                  <a:lumMod val="9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0" name="TextBox 9"/>
          <p:cNvSpPr txBox="1"/>
          <p:nvPr/>
        </p:nvSpPr>
        <p:spPr>
          <a:xfrm>
            <a:off x="4128723" y="3248671"/>
            <a:ext cx="1455848" cy="1015663"/>
          </a:xfrm>
          <a:prstGeom prst="rect">
            <a:avLst/>
          </a:prstGeom>
          <a:noFill/>
        </p:spPr>
        <p:txBody>
          <a:bodyPr wrap="none" rtlCol="0">
            <a:spAutoFit/>
          </a:bodyPr>
          <a:lstStyle/>
          <a:p>
            <a:pPr algn="ctr"/>
            <a:r>
              <a:rPr lang="en-US" altLang="ko-KR" sz="1200" b="1"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Group 7</a:t>
            </a:r>
          </a:p>
          <a:p>
            <a:pPr algn="ctr"/>
            <a:r>
              <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Matthew </a:t>
            </a:r>
            <a:r>
              <a:rPr lang="en-US" altLang="ko-KR" sz="1200" dirty="0" err="1">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Esporrin</a:t>
            </a:r>
            <a:endPar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endParaRPr>
          </a:p>
          <a:p>
            <a:pPr algn="ctr"/>
            <a:r>
              <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Brittany Hayes</a:t>
            </a:r>
          </a:p>
          <a:p>
            <a:pPr algn="ctr"/>
            <a:r>
              <a:rPr lang="en-US" altLang="ko-KR" sz="1200" dirty="0" err="1">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Verghese</a:t>
            </a:r>
            <a:r>
              <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 </a:t>
            </a:r>
            <a:r>
              <a:rPr lang="en-US" altLang="ko-KR" sz="1200" dirty="0" err="1">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Polakunnil</a:t>
            </a:r>
            <a:endPar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endParaRPr>
          </a:p>
          <a:p>
            <a:pPr algn="ctr"/>
            <a:r>
              <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Lisha </a:t>
            </a:r>
            <a:r>
              <a:rPr lang="en-US" altLang="ko-KR" sz="1200" dirty="0" err="1">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Shangguan</a:t>
            </a:r>
            <a:endParaRPr lang="ko-KR" altLang="en-US"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sz="2800" i="0" dirty="0">
                <a:solidFill>
                  <a:schemeClr val="tx1">
                    <a:lumMod val="75000"/>
                    <a:lumOff val="25000"/>
                  </a:schemeClr>
                </a:solidFill>
                <a:latin typeface="Arial" panose="020B0604020202020204" pitchFamily="34" charset="0"/>
                <a:cs typeface="Arial" panose="020B0604020202020204" pitchFamily="34" charset="0"/>
              </a:rPr>
              <a:t>Agenda</a:t>
            </a:r>
            <a:endParaRPr lang="en" sz="2800" i="0" dirty="0">
              <a:solidFill>
                <a:srgbClr val="EEB500"/>
              </a:solidFill>
              <a:latin typeface="Arial" panose="020B0604020202020204" pitchFamily="34" charset="0"/>
              <a:cs typeface="Arial" panose="020B0604020202020204" pitchFamily="34" charset="0"/>
            </a:endParaRPr>
          </a:p>
        </p:txBody>
      </p:sp>
      <p:sp>
        <p:nvSpPr>
          <p:cNvPr id="82" name="Shape 82"/>
          <p:cNvSpPr txBox="1">
            <a:spLocks noGrp="1"/>
          </p:cNvSpPr>
          <p:nvPr>
            <p:ph idx="1"/>
          </p:nvPr>
        </p:nvSpPr>
        <p:spPr>
          <a:xfrm>
            <a:off x="382112" y="1327851"/>
            <a:ext cx="4686299" cy="4241367"/>
          </a:xfrm>
          <a:prstGeom prst="rect">
            <a:avLst/>
          </a:prstGeom>
        </p:spPr>
        <p:txBody>
          <a:bodyPr lIns="91425" tIns="91425" rIns="91425" bIns="91425" anchor="t" anchorCtr="0">
            <a:noAutofit/>
          </a:bodyPr>
          <a:lstStyle/>
          <a:p>
            <a:pPr marL="457200" lvl="0" indent="-228600" rtl="0">
              <a:spcBef>
                <a:spcPts val="0"/>
              </a:spcBef>
              <a:buChar char="●"/>
            </a:pPr>
            <a:r>
              <a:rPr lang="en" sz="1800" dirty="0">
                <a:solidFill>
                  <a:schemeClr val="tx1">
                    <a:lumMod val="75000"/>
                    <a:lumOff val="25000"/>
                  </a:schemeClr>
                </a:solidFill>
                <a:latin typeface="Arial" panose="020B0604020202020204" pitchFamily="34" charset="0"/>
                <a:cs typeface="Arial" panose="020B0604020202020204" pitchFamily="34" charset="0"/>
              </a:rPr>
              <a:t>Amazon EMR</a:t>
            </a:r>
          </a:p>
          <a:p>
            <a:pPr marL="228600" lvl="0" indent="0" rtl="0">
              <a:spcBef>
                <a:spcPts val="0"/>
              </a:spcBef>
              <a:buNone/>
            </a:pPr>
            <a:endParaRPr lang="en" sz="1800" dirty="0">
              <a:solidFill>
                <a:schemeClr val="tx1">
                  <a:lumMod val="75000"/>
                  <a:lumOff val="25000"/>
                </a:schemeClr>
              </a:solidFill>
              <a:latin typeface="Arial" panose="020B0604020202020204" pitchFamily="34" charset="0"/>
              <a:cs typeface="Arial" panose="020B0604020202020204" pitchFamily="34" charset="0"/>
            </a:endParaRPr>
          </a:p>
          <a:p>
            <a:pPr marL="457200" lvl="0" indent="-228600" rtl="0">
              <a:spcBef>
                <a:spcPts val="0"/>
              </a:spcBef>
              <a:buChar char="●"/>
            </a:pPr>
            <a:r>
              <a:rPr lang="en" sz="1800" dirty="0">
                <a:solidFill>
                  <a:schemeClr val="tx1"/>
                </a:solidFill>
                <a:latin typeface="Arial" panose="020B0604020202020204" pitchFamily="34" charset="0"/>
                <a:cs typeface="Arial" panose="020B0604020202020204" pitchFamily="34" charset="0"/>
              </a:rPr>
              <a:t>Amazon Kinesis</a:t>
            </a:r>
          </a:p>
          <a:p>
            <a:pPr marL="228600" lvl="0" indent="0" rtl="0">
              <a:spcBef>
                <a:spcPts val="0"/>
              </a:spcBef>
              <a:buNone/>
            </a:pPr>
            <a:endParaRPr lang="en" sz="1800" dirty="0">
              <a:solidFill>
                <a:schemeClr val="tx1"/>
              </a:solidFill>
              <a:latin typeface="Arial" panose="020B0604020202020204" pitchFamily="34" charset="0"/>
              <a:cs typeface="Arial" panose="020B0604020202020204" pitchFamily="34" charset="0"/>
            </a:endParaRPr>
          </a:p>
          <a:p>
            <a:pPr marL="457200" lvl="0" indent="-228600" rtl="0">
              <a:spcBef>
                <a:spcPts val="0"/>
              </a:spcBef>
              <a:buChar char="●"/>
            </a:pPr>
            <a:r>
              <a:rPr lang="en" sz="1800" dirty="0">
                <a:solidFill>
                  <a:schemeClr val="tx1"/>
                </a:solidFill>
                <a:latin typeface="Arial" panose="020B0604020202020204" pitchFamily="34" charset="0"/>
                <a:cs typeface="Arial" panose="020B0604020202020204" pitchFamily="34" charset="0"/>
              </a:rPr>
              <a:t>Amazon QuickSight</a:t>
            </a:r>
          </a:p>
          <a:p>
            <a:pPr marL="457200" lvl="0" indent="-228600" rtl="0">
              <a:spcBef>
                <a:spcPts val="0"/>
              </a:spcBef>
              <a:buChar char="●"/>
            </a:pPr>
            <a:r>
              <a:rPr lang="en" sz="1800" dirty="0">
                <a:solidFill>
                  <a:schemeClr val="tx1"/>
                </a:solidFill>
                <a:latin typeface="Arial" panose="020B0604020202020204" pitchFamily="34" charset="0"/>
                <a:cs typeface="Arial" panose="020B0604020202020204" pitchFamily="34" charset="0"/>
              </a:rPr>
              <a:t>CloudSearch</a:t>
            </a:r>
          </a:p>
        </p:txBody>
      </p:sp>
    </p:spTree>
    <p:extLst>
      <p:ext uri="{BB962C8B-B14F-4D97-AF65-F5344CB8AC3E}">
        <p14:creationId xmlns:p14="http://schemas.microsoft.com/office/powerpoint/2010/main" val="373591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816685" y="2001207"/>
            <a:ext cx="5275772" cy="1028993"/>
          </a:xfrm>
          <a:prstGeom prst="rect">
            <a:avLst/>
          </a:prstGeom>
        </p:spPr>
        <p:txBody>
          <a:bodyPr lIns="91425" tIns="91425" rIns="91425" bIns="91425" anchor="b" anchorCtr="0">
            <a:noAutofit/>
          </a:bodyPr>
          <a:lstStyle/>
          <a:p>
            <a:pPr lvl="0">
              <a:spcBef>
                <a:spcPts val="0"/>
              </a:spcBef>
              <a:buNone/>
            </a:pPr>
            <a:r>
              <a:rPr lang="en" sz="3200" i="0" cap="none" dirty="0">
                <a:latin typeface="Impact" panose="020B0806030902050204" pitchFamily="34" charset="0"/>
              </a:rPr>
              <a:t>Amazon EMR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sz="2800" i="0" dirty="0">
                <a:solidFill>
                  <a:schemeClr val="tx1">
                    <a:lumMod val="75000"/>
                    <a:lumOff val="25000"/>
                  </a:schemeClr>
                </a:solidFill>
                <a:latin typeface="Arial" panose="020B0604020202020204" pitchFamily="34" charset="0"/>
                <a:cs typeface="Arial" panose="020B0604020202020204" pitchFamily="34" charset="0"/>
              </a:rPr>
              <a:t>What is Amazon Elastic MapReduce (EMR)?</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311700" y="1571575"/>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571500" indent="-342900">
              <a:spcBef>
                <a:spcPts val="0"/>
              </a:spcBef>
            </a:pPr>
            <a:r>
              <a:rPr lang="en-US" sz="1800" dirty="0">
                <a:solidFill>
                  <a:schemeClr val="tx1">
                    <a:lumMod val="75000"/>
                    <a:lumOff val="25000"/>
                  </a:schemeClr>
                </a:solidFill>
                <a:latin typeface="Arial" panose="020B0604020202020204" pitchFamily="34" charset="0"/>
                <a:cs typeface="Arial" panose="020B0604020202020204" pitchFamily="34" charset="0"/>
              </a:rPr>
              <a:t>Provides a managed Hadoop framework</a:t>
            </a:r>
          </a:p>
          <a:p>
            <a:pPr marL="228600" indent="0">
              <a:spcBef>
                <a:spcPts val="0"/>
              </a:spcBef>
              <a:buNone/>
            </a:pPr>
            <a:endParaRPr lang="en-US" sz="1800" dirty="0">
              <a:solidFill>
                <a:schemeClr val="tx1">
                  <a:lumMod val="75000"/>
                  <a:lumOff val="25000"/>
                </a:schemeClr>
              </a:solidFill>
              <a:latin typeface="Arial" panose="020B0604020202020204" pitchFamily="34" charset="0"/>
              <a:cs typeface="Arial" panose="020B0604020202020204" pitchFamily="34" charset="0"/>
            </a:endParaRPr>
          </a:p>
          <a:p>
            <a:pPr marL="571500" indent="-342900">
              <a:spcBef>
                <a:spcPts val="0"/>
              </a:spcBef>
            </a:pPr>
            <a:r>
              <a:rPr lang="en-US" sz="1800" dirty="0">
                <a:solidFill>
                  <a:schemeClr val="tx1">
                    <a:lumMod val="75000"/>
                    <a:lumOff val="25000"/>
                  </a:schemeClr>
                </a:solidFill>
                <a:latin typeface="Arial" panose="020B0604020202020204" pitchFamily="34" charset="0"/>
                <a:cs typeface="Arial" panose="020B0604020202020204" pitchFamily="34" charset="0"/>
              </a:rPr>
              <a:t>Quickly &amp; cost-effectively process vast amounts of data</a:t>
            </a:r>
          </a:p>
          <a:p>
            <a:pPr marL="228600" indent="0">
              <a:spcBef>
                <a:spcPts val="0"/>
              </a:spcBef>
              <a:buNone/>
            </a:pPr>
            <a:endParaRPr lang="en-US" sz="1800" dirty="0">
              <a:solidFill>
                <a:schemeClr val="tx1">
                  <a:lumMod val="75000"/>
                  <a:lumOff val="25000"/>
                </a:schemeClr>
              </a:solidFill>
              <a:latin typeface="Arial" panose="020B0604020202020204" pitchFamily="34" charset="0"/>
              <a:cs typeface="Arial" panose="020B0604020202020204" pitchFamily="34" charset="0"/>
            </a:endParaRPr>
          </a:p>
          <a:p>
            <a:pPr marL="571500" indent="-342900">
              <a:spcBef>
                <a:spcPts val="0"/>
              </a:spcBef>
            </a:pPr>
            <a:r>
              <a:rPr lang="en-US" sz="1800" dirty="0">
                <a:solidFill>
                  <a:schemeClr val="tx1">
                    <a:lumMod val="75000"/>
                    <a:lumOff val="25000"/>
                  </a:schemeClr>
                </a:solidFill>
                <a:latin typeface="Arial" panose="020B0604020202020204" pitchFamily="34" charset="0"/>
                <a:cs typeface="Arial" panose="020B0604020202020204" pitchFamily="34" charset="0"/>
              </a:rPr>
              <a:t>Run other popular distributed frameworks such as Spark</a:t>
            </a:r>
            <a:endParaRPr lang="en" sz="1800" dirty="0">
              <a:solidFill>
                <a:schemeClr val="tx1">
                  <a:lumMod val="75000"/>
                  <a:lumOff val="25000"/>
                </a:schemeClr>
              </a:solidFill>
              <a:latin typeface="Arial" panose="020B0604020202020204" pitchFamily="34" charset="0"/>
              <a:cs typeface="Arial" panose="020B0604020202020204" pitchFamily="34" charset="0"/>
            </a:endParaRPr>
          </a:p>
          <a:p>
            <a:pPr marL="457200" indent="-228600">
              <a:spcBef>
                <a:spcPts val="0"/>
              </a:spcBef>
              <a:buFont typeface="Arial" panose="020B0604020202020204" pitchFamily="34" charset="0"/>
              <a:buChar char="●"/>
            </a:pPr>
            <a:endParaRPr lang="en" sz="24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742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833748" y="415119"/>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sz="2800" i="0" dirty="0">
                <a:solidFill>
                  <a:schemeClr val="tx1">
                    <a:lumMod val="75000"/>
                    <a:lumOff val="25000"/>
                  </a:schemeClr>
                </a:solidFill>
                <a:latin typeface="Arial" panose="020B0604020202020204" pitchFamily="34" charset="0"/>
                <a:cs typeface="Arial" panose="020B0604020202020204" pitchFamily="34" charset="0"/>
              </a:rPr>
              <a:t>Why Amazon EMR?</a:t>
            </a:r>
            <a:endParaRPr lang="en" sz="2800" i="0" dirty="0">
              <a:solidFill>
                <a:srgbClr val="EEB500"/>
              </a:solidFill>
              <a:latin typeface="Arial" panose="020B0604020202020204" pitchFamily="34" charset="0"/>
              <a:cs typeface="Arial" panose="020B0604020202020204" pitchFamily="34" charset="0"/>
            </a:endParaRPr>
          </a:p>
        </p:txBody>
      </p:sp>
      <p:pic>
        <p:nvPicPr>
          <p:cNvPr id="3080" name="Picture 8" descr="Image result for low cost png"/>
          <p:cNvPicPr>
            <a:picLocks noChangeAspect="1" noChangeArrowheads="1"/>
          </p:cNvPicPr>
          <p:nvPr/>
        </p:nvPicPr>
        <p:blipFill rotWithShape="1">
          <a:blip r:embed="rId3">
            <a:extLst>
              <a:ext uri="{28A0092B-C50C-407E-A947-70E740481C1C}">
                <a14:useLocalDpi xmlns:a14="http://schemas.microsoft.com/office/drawing/2010/main" val="0"/>
              </a:ext>
            </a:extLst>
          </a:blip>
          <a:srcRect t="11004"/>
          <a:stretch/>
        </p:blipFill>
        <p:spPr bwMode="auto">
          <a:xfrm>
            <a:off x="4290300" y="1276900"/>
            <a:ext cx="1065370" cy="9481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30515" y="2245302"/>
            <a:ext cx="1184940" cy="369332"/>
          </a:xfrm>
          <a:prstGeom prst="rect">
            <a:avLst/>
          </a:prstGeom>
          <a:noFill/>
        </p:spPr>
        <p:txBody>
          <a:bodyPr wrap="none" rtlCol="0">
            <a:spAutoFit/>
          </a:bodyPr>
          <a:lstStyle/>
          <a:p>
            <a:r>
              <a:rPr lang="en-US" sz="1800" b="1" dirty="0">
                <a:solidFill>
                  <a:srgbClr val="FFC000"/>
                </a:solidFill>
              </a:rPr>
              <a:t>Low cost</a:t>
            </a:r>
          </a:p>
        </p:txBody>
      </p:sp>
      <p:sp>
        <p:nvSpPr>
          <p:cNvPr id="16" name="TextBox 15"/>
          <p:cNvSpPr txBox="1"/>
          <p:nvPr/>
        </p:nvSpPr>
        <p:spPr>
          <a:xfrm>
            <a:off x="4107885" y="2520975"/>
            <a:ext cx="1430199" cy="276999"/>
          </a:xfrm>
          <a:prstGeom prst="rect">
            <a:avLst/>
          </a:prstGeom>
          <a:noFill/>
        </p:spPr>
        <p:txBody>
          <a:bodyPr wrap="none" rtlCol="0">
            <a:spAutoFit/>
          </a:bodyPr>
          <a:lstStyle/>
          <a:p>
            <a:pPr algn="ctr"/>
            <a:r>
              <a:rPr lang="en-US" sz="1200" dirty="0">
                <a:solidFill>
                  <a:srgbClr val="FFC000"/>
                </a:solidFill>
              </a:rPr>
              <a:t>Pay an hourly rate</a:t>
            </a:r>
          </a:p>
        </p:txBody>
      </p:sp>
      <p:sp>
        <p:nvSpPr>
          <p:cNvPr id="18" name="TextBox 17"/>
          <p:cNvSpPr txBox="1"/>
          <p:nvPr/>
        </p:nvSpPr>
        <p:spPr>
          <a:xfrm>
            <a:off x="6888594" y="2245302"/>
            <a:ext cx="928459" cy="369332"/>
          </a:xfrm>
          <a:prstGeom prst="rect">
            <a:avLst/>
          </a:prstGeom>
          <a:noFill/>
        </p:spPr>
        <p:txBody>
          <a:bodyPr wrap="none" rtlCol="0">
            <a:spAutoFit/>
          </a:bodyPr>
          <a:lstStyle/>
          <a:p>
            <a:r>
              <a:rPr lang="en-US" sz="1800" b="1" dirty="0">
                <a:solidFill>
                  <a:srgbClr val="FFC000"/>
                </a:solidFill>
              </a:rPr>
              <a:t>Elastic</a:t>
            </a:r>
          </a:p>
        </p:txBody>
      </p:sp>
      <p:sp>
        <p:nvSpPr>
          <p:cNvPr id="19" name="TextBox 18"/>
          <p:cNvSpPr txBox="1"/>
          <p:nvPr/>
        </p:nvSpPr>
        <p:spPr>
          <a:xfrm>
            <a:off x="6236979" y="2520975"/>
            <a:ext cx="2231701" cy="276999"/>
          </a:xfrm>
          <a:prstGeom prst="rect">
            <a:avLst/>
          </a:prstGeom>
          <a:noFill/>
        </p:spPr>
        <p:txBody>
          <a:bodyPr wrap="none" rtlCol="0">
            <a:spAutoFit/>
          </a:bodyPr>
          <a:lstStyle/>
          <a:p>
            <a:pPr algn="ctr"/>
            <a:r>
              <a:rPr lang="en-US" sz="1200" dirty="0">
                <a:solidFill>
                  <a:srgbClr val="FFC000"/>
                </a:solidFill>
              </a:rPr>
              <a:t>Easily add or remove capacity</a:t>
            </a:r>
          </a:p>
        </p:txBody>
      </p:sp>
      <p:pic>
        <p:nvPicPr>
          <p:cNvPr id="3082" name="Picture 10" descr="Image result for reliable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284" y="3185154"/>
            <a:ext cx="506736" cy="52026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617420" y="3831003"/>
            <a:ext cx="1069524" cy="369332"/>
          </a:xfrm>
          <a:prstGeom prst="rect">
            <a:avLst/>
          </a:prstGeom>
          <a:noFill/>
        </p:spPr>
        <p:txBody>
          <a:bodyPr wrap="none" rtlCol="0">
            <a:spAutoFit/>
          </a:bodyPr>
          <a:lstStyle/>
          <a:p>
            <a:r>
              <a:rPr lang="en-US" sz="1800" b="1" dirty="0">
                <a:solidFill>
                  <a:srgbClr val="FFC000"/>
                </a:solidFill>
              </a:rPr>
              <a:t>Reliable</a:t>
            </a:r>
          </a:p>
        </p:txBody>
      </p:sp>
      <p:sp>
        <p:nvSpPr>
          <p:cNvPr id="22" name="TextBox 21"/>
          <p:cNvSpPr txBox="1"/>
          <p:nvPr/>
        </p:nvSpPr>
        <p:spPr>
          <a:xfrm>
            <a:off x="1192629" y="4106676"/>
            <a:ext cx="2034532" cy="276999"/>
          </a:xfrm>
          <a:prstGeom prst="rect">
            <a:avLst/>
          </a:prstGeom>
          <a:noFill/>
        </p:spPr>
        <p:txBody>
          <a:bodyPr wrap="none" rtlCol="0">
            <a:spAutoFit/>
          </a:bodyPr>
          <a:lstStyle/>
          <a:p>
            <a:pPr algn="ctr"/>
            <a:r>
              <a:rPr lang="en-US" sz="1200" dirty="0">
                <a:solidFill>
                  <a:srgbClr val="FFC000"/>
                </a:solidFill>
              </a:rPr>
              <a:t>Spend less time monitoring</a:t>
            </a:r>
          </a:p>
        </p:txBody>
      </p:sp>
      <p:sp>
        <p:nvSpPr>
          <p:cNvPr id="27" name="TextBox 26"/>
          <p:cNvSpPr txBox="1"/>
          <p:nvPr/>
        </p:nvSpPr>
        <p:spPr>
          <a:xfrm>
            <a:off x="4340839" y="3827445"/>
            <a:ext cx="954107" cy="369332"/>
          </a:xfrm>
          <a:prstGeom prst="rect">
            <a:avLst/>
          </a:prstGeom>
          <a:noFill/>
        </p:spPr>
        <p:txBody>
          <a:bodyPr wrap="none" rtlCol="0">
            <a:spAutoFit/>
          </a:bodyPr>
          <a:lstStyle/>
          <a:p>
            <a:r>
              <a:rPr lang="en-US" sz="1800" b="1" dirty="0">
                <a:solidFill>
                  <a:srgbClr val="FFC000"/>
                </a:solidFill>
              </a:rPr>
              <a:t>Secure</a:t>
            </a:r>
          </a:p>
        </p:txBody>
      </p:sp>
      <p:sp>
        <p:nvSpPr>
          <p:cNvPr id="28" name="TextBox 27"/>
          <p:cNvSpPr txBox="1"/>
          <p:nvPr/>
        </p:nvSpPr>
        <p:spPr>
          <a:xfrm>
            <a:off x="4107885" y="4103118"/>
            <a:ext cx="1334020" cy="276999"/>
          </a:xfrm>
          <a:prstGeom prst="rect">
            <a:avLst/>
          </a:prstGeom>
          <a:noFill/>
        </p:spPr>
        <p:txBody>
          <a:bodyPr wrap="none" rtlCol="0">
            <a:spAutoFit/>
          </a:bodyPr>
          <a:lstStyle/>
          <a:p>
            <a:pPr algn="ctr"/>
            <a:r>
              <a:rPr lang="en-US" sz="1200" dirty="0">
                <a:solidFill>
                  <a:srgbClr val="FFC000"/>
                </a:solidFill>
              </a:rPr>
              <a:t>Manage firewalls</a:t>
            </a:r>
          </a:p>
        </p:txBody>
      </p:sp>
      <p:pic>
        <p:nvPicPr>
          <p:cNvPr id="3092" name="Picture 20" descr="Image result for flexible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7106" y="3044991"/>
            <a:ext cx="782454" cy="78245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6888594" y="3841032"/>
            <a:ext cx="1043876" cy="369332"/>
          </a:xfrm>
          <a:prstGeom prst="rect">
            <a:avLst/>
          </a:prstGeom>
          <a:noFill/>
        </p:spPr>
        <p:txBody>
          <a:bodyPr wrap="none" rtlCol="0">
            <a:spAutoFit/>
          </a:bodyPr>
          <a:lstStyle/>
          <a:p>
            <a:r>
              <a:rPr lang="en-US" sz="1800" b="1" dirty="0">
                <a:solidFill>
                  <a:srgbClr val="FFC000"/>
                </a:solidFill>
              </a:rPr>
              <a:t>Flexible</a:t>
            </a:r>
          </a:p>
        </p:txBody>
      </p:sp>
      <p:sp>
        <p:nvSpPr>
          <p:cNvPr id="34" name="TextBox 33"/>
          <p:cNvSpPr txBox="1"/>
          <p:nvPr/>
        </p:nvSpPr>
        <p:spPr>
          <a:xfrm>
            <a:off x="6637731" y="4106676"/>
            <a:ext cx="1430200" cy="276999"/>
          </a:xfrm>
          <a:prstGeom prst="rect">
            <a:avLst/>
          </a:prstGeom>
          <a:noFill/>
        </p:spPr>
        <p:txBody>
          <a:bodyPr wrap="none" rtlCol="0">
            <a:spAutoFit/>
          </a:bodyPr>
          <a:lstStyle/>
          <a:p>
            <a:pPr algn="ctr"/>
            <a:r>
              <a:rPr lang="en-US" sz="1200" dirty="0">
                <a:solidFill>
                  <a:srgbClr val="FFC000"/>
                </a:solidFill>
              </a:rPr>
              <a:t>Control the cluster</a:t>
            </a:r>
          </a:p>
        </p:txBody>
      </p:sp>
      <p:pic>
        <p:nvPicPr>
          <p:cNvPr id="3100" name="Picture 28" descr="Image result for easy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7639" y="1387051"/>
            <a:ext cx="812390" cy="85825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482193" y="2245302"/>
            <a:ext cx="1492716" cy="369332"/>
          </a:xfrm>
          <a:prstGeom prst="rect">
            <a:avLst/>
          </a:prstGeom>
          <a:noFill/>
        </p:spPr>
        <p:txBody>
          <a:bodyPr wrap="none" rtlCol="0">
            <a:spAutoFit/>
          </a:bodyPr>
          <a:lstStyle/>
          <a:p>
            <a:r>
              <a:rPr lang="en-US" sz="1800" b="1" dirty="0">
                <a:solidFill>
                  <a:srgbClr val="FFC000"/>
                </a:solidFill>
              </a:rPr>
              <a:t>Easy to Use</a:t>
            </a:r>
          </a:p>
        </p:txBody>
      </p:sp>
      <p:sp>
        <p:nvSpPr>
          <p:cNvPr id="40" name="TextBox 39"/>
          <p:cNvSpPr txBox="1"/>
          <p:nvPr/>
        </p:nvSpPr>
        <p:spPr>
          <a:xfrm>
            <a:off x="1198366" y="2520975"/>
            <a:ext cx="2085827" cy="276999"/>
          </a:xfrm>
          <a:prstGeom prst="rect">
            <a:avLst/>
          </a:prstGeom>
          <a:noFill/>
        </p:spPr>
        <p:txBody>
          <a:bodyPr wrap="none" rtlCol="0">
            <a:spAutoFit/>
          </a:bodyPr>
          <a:lstStyle/>
          <a:p>
            <a:pPr algn="ctr"/>
            <a:r>
              <a:rPr lang="en-US" altLang="zh-CN" sz="1200" dirty="0">
                <a:solidFill>
                  <a:srgbClr val="FFC000"/>
                </a:solidFill>
              </a:rPr>
              <a:t>Launch</a:t>
            </a:r>
            <a:r>
              <a:rPr lang="zh-CN" altLang="en-US" sz="1200" dirty="0">
                <a:solidFill>
                  <a:srgbClr val="FFC000"/>
                </a:solidFill>
              </a:rPr>
              <a:t> </a:t>
            </a:r>
            <a:r>
              <a:rPr lang="en-US" altLang="zh-CN" sz="1200" dirty="0">
                <a:solidFill>
                  <a:srgbClr val="FFC000"/>
                </a:solidFill>
              </a:rPr>
              <a:t>a cluster in minutes</a:t>
            </a:r>
            <a:endParaRPr lang="en-US" sz="1200" dirty="0">
              <a:solidFill>
                <a:srgbClr val="FFC000"/>
              </a:solidFill>
            </a:endParaRPr>
          </a:p>
        </p:txBody>
      </p:sp>
      <p:sp>
        <p:nvSpPr>
          <p:cNvPr id="14" name="Rectangle 13"/>
          <p:cNvSpPr/>
          <p:nvPr/>
        </p:nvSpPr>
        <p:spPr>
          <a:xfrm>
            <a:off x="7025648" y="1545680"/>
            <a:ext cx="274109" cy="2741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352822" y="1545680"/>
            <a:ext cx="274109" cy="2741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52822" y="1899618"/>
            <a:ext cx="274109" cy="2741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025647" y="1899618"/>
            <a:ext cx="274109" cy="27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02" name="Picture 30" descr="Image result for security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1383" y="3022510"/>
            <a:ext cx="1227024" cy="83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6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833748" y="415119"/>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US" sz="2800" i="0" dirty="0">
                <a:solidFill>
                  <a:schemeClr val="tx1">
                    <a:lumMod val="75000"/>
                    <a:lumOff val="25000"/>
                  </a:schemeClr>
                </a:solidFill>
                <a:latin typeface="Arial" panose="020B0604020202020204" pitchFamily="34" charset="0"/>
                <a:cs typeface="Arial" panose="020B0604020202020204" pitchFamily="34" charset="0"/>
              </a:rPr>
              <a:t>E</a:t>
            </a:r>
            <a:r>
              <a:rPr lang="en" sz="2800" i="0" dirty="0">
                <a:solidFill>
                  <a:schemeClr val="tx1">
                    <a:lumMod val="75000"/>
                    <a:lumOff val="25000"/>
                  </a:schemeClr>
                </a:solidFill>
                <a:latin typeface="Arial" panose="020B0604020202020204" pitchFamily="34" charset="0"/>
                <a:cs typeface="Arial" panose="020B0604020202020204" pitchFamily="34" charset="0"/>
              </a:rPr>
              <a:t>xample Use Cases</a:t>
            </a:r>
            <a:endParaRPr lang="en" sz="2800" i="0" dirty="0">
              <a:solidFill>
                <a:srgbClr val="EEB500"/>
              </a:solidFill>
              <a:latin typeface="Arial" panose="020B0604020202020204" pitchFamily="34" charset="0"/>
              <a:cs typeface="Arial" panose="020B0604020202020204" pitchFamily="34" charset="0"/>
            </a:endParaRPr>
          </a:p>
        </p:txBody>
      </p:sp>
      <p:sp>
        <p:nvSpPr>
          <p:cNvPr id="18" name="TextBox 17"/>
          <p:cNvSpPr txBox="1"/>
          <p:nvPr/>
        </p:nvSpPr>
        <p:spPr>
          <a:xfrm>
            <a:off x="833748" y="1309151"/>
            <a:ext cx="2313454" cy="369332"/>
          </a:xfrm>
          <a:prstGeom prst="rect">
            <a:avLst/>
          </a:prstGeom>
          <a:noFill/>
        </p:spPr>
        <p:txBody>
          <a:bodyPr wrap="none" rtlCol="0">
            <a:spAutoFit/>
          </a:bodyPr>
          <a:lstStyle/>
          <a:p>
            <a:r>
              <a:rPr lang="en-US" sz="1800" dirty="0">
                <a:solidFill>
                  <a:srgbClr val="FFC000"/>
                </a:solidFill>
              </a:rPr>
              <a:t>Clickstream Analysis</a:t>
            </a:r>
          </a:p>
        </p:txBody>
      </p:sp>
      <p:sp>
        <p:nvSpPr>
          <p:cNvPr id="19" name="TextBox 18"/>
          <p:cNvSpPr txBox="1"/>
          <p:nvPr/>
        </p:nvSpPr>
        <p:spPr>
          <a:xfrm>
            <a:off x="833748" y="1965960"/>
            <a:ext cx="7312032"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rPr>
              <a:t>Amazon EMR can be used to analyze click stream data in order to segment users and understand user preferences.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Advertisers can also analyze click streams and advertising impression logs to deliver more effective ads.</a:t>
            </a:r>
          </a:p>
        </p:txBody>
      </p:sp>
    </p:spTree>
    <p:extLst>
      <p:ext uri="{BB962C8B-B14F-4D97-AF65-F5344CB8AC3E}">
        <p14:creationId xmlns:p14="http://schemas.microsoft.com/office/powerpoint/2010/main" val="31985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833748" y="415119"/>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US" sz="2800" i="0" dirty="0">
                <a:solidFill>
                  <a:schemeClr val="tx1">
                    <a:lumMod val="75000"/>
                    <a:lumOff val="25000"/>
                  </a:schemeClr>
                </a:solidFill>
                <a:latin typeface="Arial" panose="020B0604020202020204" pitchFamily="34" charset="0"/>
                <a:cs typeface="Arial" panose="020B0604020202020204" pitchFamily="34" charset="0"/>
              </a:rPr>
              <a:t>E</a:t>
            </a:r>
            <a:r>
              <a:rPr lang="en" sz="2800" i="0" dirty="0">
                <a:solidFill>
                  <a:schemeClr val="tx1">
                    <a:lumMod val="75000"/>
                    <a:lumOff val="25000"/>
                  </a:schemeClr>
                </a:solidFill>
                <a:latin typeface="Arial" panose="020B0604020202020204" pitchFamily="34" charset="0"/>
                <a:cs typeface="Arial" panose="020B0604020202020204" pitchFamily="34" charset="0"/>
              </a:rPr>
              <a:t>xample Use Cases</a:t>
            </a:r>
            <a:endParaRPr lang="en" sz="2800" i="0" dirty="0">
              <a:solidFill>
                <a:srgbClr val="EEB500"/>
              </a:solidFill>
              <a:latin typeface="Arial" panose="020B0604020202020204" pitchFamily="34" charset="0"/>
              <a:cs typeface="Arial" panose="020B0604020202020204" pitchFamily="34" charset="0"/>
            </a:endParaRPr>
          </a:p>
        </p:txBody>
      </p:sp>
      <p:sp>
        <p:nvSpPr>
          <p:cNvPr id="2" name="TextBox 1"/>
          <p:cNvSpPr txBox="1"/>
          <p:nvPr/>
        </p:nvSpPr>
        <p:spPr>
          <a:xfrm>
            <a:off x="833748" y="1309151"/>
            <a:ext cx="2313454" cy="369332"/>
          </a:xfrm>
          <a:prstGeom prst="rect">
            <a:avLst/>
          </a:prstGeom>
          <a:noFill/>
        </p:spPr>
        <p:txBody>
          <a:bodyPr wrap="none" rtlCol="0">
            <a:spAutoFit/>
          </a:bodyPr>
          <a:lstStyle/>
          <a:p>
            <a:r>
              <a:rPr lang="en-US" sz="1800" dirty="0">
                <a:solidFill>
                  <a:srgbClr val="FFC000"/>
                </a:solidFill>
              </a:rPr>
              <a:t>Web Log Processing</a:t>
            </a:r>
          </a:p>
        </p:txBody>
      </p:sp>
      <p:sp>
        <p:nvSpPr>
          <p:cNvPr id="5" name="TextBox 4"/>
          <p:cNvSpPr txBox="1"/>
          <p:nvPr/>
        </p:nvSpPr>
        <p:spPr>
          <a:xfrm>
            <a:off x="833748" y="1965960"/>
            <a:ext cx="7312032" cy="95410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rPr>
              <a:t>Amazon EMR can be used to process logs generated by web and mobile applications. </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Amazon EMR helps customers turn petabytes of un-structured or semi-structured data into useful insights about their applications or users.</a:t>
            </a:r>
          </a:p>
        </p:txBody>
      </p:sp>
    </p:spTree>
    <p:extLst>
      <p:ext uri="{BB962C8B-B14F-4D97-AF65-F5344CB8AC3E}">
        <p14:creationId xmlns:p14="http://schemas.microsoft.com/office/powerpoint/2010/main" val="151970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Box 1"/>
          <p:cNvSpPr txBox="1"/>
          <p:nvPr/>
        </p:nvSpPr>
        <p:spPr>
          <a:xfrm>
            <a:off x="8772808" y="860079"/>
            <a:ext cx="371192" cy="660903"/>
          </a:xfrm>
          <a:prstGeom prst="rect">
            <a:avLst/>
          </a:prstGeom>
          <a:solidFill>
            <a:schemeClr val="bg2"/>
          </a:solidFill>
        </p:spPr>
        <p:txBody>
          <a:bodyPr wrap="square" rtlCol="0">
            <a:spAutoFit/>
          </a:bodyPr>
          <a:lstStyle/>
          <a:p>
            <a:endParaRPr lang="en-US" dirty="0"/>
          </a:p>
        </p:txBody>
      </p:sp>
      <p:sp>
        <p:nvSpPr>
          <p:cNvPr id="9" name="TextBox 8"/>
          <p:cNvSpPr txBox="1"/>
          <p:nvPr/>
        </p:nvSpPr>
        <p:spPr>
          <a:xfrm>
            <a:off x="2251489" y="1933160"/>
            <a:ext cx="5210315" cy="523220"/>
          </a:xfrm>
          <a:prstGeom prst="rect">
            <a:avLst/>
          </a:prstGeom>
          <a:noFill/>
        </p:spPr>
        <p:txBody>
          <a:bodyPr wrap="square" rtlCol="0">
            <a:spAutoFit/>
          </a:bodyPr>
          <a:lstStyle/>
          <a:p>
            <a:pPr algn="ctr"/>
            <a:r>
              <a:rPr lang="en-US" altLang="ko-KR" sz="2800" dirty="0">
                <a:solidFill>
                  <a:schemeClr val="tx1">
                    <a:lumMod val="75000"/>
                  </a:schemeClr>
                </a:solidFill>
                <a:latin typeface="Impact" panose="020B0806030902050204" pitchFamily="34" charset="0"/>
                <a:ea typeface="서울남산체 M" panose="02020603020101020101" pitchFamily="18" charset="-127"/>
                <a:cs typeface="Calibri" panose="020F0502020204030204" pitchFamily="34" charset="0"/>
              </a:rPr>
              <a:t>End</a:t>
            </a:r>
          </a:p>
        </p:txBody>
      </p:sp>
    </p:spTree>
    <p:extLst>
      <p:ext uri="{BB962C8B-B14F-4D97-AF65-F5344CB8AC3E}">
        <p14:creationId xmlns:p14="http://schemas.microsoft.com/office/powerpoint/2010/main" val="335478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833748" y="415119"/>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US" sz="2800" i="0" dirty="0">
                <a:solidFill>
                  <a:schemeClr val="tx1">
                    <a:lumMod val="75000"/>
                    <a:lumOff val="25000"/>
                  </a:schemeClr>
                </a:solidFill>
                <a:latin typeface="Arial" panose="020B0604020202020204" pitchFamily="34" charset="0"/>
                <a:cs typeface="Arial" panose="020B0604020202020204" pitchFamily="34" charset="0"/>
              </a:rPr>
              <a:t>References</a:t>
            </a:r>
            <a:endParaRPr lang="en" sz="2800" i="0" dirty="0">
              <a:solidFill>
                <a:srgbClr val="EEB500"/>
              </a:solidFill>
              <a:latin typeface="Arial" panose="020B0604020202020204" pitchFamily="34" charset="0"/>
              <a:cs typeface="Arial" panose="020B0604020202020204" pitchFamily="34" charset="0"/>
            </a:endParaRPr>
          </a:p>
        </p:txBody>
      </p:sp>
      <p:sp>
        <p:nvSpPr>
          <p:cNvPr id="5" name="TextBox 4"/>
          <p:cNvSpPr txBox="1"/>
          <p:nvPr/>
        </p:nvSpPr>
        <p:spPr>
          <a:xfrm>
            <a:off x="833748" y="1965960"/>
            <a:ext cx="7312032" cy="73866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hlinkClick r:id="rId3"/>
              </a:rPr>
              <a:t>https://aws.amazon.com/emr/</a:t>
            </a:r>
            <a:endParaRPr lang="en-US" dirty="0">
              <a:solidFill>
                <a:schemeClr val="tx1"/>
              </a:solidFill>
            </a:endParaRPr>
          </a:p>
          <a:p>
            <a:pPr marL="285750" indent="-285750">
              <a:buFont typeface="Arial" panose="020B0604020202020204" pitchFamily="34" charset="0"/>
              <a:buChar char="•"/>
            </a:pPr>
            <a:r>
              <a:rPr lang="en-US" dirty="0">
                <a:solidFill>
                  <a:schemeClr val="tx1"/>
                </a:solidFill>
                <a:hlinkClick r:id="rId4"/>
              </a:rPr>
              <a:t>https://www.slideshare.net/AmazonWebServices/amazon-emr-masterclass</a:t>
            </a: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67862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Headlines</Template>
  <TotalTime>2922</TotalTime>
  <Words>702</Words>
  <Application>Microsoft Office PowerPoint</Application>
  <PresentationFormat>On-screen Show (16:9)</PresentationFormat>
  <Paragraphs>63</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Schoolbook</vt:lpstr>
      <vt:lpstr>Corbel</vt:lpstr>
      <vt:lpstr>Impact</vt:lpstr>
      <vt:lpstr>나눔고딕 Light</vt:lpstr>
      <vt:lpstr>서울남산체 M</vt:lpstr>
      <vt:lpstr>Headlines</vt:lpstr>
      <vt:lpstr>PowerPoint Presentation</vt:lpstr>
      <vt:lpstr>Agenda</vt:lpstr>
      <vt:lpstr>Amazon EMR</vt:lpstr>
      <vt:lpstr>What is Amazon Elastic MapReduce (EMR)?</vt:lpstr>
      <vt:lpstr>Why Amazon EMR?</vt:lpstr>
      <vt:lpstr>Example Use Cases</vt:lpstr>
      <vt:lpstr>Example Use Cases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 Reduction: Partial Least Squares Regression and Considerations in High Dimensions</dc:title>
  <dc:creator>Lisha</dc:creator>
  <cp:lastModifiedBy>Brittany Hayes</cp:lastModifiedBy>
  <cp:revision>142</cp:revision>
  <dcterms:modified xsi:type="dcterms:W3CDTF">2017-04-07T14:59:14Z</dcterms:modified>
</cp:coreProperties>
</file>