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64" r:id="rId6"/>
    <p:sldId id="265" r:id="rId7"/>
    <p:sldId id="267" r:id="rId8"/>
    <p:sldId id="271" r:id="rId9"/>
    <p:sldId id="272" r:id="rId10"/>
    <p:sldId id="266" r:id="rId11"/>
    <p:sldId id="259" r:id="rId12"/>
    <p:sldId id="273" r:id="rId13"/>
    <p:sldId id="269" r:id="rId14"/>
    <p:sldId id="278" r:id="rId15"/>
    <p:sldId id="279" r:id="rId16"/>
    <p:sldId id="262" r:id="rId17"/>
    <p:sldId id="263" r:id="rId18"/>
    <p:sldId id="280"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2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11640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5905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0588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20638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4290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A47A49-5AE2-4897-B188-74D33D88087C}"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323440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A47A49-5AE2-4897-B188-74D33D88087C}"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46140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A47A49-5AE2-4897-B188-74D33D88087C}"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96847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47A49-5AE2-4897-B188-74D33D88087C}"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54899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957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30846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47A49-5AE2-4897-B188-74D33D88087C}" type="datetimeFigureOut">
              <a:rPr lang="en-US" smtClean="0"/>
              <a:t>4/19/2017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E656-7905-4BDA-AF5A-810F44E53B5F}" type="slidenum">
              <a:rPr lang="en-US" smtClean="0"/>
              <a:t>‹#›</a:t>
            </a:fld>
            <a:endParaRPr lang="en-US"/>
          </a:p>
        </p:txBody>
      </p:sp>
    </p:spTree>
    <p:extLst>
      <p:ext uri="{BB962C8B-B14F-4D97-AF65-F5344CB8AC3E}">
        <p14:creationId xmlns:p14="http://schemas.microsoft.com/office/powerpoint/2010/main" val="308625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47649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8499107" y="4911591"/>
            <a:ext cx="2974207" cy="1619430"/>
          </a:xfrm>
        </p:spPr>
        <p:txBody>
          <a:bodyPr anchor="ctr">
            <a:normAutofit lnSpcReduction="10000"/>
          </a:bodyPr>
          <a:lstStyle/>
          <a:p>
            <a:pPr algn="l"/>
            <a:r>
              <a:rPr lang="en-US" sz="1600" b="1" dirty="0"/>
              <a:t>Group 7</a:t>
            </a:r>
          </a:p>
          <a:p>
            <a:pPr algn="l"/>
            <a:r>
              <a:rPr lang="en-US" sz="1600" dirty="0"/>
              <a:t>Matt </a:t>
            </a:r>
            <a:r>
              <a:rPr lang="en-US" sz="1600" dirty="0" err="1"/>
              <a:t>Esporrin</a:t>
            </a:r>
            <a:endParaRPr lang="en-US" sz="1600" dirty="0"/>
          </a:p>
          <a:p>
            <a:pPr algn="l"/>
            <a:r>
              <a:rPr lang="en-US" sz="1600" dirty="0"/>
              <a:t>Brittany Hayes </a:t>
            </a:r>
          </a:p>
          <a:p>
            <a:pPr algn="l"/>
            <a:r>
              <a:rPr lang="en-US" sz="1600" dirty="0" err="1"/>
              <a:t>Verghese</a:t>
            </a:r>
            <a:r>
              <a:rPr lang="en-US" sz="1600" dirty="0"/>
              <a:t> </a:t>
            </a:r>
            <a:r>
              <a:rPr lang="en-US" sz="1600" dirty="0" err="1"/>
              <a:t>Polukannil</a:t>
            </a:r>
            <a:endParaRPr lang="en-US" sz="1600" dirty="0"/>
          </a:p>
          <a:p>
            <a:pPr algn="l"/>
            <a:r>
              <a:rPr lang="en-US" sz="1600" dirty="0"/>
              <a:t>Lisha </a:t>
            </a:r>
            <a:r>
              <a:rPr lang="en-US" sz="1600" dirty="0" err="1"/>
              <a:t>Shangguan</a:t>
            </a:r>
            <a:endParaRPr lang="en-US" sz="1600" dirty="0"/>
          </a:p>
        </p:txBody>
      </p:sp>
      <p:pic>
        <p:nvPicPr>
          <p:cNvPr id="1028" name="Picture 4" descr="Image result for rossmann drug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74" y="1171455"/>
            <a:ext cx="10933651" cy="28914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05637" y="2905035"/>
            <a:ext cx="8011486" cy="12835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FC000"/>
                </a:solidFill>
                <a:latin typeface="Arial Black" panose="020B0A04020102020204" pitchFamily="34" charset="0"/>
              </a:rPr>
              <a:t>SALES PREDICTION</a:t>
            </a:r>
          </a:p>
        </p:txBody>
      </p:sp>
    </p:spTree>
    <p:extLst>
      <p:ext uri="{BB962C8B-B14F-4D97-AF65-F5344CB8AC3E}">
        <p14:creationId xmlns:p14="http://schemas.microsoft.com/office/powerpoint/2010/main" val="35701260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4592784"/>
          </a:xfrm>
        </p:spPr>
        <p:txBody>
          <a:bodyPr anchor="t">
            <a:normAutofit lnSpcReduction="10000"/>
          </a:bodyPr>
          <a:lstStyle/>
          <a:p>
            <a:r>
              <a:rPr lang="en-US" sz="2000" dirty="0"/>
              <a:t>The random forest model (</a:t>
            </a:r>
            <a:r>
              <a:rPr lang="en-US" sz="2000" dirty="0" err="1"/>
              <a:t>ntrees</a:t>
            </a:r>
            <a:r>
              <a:rPr lang="en-US" sz="2000" dirty="0"/>
              <a:t> = 1000)</a:t>
            </a:r>
          </a:p>
          <a:p>
            <a:endParaRPr lang="en-US" sz="2000" dirty="0"/>
          </a:p>
          <a:p>
            <a:endParaRPr lang="en-US" sz="2000" dirty="0"/>
          </a:p>
          <a:p>
            <a:endParaRPr lang="en-US" sz="2000" dirty="0"/>
          </a:p>
          <a:p>
            <a:pPr marL="0" indent="0">
              <a:buNone/>
            </a:pPr>
            <a:endParaRPr lang="en-US" sz="2000" dirty="0"/>
          </a:p>
          <a:p>
            <a:r>
              <a:rPr lang="en-US" sz="2000" dirty="0"/>
              <a:t>The random forest model (</a:t>
            </a:r>
            <a:r>
              <a:rPr lang="en-US" sz="2000" dirty="0" err="1"/>
              <a:t>ntrees</a:t>
            </a:r>
            <a:r>
              <a:rPr lang="en-US" sz="2000" dirty="0"/>
              <a:t> = 100)</a:t>
            </a:r>
          </a:p>
          <a:p>
            <a:endParaRPr lang="en-US" sz="2000" dirty="0"/>
          </a:p>
          <a:p>
            <a:endParaRPr lang="en-US" sz="2000" dirty="0"/>
          </a:p>
          <a:p>
            <a:endParaRPr lang="en-US" sz="2000" dirty="0"/>
          </a:p>
          <a:p>
            <a:endParaRPr lang="en-US" sz="2000" dirty="0"/>
          </a:p>
          <a:p>
            <a:r>
              <a:rPr lang="en-US" sz="2000" dirty="0"/>
              <a:t>When the number of trees equals 100, the model performs better. The chosen parameters setting does not lead to overfitting the training data since the test MSE and training MSE are similar.</a:t>
            </a:r>
          </a:p>
          <a:p>
            <a:endParaRPr lang="en-US" sz="2000" dirty="0"/>
          </a:p>
          <a:p>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1496077833"/>
              </p:ext>
            </p:extLst>
          </p:nvPr>
        </p:nvGraphicFramePr>
        <p:xfrm>
          <a:off x="2032000" y="2554878"/>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7470077</a:t>
                      </a:r>
                    </a:p>
                  </a:txBody>
                  <a:tcPr/>
                </a:tc>
                <a:tc>
                  <a:txBody>
                    <a:bodyPr/>
                    <a:lstStyle/>
                    <a:p>
                      <a:pPr algn="ctr"/>
                      <a:r>
                        <a:rPr lang="en-US" dirty="0"/>
                        <a:t>53.33%</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tc>
                <a:tc>
                  <a:txBody>
                    <a:bodyPr/>
                    <a:lstStyle/>
                    <a:p>
                      <a:pPr algn="ctr"/>
                      <a:r>
                        <a:rPr lang="en-US" dirty="0"/>
                        <a:t>48.73%</a:t>
                      </a:r>
                    </a:p>
                  </a:txBody>
                  <a:tcPr/>
                </a:tc>
                <a:extLst>
                  <a:ext uri="{0D108BD9-81ED-4DB2-BD59-A6C34878D82A}">
                    <a16:rowId xmlns:a16="http://schemas.microsoft.com/office/drawing/2014/main" val="122667015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48203024"/>
              </p:ext>
            </p:extLst>
          </p:nvPr>
        </p:nvGraphicFramePr>
        <p:xfrm>
          <a:off x="2031999" y="4563519"/>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7494087</a:t>
                      </a:r>
                    </a:p>
                  </a:txBody>
                  <a:tcPr/>
                </a:tc>
                <a:tc>
                  <a:txBody>
                    <a:bodyPr/>
                    <a:lstStyle/>
                    <a:p>
                      <a:pPr algn="ctr"/>
                      <a:r>
                        <a:rPr lang="en-US" dirty="0"/>
                        <a:t>53.68%</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7317610</a:t>
                      </a:r>
                      <a:endParaRPr lang="en-US" dirty="0"/>
                    </a:p>
                  </a:txBody>
                  <a:tcPr/>
                </a:tc>
                <a:tc>
                  <a:txBody>
                    <a:bodyPr/>
                    <a:lstStyle/>
                    <a:p>
                      <a:pPr algn="ctr"/>
                      <a:r>
                        <a:rPr lang="en-US" dirty="0"/>
                        <a:t>49.01%</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37840796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4789602"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caret and </a:t>
            </a:r>
            <a:r>
              <a:rPr lang="en-US" sz="2000" dirty="0" err="1"/>
              <a:t>gbm</a:t>
            </a:r>
            <a:r>
              <a:rPr lang="en-US" sz="2000" dirty="0"/>
              <a:t> packages, we constructed boosting models. The caret package can tune the parameters automatically and identify the optimal settings to generate the smallest RMSE.</a:t>
            </a:r>
          </a:p>
          <a:p>
            <a:r>
              <a:rPr lang="en-US" sz="2000" dirty="0"/>
              <a:t>The optimal settings: </a:t>
            </a:r>
          </a:p>
          <a:p>
            <a:pPr marL="457200" lvl="1" indent="0">
              <a:buNone/>
            </a:pPr>
            <a:r>
              <a:rPr lang="en-US" sz="1600" dirty="0" err="1"/>
              <a:t>n.trees</a:t>
            </a:r>
            <a:r>
              <a:rPr lang="en-US" sz="1600" dirty="0"/>
              <a:t> = 150, </a:t>
            </a:r>
            <a:r>
              <a:rPr lang="en-US" sz="1600" dirty="0" err="1"/>
              <a:t>interaction.depth</a:t>
            </a:r>
            <a:r>
              <a:rPr lang="en-US" sz="1600" dirty="0"/>
              <a:t> = 3, shrinkage = 0.1 and </a:t>
            </a:r>
            <a:r>
              <a:rPr lang="en-US" sz="1600" dirty="0" err="1"/>
              <a:t>n.minobsinnode</a:t>
            </a:r>
            <a:r>
              <a:rPr lang="en-US" sz="1600" dirty="0"/>
              <a:t> = 10</a:t>
            </a:r>
          </a:p>
          <a:p>
            <a:r>
              <a:rPr lang="en-US" sz="2000" dirty="0"/>
              <a:t>Promotion, competition distance, and store are more important than other features. </a:t>
            </a:r>
          </a:p>
          <a:p>
            <a:pPr marL="0" indent="0">
              <a:buFont typeface="Arial" panose="020B0604020202020204" pitchFamily="34" charset="0"/>
              <a:buNone/>
            </a:pPr>
            <a:endParaRPr lang="en-US" sz="2000" dirty="0"/>
          </a:p>
        </p:txBody>
      </p:sp>
      <p:pic>
        <p:nvPicPr>
          <p:cNvPr id="16" name="Picture 15"/>
          <p:cNvPicPr>
            <a:picLocks noChangeAspect="1"/>
          </p:cNvPicPr>
          <p:nvPr/>
        </p:nvPicPr>
        <p:blipFill rotWithShape="1">
          <a:blip r:embed="rId3"/>
          <a:srcRect t="1704"/>
          <a:stretch/>
        </p:blipFill>
        <p:spPr>
          <a:xfrm>
            <a:off x="5728313" y="2290713"/>
            <a:ext cx="6039816" cy="3297391"/>
          </a:xfrm>
          <a:prstGeom prst="rect">
            <a:avLst/>
          </a:prstGeom>
        </p:spPr>
      </p:pic>
    </p:spTree>
    <p:extLst>
      <p:ext uri="{BB962C8B-B14F-4D97-AF65-F5344CB8AC3E}">
        <p14:creationId xmlns:p14="http://schemas.microsoft.com/office/powerpoint/2010/main" val="13101046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838200" y="2015406"/>
            <a:ext cx="10515600" cy="4065986"/>
          </a:xfrm>
        </p:spPr>
        <p:txBody>
          <a:bodyPr anchor="t">
            <a:normAutofit/>
          </a:bodyPr>
          <a:lstStyle/>
          <a:p>
            <a:r>
              <a:rPr lang="en-US" sz="2000" dirty="0"/>
              <a:t>The best boosting model had the following values for our metrics of interest:</a:t>
            </a:r>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r>
              <a:rPr lang="en-US" sz="2000" dirty="0"/>
              <a:t>The chosen parameters setting does not lead to overfitting the training data since the test MSE and training MSE are similar</a:t>
            </a:r>
          </a:p>
        </p:txBody>
      </p:sp>
      <p:graphicFrame>
        <p:nvGraphicFramePr>
          <p:cNvPr id="4" name="Table 3"/>
          <p:cNvGraphicFramePr>
            <a:graphicFrameLocks noGrp="1"/>
          </p:cNvGraphicFramePr>
          <p:nvPr>
            <p:extLst>
              <p:ext uri="{D42A27DB-BD31-4B8C-83A1-F6EECF244321}">
                <p14:modId xmlns:p14="http://schemas.microsoft.com/office/powerpoint/2010/main" val="1352350786"/>
              </p:ext>
            </p:extLst>
          </p:nvPr>
        </p:nvGraphicFramePr>
        <p:xfrm>
          <a:off x="2032000" y="3111922"/>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5899619</a:t>
                      </a:r>
                    </a:p>
                  </a:txBody>
                  <a:tcPr/>
                </a:tc>
                <a:tc>
                  <a:txBody>
                    <a:bodyPr/>
                    <a:lstStyle/>
                    <a:p>
                      <a:pPr algn="ctr"/>
                      <a:r>
                        <a:rPr lang="en-US" dirty="0"/>
                        <a:t>47.90%</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tc>
                <a:tc>
                  <a:txBody>
                    <a:bodyPr/>
                    <a:lstStyle/>
                    <a:p>
                      <a:pPr algn="ctr"/>
                      <a:r>
                        <a:rPr lang="en-US" dirty="0"/>
                        <a:t>42.66%</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11170026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10515600" cy="40659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gam package, we constructed several gam models which used smoothing splines with varying degrees of freedom for the numeric predictors and dummy variables for the categorical predictors</a:t>
            </a:r>
          </a:p>
          <a:p>
            <a:r>
              <a:rPr lang="en-US" sz="2000" dirty="0"/>
              <a:t>The best choice of predictors were chosen by subset selection</a:t>
            </a:r>
          </a:p>
          <a:p>
            <a:pPr lvl="1"/>
            <a:r>
              <a:rPr lang="en-US" sz="2000" dirty="0" err="1"/>
              <a:t>CompDays</a:t>
            </a:r>
            <a:endParaRPr lang="en-US" sz="2000" dirty="0"/>
          </a:p>
          <a:p>
            <a:pPr lvl="1"/>
            <a:r>
              <a:rPr lang="en-US" sz="2000" dirty="0" err="1"/>
              <a:t>CompetitionDistance</a:t>
            </a:r>
            <a:endParaRPr lang="en-US" sz="2000" dirty="0"/>
          </a:p>
          <a:p>
            <a:pPr lvl="1"/>
            <a:r>
              <a:rPr lang="en-US" sz="2000" dirty="0" err="1"/>
              <a:t>CompetitionOpenSinceYear</a:t>
            </a:r>
            <a:endParaRPr lang="en-US" sz="2000" dirty="0"/>
          </a:p>
          <a:p>
            <a:pPr lvl="1"/>
            <a:r>
              <a:rPr lang="en-US" sz="2000" dirty="0"/>
              <a:t>Assortment</a:t>
            </a:r>
          </a:p>
          <a:p>
            <a:pPr lvl="1"/>
            <a:r>
              <a:rPr lang="en-US" sz="2000" dirty="0" err="1"/>
              <a:t>StoreType</a:t>
            </a:r>
            <a:endParaRPr lang="en-US" sz="2000" dirty="0"/>
          </a:p>
          <a:p>
            <a:pPr lvl="1"/>
            <a:r>
              <a:rPr lang="en-US" sz="2000" dirty="0"/>
              <a:t>Month</a:t>
            </a:r>
          </a:p>
          <a:p>
            <a:pPr lvl="1"/>
            <a:r>
              <a:rPr lang="en-US" sz="2000" dirty="0"/>
              <a:t>Promo</a:t>
            </a:r>
          </a:p>
          <a:p>
            <a:pPr lvl="1"/>
            <a:r>
              <a:rPr lang="en-US" sz="2000" dirty="0" err="1"/>
              <a:t>DayOfWeek</a:t>
            </a: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5709049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838200" y="1950754"/>
            <a:ext cx="9728200" cy="931556"/>
          </a:xfrm>
        </p:spPr>
        <p:txBody>
          <a:bodyPr anchor="ctr">
            <a:normAutofit/>
          </a:bodyPr>
          <a:lstStyle/>
          <a:p>
            <a:r>
              <a:rPr lang="en-US" sz="2000" dirty="0"/>
              <a:t>The best GAM model used smoothing splines for </a:t>
            </a:r>
            <a:r>
              <a:rPr lang="en-US" sz="2000" dirty="0" err="1"/>
              <a:t>CompDays</a:t>
            </a:r>
            <a:r>
              <a:rPr lang="en-US" sz="2000" dirty="0"/>
              <a:t> and </a:t>
            </a:r>
            <a:r>
              <a:rPr lang="en-US" sz="2000" dirty="0" err="1"/>
              <a:t>CompetitionDistance</a:t>
            </a:r>
            <a:endParaRPr lang="en-US" sz="2000" dirty="0"/>
          </a:p>
        </p:txBody>
      </p:sp>
      <p:pic>
        <p:nvPicPr>
          <p:cNvPr id="3" name="Picture 2"/>
          <p:cNvPicPr>
            <a:picLocks noChangeAspect="1"/>
          </p:cNvPicPr>
          <p:nvPr/>
        </p:nvPicPr>
        <p:blipFill>
          <a:blip r:embed="rId3"/>
          <a:stretch>
            <a:fillRect/>
          </a:stretch>
        </p:blipFill>
        <p:spPr>
          <a:xfrm>
            <a:off x="6402009" y="2882309"/>
            <a:ext cx="4530296" cy="3792875"/>
          </a:xfrm>
          <a:prstGeom prst="rect">
            <a:avLst/>
          </a:prstGeom>
        </p:spPr>
      </p:pic>
      <p:pic>
        <p:nvPicPr>
          <p:cNvPr id="4" name="Picture 3"/>
          <p:cNvPicPr>
            <a:picLocks noChangeAspect="1"/>
          </p:cNvPicPr>
          <p:nvPr/>
        </p:nvPicPr>
        <p:blipFill>
          <a:blip r:embed="rId4"/>
          <a:stretch>
            <a:fillRect/>
          </a:stretch>
        </p:blipFill>
        <p:spPr>
          <a:xfrm>
            <a:off x="952915" y="2882309"/>
            <a:ext cx="4218521" cy="3792875"/>
          </a:xfrm>
          <a:prstGeom prst="rect">
            <a:avLst/>
          </a:prstGeom>
        </p:spPr>
      </p:pic>
    </p:spTree>
    <p:extLst>
      <p:ext uri="{BB962C8B-B14F-4D97-AF65-F5344CB8AC3E}">
        <p14:creationId xmlns:p14="http://schemas.microsoft.com/office/powerpoint/2010/main" val="359035999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3563358"/>
          </a:xfrm>
        </p:spPr>
        <p:txBody>
          <a:bodyPr anchor="ctr">
            <a:normAutofit/>
          </a:bodyPr>
          <a:lstStyle/>
          <a:p>
            <a:r>
              <a:rPr lang="en-US" sz="2000" dirty="0"/>
              <a:t>The best GAM model had the following values for our metrics of interest:</a:t>
            </a:r>
          </a:p>
          <a:p>
            <a:pPr lvl="1"/>
            <a:endParaRPr lang="en-US" sz="2000" dirty="0"/>
          </a:p>
          <a:p>
            <a:pPr lvl="1"/>
            <a:endParaRPr lang="en-US" sz="2000" dirty="0"/>
          </a:p>
          <a:p>
            <a:pPr lvl="1"/>
            <a:endParaRPr lang="en-US" sz="2000" dirty="0"/>
          </a:p>
          <a:p>
            <a:pPr lvl="1"/>
            <a:endParaRPr lang="en-US" sz="2000" dirty="0"/>
          </a:p>
          <a:p>
            <a:r>
              <a:rPr lang="en-US" sz="2000" dirty="0"/>
              <a:t>It was possible to slightly lower the RMSPE, but at the cost of increasing the MSE.</a:t>
            </a:r>
          </a:p>
          <a:p>
            <a:r>
              <a:rPr lang="en-US" sz="2000" dirty="0"/>
              <a:t>The flexibility of the splines does run the risk of overfitting the training data, however, as the test MSE and training MSE are similar, this does not seem to be too great a risk in this case. </a:t>
            </a:r>
          </a:p>
        </p:txBody>
      </p:sp>
      <p:sp>
        <p:nvSpPr>
          <p:cNvPr id="11" name="Title 1"/>
          <p:cNvSpPr>
            <a:spLocks noGrp="1"/>
          </p:cNvSpPr>
          <p:nvPr>
            <p:ph type="title"/>
          </p:nvPr>
        </p:nvSpPr>
        <p:spPr/>
        <p:txBody>
          <a:bodyPr>
            <a:normAutofit/>
          </a:bodyPr>
          <a:lstStyle/>
          <a:p>
            <a:r>
              <a:rPr lang="en-US" b="1" dirty="0">
                <a:solidFill>
                  <a:srgbClr val="FFC000"/>
                </a:solidFill>
              </a:rPr>
              <a:t>Modeling: GAMs</a:t>
            </a:r>
          </a:p>
        </p:txBody>
      </p:sp>
      <p:graphicFrame>
        <p:nvGraphicFramePr>
          <p:cNvPr id="12" name="Table 11"/>
          <p:cNvGraphicFramePr>
            <a:graphicFrameLocks noGrp="1"/>
          </p:cNvGraphicFramePr>
          <p:nvPr>
            <p:extLst/>
          </p:nvPr>
        </p:nvGraphicFramePr>
        <p:xfrm>
          <a:off x="2032000" y="2882310"/>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7939000 </a:t>
                      </a:r>
                    </a:p>
                  </a:txBody>
                  <a:tcPr/>
                </a:tc>
                <a:tc>
                  <a:txBody>
                    <a:bodyPr/>
                    <a:lstStyle/>
                    <a:p>
                      <a:pPr algn="ctr"/>
                      <a:r>
                        <a:rPr lang="en-US" dirty="0"/>
                        <a:t>34.81%</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tc>
                <a:tc>
                  <a:txBody>
                    <a:bodyPr/>
                    <a:lstStyle/>
                    <a:p>
                      <a:pPr algn="ctr"/>
                      <a:r>
                        <a:rPr lang="en-US" dirty="0"/>
                        <a:t>31.4%</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228284005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Accuracy of Results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2187387871"/>
              </p:ext>
            </p:extLst>
          </p:nvPr>
        </p:nvGraphicFramePr>
        <p:xfrm>
          <a:off x="1265382" y="2554878"/>
          <a:ext cx="9661236" cy="3282504"/>
        </p:xfrm>
        <a:graphic>
          <a:graphicData uri="http://schemas.openxmlformats.org/drawingml/2006/table">
            <a:tbl>
              <a:tblPr firstRow="1" bandRow="1">
                <a:tableStyleId>{21E4AEA4-8DFA-4A89-87EB-49C32662AFE0}</a:tableStyleId>
              </a:tblPr>
              <a:tblGrid>
                <a:gridCol w="3220412">
                  <a:extLst>
                    <a:ext uri="{9D8B030D-6E8A-4147-A177-3AD203B41FA5}">
                      <a16:colId xmlns:a16="http://schemas.microsoft.com/office/drawing/2014/main" val="472140097"/>
                    </a:ext>
                  </a:extLst>
                </a:gridCol>
                <a:gridCol w="3220412">
                  <a:extLst>
                    <a:ext uri="{9D8B030D-6E8A-4147-A177-3AD203B41FA5}">
                      <a16:colId xmlns:a16="http://schemas.microsoft.com/office/drawing/2014/main" val="3720232126"/>
                    </a:ext>
                  </a:extLst>
                </a:gridCol>
                <a:gridCol w="3220412">
                  <a:extLst>
                    <a:ext uri="{9D8B030D-6E8A-4147-A177-3AD203B41FA5}">
                      <a16:colId xmlns:a16="http://schemas.microsoft.com/office/drawing/2014/main" val="120841938"/>
                    </a:ext>
                  </a:extLst>
                </a:gridCol>
              </a:tblGrid>
              <a:tr h="820626">
                <a:tc>
                  <a:txBody>
                    <a:bodyPr/>
                    <a:lstStyle/>
                    <a:p>
                      <a:endParaRPr lang="en-US" dirty="0"/>
                    </a:p>
                  </a:txBody>
                  <a:tcPr anchor="ctr"/>
                </a:tc>
                <a:tc>
                  <a:txBody>
                    <a:bodyPr/>
                    <a:lstStyle/>
                    <a:p>
                      <a:pPr algn="ctr"/>
                      <a:r>
                        <a:rPr lang="en-US" dirty="0"/>
                        <a:t>MSE</a:t>
                      </a:r>
                    </a:p>
                  </a:txBody>
                  <a:tcPr anchor="ctr"/>
                </a:tc>
                <a:tc>
                  <a:txBody>
                    <a:bodyPr/>
                    <a:lstStyle/>
                    <a:p>
                      <a:pPr algn="ctr"/>
                      <a:r>
                        <a:rPr lang="en-US" dirty="0"/>
                        <a:t>RMSPE</a:t>
                      </a:r>
                    </a:p>
                  </a:txBody>
                  <a:tcPr anchor="ctr"/>
                </a:tc>
                <a:extLst>
                  <a:ext uri="{0D108BD9-81ED-4DB2-BD59-A6C34878D82A}">
                    <a16:rowId xmlns:a16="http://schemas.microsoft.com/office/drawing/2014/main" val="3837947699"/>
                  </a:ext>
                </a:extLst>
              </a:tr>
              <a:tr h="820626">
                <a:tc>
                  <a:txBody>
                    <a:bodyPr/>
                    <a:lstStyle/>
                    <a:p>
                      <a:pPr algn="ctr"/>
                      <a:r>
                        <a:rPr lang="en-US" b="1" dirty="0"/>
                        <a:t>GAMs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nchor="ctr"/>
                </a:tc>
                <a:tc>
                  <a:txBody>
                    <a:bodyPr/>
                    <a:lstStyle/>
                    <a:p>
                      <a:pPr algn="ctr"/>
                      <a:r>
                        <a:rPr lang="en-US" dirty="0"/>
                        <a:t>31.4%</a:t>
                      </a:r>
                    </a:p>
                  </a:txBody>
                  <a:tcPr anchor="ctr"/>
                </a:tc>
                <a:extLst>
                  <a:ext uri="{0D108BD9-81ED-4DB2-BD59-A6C34878D82A}">
                    <a16:rowId xmlns:a16="http://schemas.microsoft.com/office/drawing/2014/main" val="2216457841"/>
                  </a:ext>
                </a:extLst>
              </a:tr>
              <a:tr h="820626">
                <a:tc>
                  <a:txBody>
                    <a:bodyPr/>
                    <a:lstStyle/>
                    <a:p>
                      <a:pPr algn="ctr"/>
                      <a:r>
                        <a:rPr lang="en-US" b="1" dirty="0"/>
                        <a:t>Boosting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nchor="ctr"/>
                </a:tc>
                <a:tc>
                  <a:txBody>
                    <a:bodyPr/>
                    <a:lstStyle/>
                    <a:p>
                      <a:pPr algn="ctr"/>
                      <a:r>
                        <a:rPr lang="en-US" dirty="0"/>
                        <a:t>42.7%</a:t>
                      </a:r>
                    </a:p>
                  </a:txBody>
                  <a:tcPr anchor="ctr"/>
                </a:tc>
                <a:extLst>
                  <a:ext uri="{0D108BD9-81ED-4DB2-BD59-A6C34878D82A}">
                    <a16:rowId xmlns:a16="http://schemas.microsoft.com/office/drawing/2014/main" val="1226670156"/>
                  </a:ext>
                </a:extLst>
              </a:tr>
              <a:tr h="820626">
                <a:tc>
                  <a:txBody>
                    <a:bodyPr/>
                    <a:lstStyle/>
                    <a:p>
                      <a:pPr algn="ctr"/>
                      <a:r>
                        <a:rPr lang="en-US" b="1"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nchor="ctr"/>
                </a:tc>
                <a:tc>
                  <a:txBody>
                    <a:bodyPr/>
                    <a:lstStyle/>
                    <a:p>
                      <a:pPr algn="ctr"/>
                      <a:r>
                        <a:rPr lang="en-US" dirty="0"/>
                        <a:t>48.7%</a:t>
                      </a:r>
                    </a:p>
                  </a:txBody>
                  <a:tcPr anchor="ctr"/>
                </a:tc>
                <a:extLst>
                  <a:ext uri="{0D108BD9-81ED-4DB2-BD59-A6C34878D82A}">
                    <a16:rowId xmlns:a16="http://schemas.microsoft.com/office/drawing/2014/main" val="3989875578"/>
                  </a:ext>
                </a:extLst>
              </a:tr>
            </a:tbl>
          </a:graphicData>
        </a:graphic>
      </p:graphicFrame>
      <p:sp>
        <p:nvSpPr>
          <p:cNvPr id="5" name="TextBox 4"/>
          <p:cNvSpPr txBox="1"/>
          <p:nvPr/>
        </p:nvSpPr>
        <p:spPr>
          <a:xfrm>
            <a:off x="4742745" y="1975256"/>
            <a:ext cx="2706510" cy="461665"/>
          </a:xfrm>
          <a:prstGeom prst="rect">
            <a:avLst/>
          </a:prstGeom>
          <a:noFill/>
        </p:spPr>
        <p:txBody>
          <a:bodyPr wrap="none" rtlCol="0">
            <a:spAutoFit/>
          </a:bodyPr>
          <a:lstStyle/>
          <a:p>
            <a:r>
              <a:rPr lang="en-US" sz="2400" b="1" dirty="0"/>
              <a:t>Results Comparison</a:t>
            </a:r>
          </a:p>
        </p:txBody>
      </p:sp>
    </p:spTree>
    <p:extLst>
      <p:ext uri="{BB962C8B-B14F-4D97-AF65-F5344CB8AC3E}">
        <p14:creationId xmlns:p14="http://schemas.microsoft.com/office/powerpoint/2010/main" val="151080327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 and Perspective</a:t>
            </a:r>
          </a:p>
        </p:txBody>
      </p:sp>
      <p:sp>
        <p:nvSpPr>
          <p:cNvPr id="3" name="Content Placeholder 2"/>
          <p:cNvSpPr>
            <a:spLocks noGrp="1"/>
          </p:cNvSpPr>
          <p:nvPr>
            <p:ph idx="1"/>
          </p:nvPr>
        </p:nvSpPr>
        <p:spPr>
          <a:xfrm>
            <a:off x="838200" y="2015406"/>
            <a:ext cx="10515600" cy="4065986"/>
          </a:xfrm>
        </p:spPr>
        <p:txBody>
          <a:bodyPr anchor="t">
            <a:normAutofit/>
          </a:bodyPr>
          <a:lstStyle/>
          <a:p>
            <a:r>
              <a:rPr lang="en-US" sz="2000" dirty="0"/>
              <a:t>GAMs are useful for modeling nonlinear trends, especially with time series data</a:t>
            </a:r>
          </a:p>
          <a:p>
            <a:r>
              <a:rPr lang="en-US" sz="2000" dirty="0"/>
              <a:t>Important predictors for the data set can be categorized as:</a:t>
            </a:r>
          </a:p>
          <a:p>
            <a:pPr lvl="1"/>
            <a:r>
              <a:rPr lang="en-US" sz="1600" dirty="0"/>
              <a:t>Seasonality</a:t>
            </a:r>
          </a:p>
          <a:p>
            <a:pPr lvl="1"/>
            <a:r>
              <a:rPr lang="en-US" sz="1600" dirty="0"/>
              <a:t>Local competition</a:t>
            </a:r>
          </a:p>
          <a:p>
            <a:pPr lvl="1"/>
            <a:r>
              <a:rPr lang="en-US" sz="1600" dirty="0"/>
              <a:t>Assortment and Type of Store</a:t>
            </a:r>
          </a:p>
          <a:p>
            <a:r>
              <a:rPr lang="en-US" sz="2000" dirty="0" err="1"/>
              <a:t>Rossmann</a:t>
            </a:r>
            <a:r>
              <a:rPr lang="en-US" sz="2000" dirty="0"/>
              <a:t> could use a similar model to:</a:t>
            </a:r>
          </a:p>
          <a:p>
            <a:pPr lvl="1"/>
            <a:r>
              <a:rPr lang="en-US" sz="1600" dirty="0"/>
              <a:t>Predict sales for their stores</a:t>
            </a:r>
          </a:p>
          <a:p>
            <a:pPr lvl="1"/>
            <a:r>
              <a:rPr lang="en-US" sz="1600" dirty="0"/>
              <a:t>Build employee schedules</a:t>
            </a:r>
          </a:p>
          <a:p>
            <a:pPr lvl="1"/>
            <a:r>
              <a:rPr lang="en-US" sz="1600" dirty="0"/>
              <a:t>Manage inventory</a:t>
            </a:r>
          </a:p>
          <a:p>
            <a:r>
              <a:rPr lang="en-US" sz="2000" dirty="0"/>
              <a:t>Understanding what types of stores and merchandise drive sales could be useful in future studies</a:t>
            </a:r>
          </a:p>
          <a:p>
            <a:pPr lvl="1"/>
            <a:endParaRPr lang="en-US" sz="1600" dirty="0"/>
          </a:p>
          <a:p>
            <a:pPr lvl="1"/>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473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 and Perspective</a:t>
            </a:r>
          </a:p>
        </p:txBody>
      </p:sp>
      <p:sp>
        <p:nvSpPr>
          <p:cNvPr id="3" name="Content Placeholder 2"/>
          <p:cNvSpPr>
            <a:spLocks noGrp="1"/>
          </p:cNvSpPr>
          <p:nvPr>
            <p:ph idx="1"/>
          </p:nvPr>
        </p:nvSpPr>
        <p:spPr>
          <a:xfrm>
            <a:off x="838200" y="2015406"/>
            <a:ext cx="10515600" cy="4065986"/>
          </a:xfrm>
        </p:spPr>
        <p:txBody>
          <a:bodyPr anchor="t">
            <a:normAutofit/>
          </a:bodyPr>
          <a:lstStyle/>
          <a:p>
            <a:r>
              <a:rPr lang="en-US" sz="2000" dirty="0"/>
              <a:t>Clustering stores could prove useful in improving the predictive power of the model</a:t>
            </a:r>
          </a:p>
          <a:p>
            <a:r>
              <a:rPr lang="en-US" sz="2000" dirty="0"/>
              <a:t>Demographic data for each store could also be useful in finding profitability of a future store</a:t>
            </a:r>
            <a:endParaRPr lang="en-US" sz="1600" dirty="0"/>
          </a:p>
          <a:p>
            <a:pPr lvl="1"/>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9422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7446818" cy="1000845"/>
          </a:xfrm>
        </p:spPr>
        <p:txBody>
          <a:bodyPr anchor="ctr">
            <a:normAutofit/>
          </a:bodyPr>
          <a:lstStyle/>
          <a:p>
            <a:r>
              <a:rPr lang="en-US" sz="2000" dirty="0"/>
              <a:t>1. A simple bar chart of average sales by Store Type. Store Type b generally had larger sales numbers</a:t>
            </a:r>
          </a:p>
          <a:p>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909411" y="1832771"/>
            <a:ext cx="2444389" cy="4882193"/>
          </a:xfrm>
          <a:prstGeom prst="rect">
            <a:avLst/>
          </a:prstGeom>
        </p:spPr>
      </p:pic>
    </p:spTree>
    <p:extLst>
      <p:ext uri="{BB962C8B-B14F-4D97-AF65-F5344CB8AC3E}">
        <p14:creationId xmlns:p14="http://schemas.microsoft.com/office/powerpoint/2010/main" val="23857735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Business Situation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400" dirty="0" err="1"/>
              <a:t>Rossmann</a:t>
            </a:r>
            <a:r>
              <a:rPr lang="en-US" sz="2400" dirty="0"/>
              <a:t> GmbH operates over 3,000 drug stores in Europe</a:t>
            </a:r>
          </a:p>
          <a:p>
            <a:r>
              <a:rPr lang="en-US" sz="2400" dirty="0"/>
              <a:t>Predicting sales for each store is vital for:</a:t>
            </a:r>
          </a:p>
          <a:p>
            <a:pPr lvl="2"/>
            <a:r>
              <a:rPr lang="en-US" sz="2400" dirty="0"/>
              <a:t>Purchasing Inventory</a:t>
            </a:r>
          </a:p>
          <a:p>
            <a:pPr lvl="2"/>
            <a:r>
              <a:rPr lang="en-US" sz="2400" dirty="0"/>
              <a:t>Creating a staff schedule</a:t>
            </a:r>
          </a:p>
          <a:p>
            <a:pPr lvl="2"/>
            <a:r>
              <a:rPr lang="en-US" sz="2400" dirty="0"/>
              <a:t>General productivity</a:t>
            </a:r>
          </a:p>
          <a:p>
            <a:r>
              <a:rPr lang="en-US" sz="3200" dirty="0"/>
              <a:t>The goal is to understand what factors drive sales, and accurately predict future daily sales using historical data</a:t>
            </a:r>
          </a:p>
          <a:p>
            <a:pPr lvl="2"/>
            <a:endParaRPr lang="en-US"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4" y="915032"/>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974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10515600" cy="1000845"/>
          </a:xfrm>
        </p:spPr>
        <p:txBody>
          <a:bodyPr anchor="ctr">
            <a:normAutofit/>
          </a:bodyPr>
          <a:lstStyle/>
          <a:p>
            <a:r>
              <a:rPr lang="en-US" sz="1600" dirty="0"/>
              <a:t>2. A bar chart showing average sales on days when there was a school holiday and days when there was not. There might be a slight correlation between higher sales and days when there was a school holiday.</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93883" y="3642946"/>
            <a:ext cx="11004234" cy="2453853"/>
          </a:xfrm>
          <a:prstGeom prst="rect">
            <a:avLst/>
          </a:prstGeom>
        </p:spPr>
      </p:pic>
    </p:spTree>
    <p:extLst>
      <p:ext uri="{BB962C8B-B14F-4D97-AF65-F5344CB8AC3E}">
        <p14:creationId xmlns:p14="http://schemas.microsoft.com/office/powerpoint/2010/main" val="354236967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1881465"/>
            <a:ext cx="10515600" cy="1000845"/>
          </a:xfrm>
        </p:spPr>
        <p:txBody>
          <a:bodyPr anchor="ctr">
            <a:normAutofit/>
          </a:bodyPr>
          <a:lstStyle/>
          <a:p>
            <a:r>
              <a:rPr lang="en-US" sz="1600" dirty="0"/>
              <a:t>3. A line graph of average sales by month. December seems to be a peak month.</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145309" y="2763490"/>
            <a:ext cx="9901382" cy="3886897"/>
          </a:xfrm>
          <a:prstGeom prst="rect">
            <a:avLst/>
          </a:prstGeom>
        </p:spPr>
      </p:pic>
    </p:spTree>
    <p:extLst>
      <p:ext uri="{BB962C8B-B14F-4D97-AF65-F5344CB8AC3E}">
        <p14:creationId xmlns:p14="http://schemas.microsoft.com/office/powerpoint/2010/main" val="20762177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a:t>
            </a:r>
          </a:p>
        </p:txBody>
      </p:sp>
      <p:pic>
        <p:nvPicPr>
          <p:cNvPr id="2050"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731" y="2055812"/>
            <a:ext cx="10814538" cy="4339650"/>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a:t>
            </a:r>
            <a:r>
              <a:rPr lang="en-US" sz="2400" dirty="0" err="1"/>
              <a:t>Kaggle</a:t>
            </a:r>
            <a:r>
              <a:rPr lang="en-US" sz="2400" dirty="0"/>
              <a:t> competition</a:t>
            </a:r>
          </a:p>
          <a:p>
            <a:pPr marL="285750" indent="-285750">
              <a:buFont typeface="Arial" panose="020B0604020202020204" pitchFamily="34" charset="0"/>
              <a:buChar char="•"/>
            </a:pPr>
            <a:r>
              <a:rPr lang="en-US" sz="2400" dirty="0"/>
              <a:t>Two files that had to be joined</a:t>
            </a:r>
          </a:p>
          <a:p>
            <a:pPr marL="742950" lvl="1" indent="-285750">
              <a:buFont typeface="Arial" panose="020B0604020202020204" pitchFamily="34" charset="0"/>
              <a:buChar char="•"/>
            </a:pPr>
            <a:r>
              <a:rPr lang="en-US" sz="2400" dirty="0"/>
              <a:t>Train (</a:t>
            </a:r>
            <a:r>
              <a:rPr lang="en-US" altLang="en-US" sz="2400" dirty="0"/>
              <a:t>1017209 obs. of 9 variables</a:t>
            </a:r>
            <a:r>
              <a:rPr lang="en-US" sz="2400" dirty="0"/>
              <a:t>)</a:t>
            </a:r>
          </a:p>
          <a:p>
            <a:pPr marL="1200150" lvl="2" indent="-285750">
              <a:buFont typeface="Arial" panose="020B0604020202020204" pitchFamily="34" charset="0"/>
              <a:buChar char="•"/>
            </a:pPr>
            <a:r>
              <a:rPr lang="en-US" sz="2400" dirty="0"/>
              <a:t>Variables:</a:t>
            </a:r>
          </a:p>
          <a:p>
            <a:pPr marL="1657350" lvl="3" indent="-285750">
              <a:buFont typeface="Arial" panose="020B0604020202020204" pitchFamily="34" charset="0"/>
              <a:buChar char="•"/>
            </a:pPr>
            <a:r>
              <a:rPr lang="en-US" sz="2400" dirty="0"/>
              <a:t>Store, Day of Week, Date, Sales, Customers, Open, Promo, State Holiday, School Holiday</a:t>
            </a:r>
          </a:p>
          <a:p>
            <a:pPr marL="742950" lvl="1" indent="-285750">
              <a:buFont typeface="Arial" panose="020B0604020202020204" pitchFamily="34" charset="0"/>
              <a:buChar char="•"/>
            </a:pPr>
            <a:r>
              <a:rPr lang="en-US" sz="2400" dirty="0"/>
              <a:t>Store (</a:t>
            </a:r>
            <a:r>
              <a:rPr lang="en-US" altLang="en-US" sz="2400" dirty="0"/>
              <a:t>1115 obs. of 5 variables</a:t>
            </a:r>
            <a:r>
              <a:rPr lang="en-US" sz="2400" dirty="0"/>
              <a:t>)</a:t>
            </a:r>
          </a:p>
          <a:p>
            <a:pPr marL="1200150" lvl="2" indent="-285750">
              <a:buFont typeface="Arial" panose="020B0604020202020204" pitchFamily="34" charset="0"/>
              <a:buChar char="•"/>
            </a:pPr>
            <a:r>
              <a:rPr lang="en-US" sz="2400" dirty="0"/>
              <a:t>Variable</a:t>
            </a:r>
          </a:p>
          <a:p>
            <a:pPr marL="1657350" lvl="3" indent="-285750">
              <a:buFont typeface="Arial" panose="020B0604020202020204" pitchFamily="34" charset="0"/>
              <a:buChar char="•"/>
            </a:pPr>
            <a:r>
              <a:rPr lang="en-US" sz="2400" dirty="0"/>
              <a:t>Store, Store Type, Assortment, Competition Distance, Competition Since Moth, Competition Since Year</a:t>
            </a:r>
            <a:endParaRPr lang="en-US" sz="2400" dirty="0">
              <a:solidFill>
                <a:schemeClr val="bg1">
                  <a:lumMod val="65000"/>
                  <a:lumOff val="35000"/>
                </a:schemeClr>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6444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Exploration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Before choosing predictors for our models, we did some basic data exploration in Tableau</a:t>
            </a:r>
          </a:p>
          <a:p>
            <a:r>
              <a:rPr lang="en-US" dirty="0"/>
              <a:t>Some variables that looked like they might have an impact on sales were:</a:t>
            </a:r>
          </a:p>
          <a:p>
            <a:pPr lvl="2"/>
            <a:r>
              <a:rPr lang="en-US" sz="1600" dirty="0"/>
              <a:t>Store Type (see Appendix 1)</a:t>
            </a:r>
          </a:p>
          <a:p>
            <a:pPr lvl="2"/>
            <a:r>
              <a:rPr lang="en-US" sz="1600" dirty="0"/>
              <a:t>School Holiday (see Appendix 2)</a:t>
            </a:r>
          </a:p>
          <a:p>
            <a:pPr lvl="2"/>
            <a:r>
              <a:rPr lang="en-US" sz="1600" dirty="0"/>
              <a:t>Month (see Appendix 3)</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37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Change variable type</a:t>
            </a:r>
          </a:p>
          <a:p>
            <a:pPr lvl="1">
              <a:buSzPct val="60000"/>
              <a:buFont typeface="Courier New" panose="02070309020205020404" pitchFamily="49" charset="0"/>
              <a:buChar char="o"/>
            </a:pPr>
            <a:r>
              <a:rPr lang="en-US" dirty="0"/>
              <a:t>String </a:t>
            </a:r>
            <a:r>
              <a:rPr lang="en-US" altLang="zh-CN" dirty="0"/>
              <a:t>—&gt; Date            e.g. date</a:t>
            </a:r>
          </a:p>
          <a:p>
            <a:pPr>
              <a:buSzPct val="100000"/>
            </a:pPr>
            <a:r>
              <a:rPr lang="en-US" dirty="0"/>
              <a:t>Change labels of factor variables</a:t>
            </a:r>
          </a:p>
          <a:p>
            <a:pPr>
              <a:buSzPct val="100000"/>
            </a:pPr>
            <a:r>
              <a:rPr lang="en-US" dirty="0"/>
              <a:t>Separate month and year from the date variable</a:t>
            </a:r>
          </a:p>
          <a:p>
            <a:pPr>
              <a:buSzPct val="100000"/>
            </a:pPr>
            <a:r>
              <a:rPr lang="en-US" dirty="0"/>
              <a:t>Add integer month and year variables</a:t>
            </a:r>
          </a:p>
          <a:p>
            <a:pPr>
              <a:buSzPct val="100000"/>
            </a:pPr>
            <a:r>
              <a:rPr lang="en-US" dirty="0"/>
              <a:t>Drop the date and customer volume variables</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00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Add a new variable and calculate the time interval in days since the competitor appeared</a:t>
            </a:r>
          </a:p>
          <a:p>
            <a:pPr lvl="1">
              <a:buSzPct val="60000"/>
              <a:buFont typeface="Courier New" panose="02070309020205020404" pitchFamily="49" charset="0"/>
              <a:buChar char="o"/>
            </a:pPr>
            <a:r>
              <a:rPr lang="en-US" dirty="0"/>
              <a:t>2015-07-31  minus Competitor Open Date</a:t>
            </a:r>
          </a:p>
          <a:p>
            <a:r>
              <a:rPr lang="en-US" dirty="0"/>
              <a:t>Exclude closed stores and zero sales observations</a:t>
            </a:r>
          </a:p>
          <a:p>
            <a:pPr>
              <a:buSzPct val="100000"/>
            </a:pPr>
            <a:r>
              <a:rPr lang="en-US" dirty="0"/>
              <a:t>Exclude outliers</a:t>
            </a:r>
          </a:p>
          <a:p>
            <a:pPr lvl="1">
              <a:buSzPct val="60000"/>
              <a:buFont typeface="Courier New" panose="02070309020205020404" pitchFamily="49" charset="0"/>
              <a:buChar char="o"/>
            </a:pPr>
            <a:r>
              <a:rPr lang="en-US" dirty="0"/>
              <a:t>Competitor Open Date on 1900 and 1961</a:t>
            </a:r>
          </a:p>
          <a:p>
            <a:pPr lvl="1">
              <a:buSzPct val="60000"/>
              <a:buFont typeface="Courier New" panose="02070309020205020404" pitchFamily="49" charset="0"/>
              <a:buChar char="o"/>
            </a:pPr>
            <a:r>
              <a:rPr lang="en-US" dirty="0"/>
              <a:t>Sales equal to 46</a:t>
            </a:r>
          </a:p>
          <a:p>
            <a:pPr lvl="1">
              <a:buSzPct val="60000"/>
              <a:buFont typeface="Courier New" panose="02070309020205020404" pitchFamily="49" charset="0"/>
              <a:buChar char="o"/>
            </a:pPr>
            <a:r>
              <a:rPr lang="en-US" dirty="0"/>
              <a:t>Minus time interval</a:t>
            </a:r>
          </a:p>
          <a:p>
            <a:pPr lvl="1">
              <a:buSzPct val="100000"/>
            </a:pPr>
            <a:endParaRPr lang="en-US" sz="20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736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1857081"/>
            <a:ext cx="10515600" cy="4224312"/>
          </a:xfrm>
        </p:spPr>
        <p:txBody>
          <a:bodyPr anchor="t">
            <a:normAutofit/>
          </a:bodyPr>
          <a:lstStyle/>
          <a:p>
            <a:endParaRPr lang="en-US" dirty="0"/>
          </a:p>
          <a:p>
            <a:r>
              <a:rPr lang="en-US" dirty="0"/>
              <a:t>Final full dataset</a:t>
            </a:r>
          </a:p>
          <a:p>
            <a:pPr lvl="1">
              <a:lnSpc>
                <a:spcPct val="100000"/>
              </a:lnSpc>
              <a:buSzPct val="60000"/>
              <a:buFont typeface="Courier New" panose="02070309020205020404" pitchFamily="49" charset="0"/>
              <a:buChar char="o"/>
            </a:pPr>
            <a:r>
              <a:rPr lang="en-US" dirty="0"/>
              <a:t>571997 obs. 16 variables</a:t>
            </a:r>
          </a:p>
          <a:p>
            <a:r>
              <a:rPr lang="en-US" dirty="0"/>
              <a:t>Training and test datasets</a:t>
            </a:r>
          </a:p>
          <a:p>
            <a:pPr lvl="1">
              <a:buSzPct val="60000"/>
              <a:buFont typeface="Courier New" panose="02070309020205020404" pitchFamily="49" charset="0"/>
              <a:buChar char="o"/>
            </a:pPr>
            <a:r>
              <a:rPr lang="en-US" dirty="0"/>
              <a:t>Training dataset</a:t>
            </a:r>
          </a:p>
          <a:p>
            <a:pPr lvl="2">
              <a:buSzPct val="60000"/>
              <a:buFont typeface="Courier New" panose="02070309020205020404" pitchFamily="49" charset="0"/>
              <a:buChar char="o"/>
            </a:pPr>
            <a:r>
              <a:rPr lang="en-US" dirty="0"/>
              <a:t>439116 obs.</a:t>
            </a:r>
          </a:p>
          <a:p>
            <a:pPr lvl="2">
              <a:buSzPct val="60000"/>
              <a:buFont typeface="Courier New" panose="02070309020205020404" pitchFamily="49" charset="0"/>
              <a:buChar char="o"/>
            </a:pPr>
            <a:r>
              <a:rPr lang="en-US" dirty="0"/>
              <a:t>Prior to 2015</a:t>
            </a:r>
          </a:p>
          <a:p>
            <a:pPr lvl="1">
              <a:buSzPct val="60000"/>
              <a:buFont typeface="Courier New" panose="02070309020205020404" pitchFamily="49" charset="0"/>
              <a:buChar char="o"/>
            </a:pPr>
            <a:r>
              <a:rPr lang="en-US" dirty="0"/>
              <a:t>Test dataset</a:t>
            </a:r>
          </a:p>
          <a:p>
            <a:pPr lvl="2">
              <a:buSzPct val="60000"/>
              <a:buFont typeface="Courier New" panose="02070309020205020404" pitchFamily="49" charset="0"/>
              <a:buChar char="o"/>
            </a:pPr>
            <a:r>
              <a:rPr lang="en-US" dirty="0"/>
              <a:t>132881 obs.</a:t>
            </a:r>
          </a:p>
          <a:p>
            <a:pPr lvl="2">
              <a:buSzPct val="60000"/>
              <a:buFont typeface="Courier New" panose="02070309020205020404" pitchFamily="49" charset="0"/>
              <a:buChar char="o"/>
            </a:pPr>
            <a:r>
              <a:rPr lang="en-US" dirty="0"/>
              <a:t>Year 2015</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9907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 Evaluation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55811"/>
                <a:ext cx="10515600" cy="4561805"/>
              </a:xfrm>
            </p:spPr>
            <p:txBody>
              <a:bodyPr anchor="t">
                <a:normAutofit fontScale="92500" lnSpcReduction="20000"/>
              </a:bodyPr>
              <a:lstStyle/>
              <a:p>
                <a:r>
                  <a:rPr lang="en-US" sz="3300" dirty="0"/>
                  <a:t>Mean Squared Error (MSE)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e>
                              </m:d>
                            </m:e>
                            <m:sup>
                              <m:r>
                                <a:rPr lang="en-US" i="1">
                                  <a:latin typeface="Cambria Math" panose="02040503050406030204" pitchFamily="18" charset="0"/>
                                </a:rPr>
                                <m:t>2</m:t>
                              </m:r>
                            </m:sup>
                          </m:sSup>
                        </m:e>
                      </m:nary>
                    </m:oMath>
                  </m:oMathPara>
                </a14:m>
                <a:endParaRPr lang="en-US" dirty="0"/>
              </a:p>
              <a:p>
                <a:endParaRPr lang="en-US" dirty="0"/>
              </a:p>
              <a:p>
                <a:r>
                  <a:rPr lang="en-US" sz="3300" dirty="0"/>
                  <a:t>Root Mean Square Percentage Error (RMSPE)</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𝑅𝑀𝑆𝑃𝐸</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ra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num>
                                    <m:den>
                                      <m:r>
                                        <a:rPr lang="en-US" i="1">
                                          <a:latin typeface="Cambria Math" panose="02040503050406030204" pitchFamily="18" charset="0"/>
                                        </a:rPr>
                                        <m:t>𝑦</m:t>
                                      </m:r>
                                      <m:r>
                                        <a:rPr lang="en-US" i="1" baseline="-25000">
                                          <a:latin typeface="Cambria Math" panose="02040503050406030204" pitchFamily="18" charset="0"/>
                                        </a:rPr>
                                        <m:t>𝑖</m:t>
                                      </m:r>
                                    </m:den>
                                  </m:f>
                                </m:e>
                              </m:d>
                            </m:e>
                            <m:sup>
                              <m:r>
                                <a:rPr lang="en-US" i="1">
                                  <a:latin typeface="Cambria Math" panose="02040503050406030204" pitchFamily="18" charset="0"/>
                                </a:rPr>
                                <m:t>2</m:t>
                              </m:r>
                            </m:sup>
                          </m:sSup>
                        </m:e>
                      </m:nary>
                    </m:oMath>
                  </m:oMathPara>
                </a14:m>
                <a:endParaRPr lang="en-US" dirty="0"/>
              </a:p>
              <a:p>
                <a:endParaRPr lang="en-US" sz="1600" dirty="0"/>
              </a:p>
              <a:p>
                <a:pPr marL="0" indent="0">
                  <a:buNone/>
                </a:pPr>
                <a:r>
                  <a:rPr lang="en-US" sz="1600" dirty="0"/>
                  <a:t>Note: where </a:t>
                </a:r>
                <a:r>
                  <a:rPr lang="en-US" sz="1600" dirty="0" err="1"/>
                  <a:t>y_i</a:t>
                </a:r>
                <a:r>
                  <a:rPr lang="en-US" sz="1600" dirty="0"/>
                  <a:t> denotes the sales of a single store on a single day and </a:t>
                </a:r>
                <a:r>
                  <a:rPr lang="en-US" sz="1600" dirty="0" err="1"/>
                  <a:t>yhat_i</a:t>
                </a:r>
                <a:r>
                  <a:rPr lang="en-US" sz="1600" dirty="0"/>
                  <a:t> denotes the corresponding prediction. Any day and store with 0 sales is ignored in scoring.</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55811"/>
                <a:ext cx="10515600" cy="4561805"/>
              </a:xfrm>
              <a:blipFill>
                <a:blip r:embed="rId2"/>
                <a:stretch>
                  <a:fillRect l="-1275" t="-4272"/>
                </a:stretch>
              </a:blipFill>
            </p:spPr>
            <p:txBody>
              <a:bodyPr/>
              <a:lstStyle/>
              <a:p>
                <a:r>
                  <a:rPr lang="en-US">
                    <a:noFill/>
                  </a:rPr>
                  <a:t> </a:t>
                </a:r>
              </a:p>
            </p:txBody>
          </p:sp>
        </mc:Fallback>
      </mc:AlternateContent>
      <p:pic>
        <p:nvPicPr>
          <p:cNvPr id="7" name="Picture 2" descr="Image result for rosma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6077145" y="4656770"/>
            <a:ext cx="1992199" cy="226315"/>
            <a:chOff x="6061435" y="3864990"/>
            <a:chExt cx="2036190" cy="240275"/>
          </a:xfrm>
        </p:grpSpPr>
        <p:cxnSp>
          <p:nvCxnSpPr>
            <p:cNvPr id="5" name="Straight Connector 4"/>
            <p:cNvCxnSpPr/>
            <p:nvPr/>
          </p:nvCxnSpPr>
          <p:spPr>
            <a:xfrm>
              <a:off x="6061435" y="3864990"/>
              <a:ext cx="20361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507860" y="3968684"/>
              <a:ext cx="146706" cy="136581"/>
              <a:chOff x="9266548" y="2064470"/>
              <a:chExt cx="555002" cy="349346"/>
            </a:xfrm>
          </p:grpSpPr>
          <p:cxnSp>
            <p:nvCxnSpPr>
              <p:cNvPr id="21" name="Straight Connector 20"/>
              <p:cNvCxnSpPr/>
              <p:nvPr/>
            </p:nvCxnSpPr>
            <p:spPr>
              <a:xfrm flipH="1">
                <a:off x="9266548" y="2064470"/>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544049" y="2074451"/>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830715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838200" y="2554878"/>
            <a:ext cx="4469091"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h2o package, we constructed several random forest models which used different values of number of trees and max depth. The h2o allows us to process the large scale dataset fast and accurately, using the 100% CPU. </a:t>
            </a:r>
          </a:p>
          <a:p>
            <a:r>
              <a:rPr lang="en-US" sz="2000" dirty="0"/>
              <a:t>Promotion, </a:t>
            </a:r>
            <a:r>
              <a:rPr lang="en-US" sz="2000" dirty="0" err="1"/>
              <a:t>DayOfWeek</a:t>
            </a:r>
            <a:r>
              <a:rPr lang="en-US" sz="2000" dirty="0"/>
              <a:t> are the most important features. </a:t>
            </a:r>
          </a:p>
          <a:p>
            <a:pPr marL="0" indent="0">
              <a:buFont typeface="Arial" panose="020B0604020202020204" pitchFamily="34" charset="0"/>
              <a:buNone/>
            </a:pP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86" y="2554878"/>
            <a:ext cx="6260427" cy="2151603"/>
          </a:xfrm>
          <a:prstGeom prst="rect">
            <a:avLst/>
          </a:prstGeom>
        </p:spPr>
      </p:pic>
    </p:spTree>
    <p:extLst>
      <p:ext uri="{BB962C8B-B14F-4D97-AF65-F5344CB8AC3E}">
        <p14:creationId xmlns:p14="http://schemas.microsoft.com/office/powerpoint/2010/main" val="15509251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1001</Words>
  <Application>Microsoft Office PowerPoint</Application>
  <PresentationFormat>Widescreen</PresentationFormat>
  <Paragraphs>178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等线</vt:lpstr>
      <vt:lpstr>Arial</vt:lpstr>
      <vt:lpstr>Arial Black</vt:lpstr>
      <vt:lpstr>Calibri</vt:lpstr>
      <vt:lpstr>Calibri Light</vt:lpstr>
      <vt:lpstr>Cambria Math</vt:lpstr>
      <vt:lpstr>Courier New</vt:lpstr>
      <vt:lpstr>Office Theme</vt:lpstr>
      <vt:lpstr>PowerPoint Presentation</vt:lpstr>
      <vt:lpstr>Business Situation</vt:lpstr>
      <vt:lpstr>Data</vt:lpstr>
      <vt:lpstr>Data Exploration</vt:lpstr>
      <vt:lpstr>Data Cleaning &amp; Preprocessing</vt:lpstr>
      <vt:lpstr>Data Cleaning &amp; Preprocessing</vt:lpstr>
      <vt:lpstr>Data Cleaning &amp; Preprocessing</vt:lpstr>
      <vt:lpstr>Model Evaluation Metrics</vt:lpstr>
      <vt:lpstr>Modeling: Random Forest</vt:lpstr>
      <vt:lpstr>Modeling: Random Forest</vt:lpstr>
      <vt:lpstr>Modeling: Boosting</vt:lpstr>
      <vt:lpstr>Modeling: Boosting</vt:lpstr>
      <vt:lpstr>Modeling: GAMs</vt:lpstr>
      <vt:lpstr>Modeling: GAMs</vt:lpstr>
      <vt:lpstr>Modeling: GAMs</vt:lpstr>
      <vt:lpstr>Accuracy of Results</vt:lpstr>
      <vt:lpstr>Conclusions and Perspective</vt:lpstr>
      <vt:lpstr>Conclusions and Perspective</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Brittany Hayes</cp:lastModifiedBy>
  <cp:revision>73</cp:revision>
  <dcterms:created xsi:type="dcterms:W3CDTF">2017-04-17T12:00:53Z</dcterms:created>
  <dcterms:modified xsi:type="dcterms:W3CDTF">2017-04-19T18:08:32Z</dcterms:modified>
</cp:coreProperties>
</file>