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77" r:id="rId6"/>
    <p:sldId id="264" r:id="rId7"/>
    <p:sldId id="265" r:id="rId8"/>
    <p:sldId id="267" r:id="rId9"/>
    <p:sldId id="271" r:id="rId10"/>
    <p:sldId id="272" r:id="rId11"/>
    <p:sldId id="266" r:id="rId12"/>
    <p:sldId id="259" r:id="rId13"/>
    <p:sldId id="273" r:id="rId14"/>
    <p:sldId id="269" r:id="rId15"/>
    <p:sldId id="278" r:id="rId16"/>
    <p:sldId id="279" r:id="rId17"/>
    <p:sldId id="262" r:id="rId18"/>
    <p:sldId id="263" r:id="rId19"/>
    <p:sldId id="283" r:id="rId20"/>
    <p:sldId id="285" r:id="rId21"/>
    <p:sldId id="286" r:id="rId22"/>
    <p:sldId id="274" r:id="rId23"/>
    <p:sldId id="275" r:id="rId24"/>
    <p:sldId id="27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554878"/>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554878"/>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592784"/>
          </a:xfrm>
        </p:spPr>
        <p:txBody>
          <a:bodyPr anchor="t">
            <a:normAutofit lnSpcReduction="10000"/>
          </a:bodyPr>
          <a:lstStyle/>
          <a:p>
            <a:r>
              <a:rPr lang="en-US" sz="2000" dirty="0"/>
              <a:t>The random forest model (</a:t>
            </a:r>
            <a:r>
              <a:rPr lang="en-US" sz="2000" dirty="0" err="1"/>
              <a:t>ntrees</a:t>
            </a:r>
            <a:r>
              <a:rPr lang="en-US" sz="2000" dirty="0"/>
              <a:t> = 1000)</a:t>
            </a:r>
          </a:p>
          <a:p>
            <a:endParaRPr lang="en-US" sz="2000" dirty="0"/>
          </a:p>
          <a:p>
            <a:endParaRPr lang="en-US" sz="2000" dirty="0"/>
          </a:p>
          <a:p>
            <a:endParaRPr lang="en-US" sz="2000" dirty="0"/>
          </a:p>
          <a:p>
            <a:pPr marL="0" indent="0">
              <a:buNone/>
            </a:pPr>
            <a:endParaRPr lang="en-US" sz="2000" dirty="0"/>
          </a:p>
          <a:p>
            <a:r>
              <a:rPr lang="en-US" sz="2000" dirty="0"/>
              <a:t>The random forest model (</a:t>
            </a:r>
            <a:r>
              <a:rPr lang="en-US" sz="2000" dirty="0" err="1"/>
              <a:t>ntrees</a:t>
            </a:r>
            <a:r>
              <a:rPr lang="en-US" sz="2000" dirty="0"/>
              <a:t> = 100)</a:t>
            </a:r>
          </a:p>
          <a:p>
            <a:endParaRPr lang="en-US" sz="2000" dirty="0"/>
          </a:p>
          <a:p>
            <a:endParaRPr lang="en-US" sz="2000" dirty="0"/>
          </a:p>
          <a:p>
            <a:endParaRPr lang="en-US" sz="2000" dirty="0"/>
          </a:p>
          <a:p>
            <a:endParaRPr lang="en-US" sz="2000" dirty="0"/>
          </a:p>
          <a:p>
            <a:r>
              <a:rPr lang="en-US" sz="2000" dirty="0"/>
              <a:t>When the number of trees equals 100, the model performs better. The chosen parameters setting does not lead to overfitting the training data since the test MSE and training MSE are similar.</a:t>
            </a:r>
          </a:p>
          <a:p>
            <a:endParaRPr lang="en-US" sz="2000" dirty="0"/>
          </a:p>
          <a:p>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1496077833"/>
              </p:ext>
            </p:extLst>
          </p:nvPr>
        </p:nvGraphicFramePr>
        <p:xfrm>
          <a:off x="2032000" y="2554878"/>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7470077</a:t>
                      </a:r>
                    </a:p>
                  </a:txBody>
                  <a:tcPr/>
                </a:tc>
                <a:tc>
                  <a:txBody>
                    <a:bodyPr/>
                    <a:lstStyle/>
                    <a:p>
                      <a:pPr algn="ctr"/>
                      <a:r>
                        <a:rPr lang="en-US" dirty="0"/>
                        <a:t>53.33%</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tc>
                <a:tc>
                  <a:txBody>
                    <a:bodyPr/>
                    <a:lstStyle/>
                    <a:p>
                      <a:pPr algn="ctr"/>
                      <a:r>
                        <a:rPr lang="en-US" dirty="0"/>
                        <a:t>48.73%</a:t>
                      </a:r>
                    </a:p>
                  </a:txBody>
                  <a:tcPr/>
                </a:tc>
                <a:extLst>
                  <a:ext uri="{0D108BD9-81ED-4DB2-BD59-A6C34878D82A}">
                    <a16:rowId xmlns:a16="http://schemas.microsoft.com/office/drawing/2014/main" val="122667015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48203024"/>
              </p:ext>
            </p:extLst>
          </p:nvPr>
        </p:nvGraphicFramePr>
        <p:xfrm>
          <a:off x="2031999" y="4563519"/>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7494087</a:t>
                      </a:r>
                    </a:p>
                  </a:txBody>
                  <a:tcPr/>
                </a:tc>
                <a:tc>
                  <a:txBody>
                    <a:bodyPr/>
                    <a:lstStyle/>
                    <a:p>
                      <a:pPr algn="ctr"/>
                      <a:r>
                        <a:rPr lang="en-US" dirty="0"/>
                        <a:t>53.68%</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7317610</a:t>
                      </a:r>
                      <a:endParaRPr lang="en-US" dirty="0"/>
                    </a:p>
                  </a:txBody>
                  <a:tcPr/>
                </a:tc>
                <a:tc>
                  <a:txBody>
                    <a:bodyPr/>
                    <a:lstStyle/>
                    <a:p>
                      <a:pPr algn="ctr"/>
                      <a:r>
                        <a:rPr lang="en-US" dirty="0"/>
                        <a:t>49.01%</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and store are more important than other features. </a:t>
            </a:r>
          </a:p>
          <a:p>
            <a:pPr marL="0" indent="0">
              <a:buFont typeface="Arial" panose="020B0604020202020204" pitchFamily="34" charset="0"/>
              <a:buNone/>
            </a:pPr>
            <a:endParaRPr lang="en-US" sz="2000" dirty="0"/>
          </a:p>
        </p:txBody>
      </p:sp>
      <p:pic>
        <p:nvPicPr>
          <p:cNvPr id="16" name="Picture 15"/>
          <p:cNvPicPr>
            <a:picLocks noChangeAspect="1"/>
          </p:cNvPicPr>
          <p:nvPr/>
        </p:nvPicPr>
        <p:blipFill rotWithShape="1">
          <a:blip r:embed="rId3"/>
          <a:srcRect t="1704"/>
          <a:stretch/>
        </p:blipFill>
        <p:spPr>
          <a:xfrm>
            <a:off x="5728313" y="2290713"/>
            <a:ext cx="6039816" cy="3297391"/>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1352350786"/>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5899619</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tc>
                <a:tc>
                  <a:txBody>
                    <a:bodyPr/>
                    <a:lstStyle/>
                    <a:p>
                      <a:pPr algn="ctr"/>
                      <a:r>
                        <a:rPr lang="en-US" dirty="0"/>
                        <a:t>42.66%</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3" name="Picture 2"/>
          <p:cNvPicPr>
            <a:picLocks noChangeAspect="1"/>
          </p:cNvPicPr>
          <p:nvPr/>
        </p:nvPicPr>
        <p:blipFill>
          <a:blip r:embed="rId3"/>
          <a:stretch>
            <a:fillRect/>
          </a:stretch>
        </p:blipFill>
        <p:spPr>
          <a:xfrm>
            <a:off x="6402009" y="2882309"/>
            <a:ext cx="4530296" cy="3792875"/>
          </a:xfrm>
          <a:prstGeom prst="rect">
            <a:avLst/>
          </a:prstGeom>
        </p:spPr>
      </p:pic>
      <p:pic>
        <p:nvPicPr>
          <p:cNvPr id="4" name="Picture 3"/>
          <p:cNvPicPr>
            <a:picLocks noChangeAspect="1"/>
          </p:cNvPicPr>
          <p:nvPr/>
        </p:nvPicPr>
        <p:blipFill>
          <a:blip r:embed="rId4"/>
          <a:stretch>
            <a:fillRect/>
          </a:stretch>
        </p:blipFill>
        <p:spPr>
          <a:xfrm>
            <a:off x="952915" y="2882309"/>
            <a:ext cx="4218521" cy="3792875"/>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3563358"/>
          </a:xfrm>
        </p:spPr>
        <p:txBody>
          <a:bodyPr anchor="ctr">
            <a:normAutofit/>
          </a:bodyPr>
          <a:lstStyle/>
          <a:p>
            <a:r>
              <a:rPr lang="en-US" sz="2000" dirty="0"/>
              <a:t>The best GAM model had the following values for our metrics of interest:</a:t>
            </a:r>
          </a:p>
          <a:p>
            <a:pPr lvl="1"/>
            <a:endParaRPr lang="en-US" sz="2000" dirty="0"/>
          </a:p>
          <a:p>
            <a:pPr lvl="1"/>
            <a:endParaRPr lang="en-US" sz="2000" dirty="0"/>
          </a:p>
          <a:p>
            <a:pPr lvl="1"/>
            <a:endParaRPr lang="en-US" sz="2000" dirty="0"/>
          </a:p>
          <a:p>
            <a:pPr lvl="1"/>
            <a:endParaRPr lang="en-US" sz="2000" dirty="0"/>
          </a:p>
          <a:p>
            <a:r>
              <a:rPr lang="en-US" sz="2000" dirty="0"/>
              <a:t>It was possible to slightly lower the RMSPE,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graphicFrame>
        <p:nvGraphicFramePr>
          <p:cNvPr id="12" name="Table 11"/>
          <p:cNvGraphicFramePr>
            <a:graphicFrameLocks noGrp="1"/>
          </p:cNvGraphicFramePr>
          <p:nvPr>
            <p:extLst/>
          </p:nvPr>
        </p:nvGraphicFramePr>
        <p:xfrm>
          <a:off x="2032000" y="2882310"/>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7939000 </a:t>
                      </a:r>
                    </a:p>
                  </a:txBody>
                  <a:tcPr/>
                </a:tc>
                <a:tc>
                  <a:txBody>
                    <a:bodyPr/>
                    <a:lstStyle/>
                    <a:p>
                      <a:pPr algn="ctr"/>
                      <a:r>
                        <a:rPr lang="en-US" dirty="0"/>
                        <a:t>34.81%</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tc>
                <a:tc>
                  <a:txBody>
                    <a:bodyPr/>
                    <a:lstStyle/>
                    <a:p>
                      <a:pPr algn="ctr"/>
                      <a:r>
                        <a:rPr lang="en-US" dirty="0"/>
                        <a:t>31.4%</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2187387871"/>
              </p:ext>
            </p:extLst>
          </p:nvPr>
        </p:nvGraphicFramePr>
        <p:xfrm>
          <a:off x="1265382" y="2554878"/>
          <a:ext cx="9661236" cy="3282504"/>
        </p:xfrm>
        <a:graphic>
          <a:graphicData uri="http://schemas.openxmlformats.org/drawingml/2006/table">
            <a:tbl>
              <a:tblPr firstRow="1" bandRow="1">
                <a:tableStyleId>{21E4AEA4-8DFA-4A89-87EB-49C32662AFE0}</a:tableStyleId>
              </a:tblPr>
              <a:tblGrid>
                <a:gridCol w="3220412">
                  <a:extLst>
                    <a:ext uri="{9D8B030D-6E8A-4147-A177-3AD203B41FA5}">
                      <a16:colId xmlns:a16="http://schemas.microsoft.com/office/drawing/2014/main" val="472140097"/>
                    </a:ext>
                  </a:extLst>
                </a:gridCol>
                <a:gridCol w="3220412">
                  <a:extLst>
                    <a:ext uri="{9D8B030D-6E8A-4147-A177-3AD203B41FA5}">
                      <a16:colId xmlns:a16="http://schemas.microsoft.com/office/drawing/2014/main" val="3720232126"/>
                    </a:ext>
                  </a:extLst>
                </a:gridCol>
                <a:gridCol w="3220412">
                  <a:extLst>
                    <a:ext uri="{9D8B030D-6E8A-4147-A177-3AD203B41FA5}">
                      <a16:colId xmlns:a16="http://schemas.microsoft.com/office/drawing/2014/main" val="120841938"/>
                    </a:ext>
                  </a:extLst>
                </a:gridCol>
              </a:tblGrid>
              <a:tr h="820626">
                <a:tc>
                  <a:txBody>
                    <a:bodyPr/>
                    <a:lstStyle/>
                    <a:p>
                      <a:endParaRPr lang="en-US" dirty="0"/>
                    </a:p>
                  </a:txBody>
                  <a:tcPr anchor="ctr"/>
                </a:tc>
                <a:tc>
                  <a:txBody>
                    <a:bodyPr/>
                    <a:lstStyle/>
                    <a:p>
                      <a:pPr algn="ctr"/>
                      <a:r>
                        <a:rPr lang="en-US" dirty="0"/>
                        <a:t>MSE</a:t>
                      </a:r>
                    </a:p>
                  </a:txBody>
                  <a:tcPr anchor="ctr"/>
                </a:tc>
                <a:tc>
                  <a:txBody>
                    <a:bodyPr/>
                    <a:lstStyle/>
                    <a:p>
                      <a:pPr algn="ctr"/>
                      <a:r>
                        <a:rPr lang="en-US" dirty="0"/>
                        <a:t>RMSPE</a:t>
                      </a:r>
                    </a:p>
                  </a:txBody>
                  <a:tcPr anchor="ctr"/>
                </a:tc>
                <a:extLst>
                  <a:ext uri="{0D108BD9-81ED-4DB2-BD59-A6C34878D82A}">
                    <a16:rowId xmlns:a16="http://schemas.microsoft.com/office/drawing/2014/main" val="3837947699"/>
                  </a:ext>
                </a:extLst>
              </a:tr>
              <a:tr h="820626">
                <a:tc>
                  <a:txBody>
                    <a:bodyPr/>
                    <a:lstStyle/>
                    <a:p>
                      <a:pPr algn="ctr"/>
                      <a:r>
                        <a:rPr lang="en-US" b="1" dirty="0"/>
                        <a:t>GAMs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7531000</a:t>
                      </a:r>
                    </a:p>
                  </a:txBody>
                  <a:tcPr anchor="ctr"/>
                </a:tc>
                <a:tc>
                  <a:txBody>
                    <a:bodyPr/>
                    <a:lstStyle/>
                    <a:p>
                      <a:pPr algn="ctr"/>
                      <a:r>
                        <a:rPr lang="en-US" dirty="0"/>
                        <a:t>31.4%</a:t>
                      </a:r>
                    </a:p>
                  </a:txBody>
                  <a:tcPr anchor="ctr"/>
                </a:tc>
                <a:extLst>
                  <a:ext uri="{0D108BD9-81ED-4DB2-BD59-A6C34878D82A}">
                    <a16:rowId xmlns:a16="http://schemas.microsoft.com/office/drawing/2014/main" val="2216457841"/>
                  </a:ext>
                </a:extLst>
              </a:tr>
              <a:tr h="820626">
                <a:tc>
                  <a:txBody>
                    <a:bodyPr/>
                    <a:lstStyle/>
                    <a:p>
                      <a:pPr algn="ctr"/>
                      <a:r>
                        <a:rPr lang="en-US" b="1" dirty="0"/>
                        <a:t>Boosting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5866356</a:t>
                      </a:r>
                      <a:endParaRPr lang="en-US" dirty="0"/>
                    </a:p>
                  </a:txBody>
                  <a:tcPr anchor="ctr"/>
                </a:tc>
                <a:tc>
                  <a:txBody>
                    <a:bodyPr/>
                    <a:lstStyle/>
                    <a:p>
                      <a:pPr algn="ctr"/>
                      <a:r>
                        <a:rPr lang="en-US" dirty="0"/>
                        <a:t>42.7%</a:t>
                      </a:r>
                    </a:p>
                  </a:txBody>
                  <a:tcPr anchor="ctr"/>
                </a:tc>
                <a:extLst>
                  <a:ext uri="{0D108BD9-81ED-4DB2-BD59-A6C34878D82A}">
                    <a16:rowId xmlns:a16="http://schemas.microsoft.com/office/drawing/2014/main" val="1226670156"/>
                  </a:ext>
                </a:extLst>
              </a:tr>
              <a:tr h="820626">
                <a:tc>
                  <a:txBody>
                    <a:bodyPr/>
                    <a:lstStyle/>
                    <a:p>
                      <a:pPr algn="ctr"/>
                      <a:r>
                        <a:rPr lang="en-US" b="1"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7280485</a:t>
                      </a:r>
                      <a:endParaRPr lang="en-US" dirty="0"/>
                    </a:p>
                  </a:txBody>
                  <a:tcPr anchor="ctr"/>
                </a:tc>
                <a:tc>
                  <a:txBody>
                    <a:bodyPr/>
                    <a:lstStyle/>
                    <a:p>
                      <a:pPr algn="ctr"/>
                      <a:r>
                        <a:rPr lang="en-US" dirty="0"/>
                        <a:t>48.7%</a:t>
                      </a:r>
                    </a:p>
                  </a:txBody>
                  <a:tcPr anchor="ctr"/>
                </a:tc>
                <a:extLst>
                  <a:ext uri="{0D108BD9-81ED-4DB2-BD59-A6C34878D82A}">
                    <a16:rowId xmlns:a16="http://schemas.microsoft.com/office/drawing/2014/main" val="3989875578"/>
                  </a:ext>
                </a:extLst>
              </a:tr>
            </a:tbl>
          </a:graphicData>
        </a:graphic>
      </p:graphicFrame>
      <p:sp>
        <p:nvSpPr>
          <p:cNvPr id="5" name="TextBox 4"/>
          <p:cNvSpPr txBox="1"/>
          <p:nvPr/>
        </p:nvSpPr>
        <p:spPr>
          <a:xfrm>
            <a:off x="4742745" y="1975256"/>
            <a:ext cx="2706510" cy="461665"/>
          </a:xfrm>
          <a:prstGeom prst="rect">
            <a:avLst/>
          </a:prstGeom>
          <a:noFill/>
        </p:spPr>
        <p:txBody>
          <a:bodyPr wrap="none" rtlCol="0">
            <a:spAutoFit/>
          </a:bodyPr>
          <a:lstStyle/>
          <a:p>
            <a:r>
              <a:rPr lang="en-US" sz="2400" b="1" dirty="0"/>
              <a:t>Results Comparison</a:t>
            </a:r>
          </a:p>
        </p:txBody>
      </p:sp>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 and Perspective</a:t>
            </a:r>
          </a:p>
        </p:txBody>
      </p:sp>
      <p:sp>
        <p:nvSpPr>
          <p:cNvPr id="3" name="Content Placeholder 2"/>
          <p:cNvSpPr>
            <a:spLocks noGrp="1"/>
          </p:cNvSpPr>
          <p:nvPr>
            <p:ph idx="1"/>
          </p:nvPr>
        </p:nvSpPr>
        <p:spPr>
          <a:xfrm>
            <a:off x="838200" y="2015406"/>
            <a:ext cx="10515600" cy="4065986"/>
          </a:xfrm>
        </p:spPr>
        <p:txBody>
          <a:bodyPr anchor="t">
            <a:normAutofit lnSpcReduction="10000"/>
          </a:bodyPr>
          <a:lstStyle/>
          <a:p>
            <a:r>
              <a:rPr lang="en-US" sz="2000" dirty="0"/>
              <a:t>GAMs are useful for modeling nonlinear trends, especially with time series data</a:t>
            </a:r>
          </a:p>
          <a:p>
            <a:r>
              <a:rPr lang="en-US" sz="2000" dirty="0"/>
              <a:t>Important predictors for the data set can be categorized as:</a:t>
            </a:r>
          </a:p>
          <a:p>
            <a:pPr lvl="1"/>
            <a:r>
              <a:rPr lang="en-US" sz="1600" dirty="0"/>
              <a:t>Seasonality</a:t>
            </a:r>
          </a:p>
          <a:p>
            <a:pPr lvl="1"/>
            <a:r>
              <a:rPr lang="en-US" sz="1600" dirty="0"/>
              <a:t>Local competition</a:t>
            </a:r>
          </a:p>
          <a:p>
            <a:pPr lvl="1"/>
            <a:r>
              <a:rPr lang="en-US" sz="1600" dirty="0"/>
              <a:t>Assortment and Type of Store</a:t>
            </a:r>
          </a:p>
          <a:p>
            <a:r>
              <a:rPr lang="en-US" sz="2000" dirty="0" err="1"/>
              <a:t>Rossmann</a:t>
            </a:r>
            <a:r>
              <a:rPr lang="en-US" sz="2000" dirty="0"/>
              <a:t> could use a similar model to:</a:t>
            </a:r>
          </a:p>
          <a:p>
            <a:pPr lvl="1"/>
            <a:r>
              <a:rPr lang="en-US" sz="1600" dirty="0"/>
              <a:t>Predict sales for their stores</a:t>
            </a:r>
          </a:p>
          <a:p>
            <a:pPr lvl="1"/>
            <a:r>
              <a:rPr lang="en-US" sz="1600" dirty="0"/>
              <a:t>Build employee schedules</a:t>
            </a:r>
          </a:p>
          <a:p>
            <a:pPr lvl="1"/>
            <a:r>
              <a:rPr lang="en-US" sz="1600" dirty="0"/>
              <a:t>Manage inventory</a:t>
            </a:r>
          </a:p>
          <a:p>
            <a:r>
              <a:rPr lang="en-US" sz="2000" dirty="0"/>
              <a:t>Understanding what types of stores and merchandise drive sales could be useful in future studies</a:t>
            </a:r>
            <a:endParaRPr lang="en-US" sz="1600" dirty="0"/>
          </a:p>
          <a:p>
            <a:r>
              <a:rPr lang="en-US" sz="2000" dirty="0"/>
              <a:t>Clustering stores could prove useful in improving the predictive power of the model</a:t>
            </a:r>
          </a:p>
          <a:p>
            <a:r>
              <a:rPr lang="en-US" sz="2000" dirty="0"/>
              <a:t>Demographic data for each store could also be useful in finding profitability of a future store</a:t>
            </a:r>
            <a:endParaRPr lang="en-US" sz="1600" dirty="0"/>
          </a:p>
          <a:p>
            <a:pPr lvl="1"/>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Possible Additions/Alternatives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3642" y="41963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p:cNvSpPr>
            <a:spLocks noGrp="1"/>
          </p:cNvSpPr>
          <p:nvPr>
            <p:ph idx="1"/>
          </p:nvPr>
        </p:nvSpPr>
        <p:spPr/>
        <p:txBody>
          <a:bodyPr>
            <a:normAutofit/>
          </a:bodyPr>
          <a:lstStyle/>
          <a:p>
            <a:r>
              <a:rPr lang="en-US" dirty="0"/>
              <a:t>Store Specific Method:</a:t>
            </a:r>
          </a:p>
          <a:p>
            <a:pPr lvl="1"/>
            <a:r>
              <a:rPr lang="en-US" dirty="0"/>
              <a:t>A function is created that will take a 2015 store ID as a parameter. It will then create a tuned model for this store based on the training data of the same store in the training data then function will output predicted sales</a:t>
            </a:r>
          </a:p>
          <a:p>
            <a:r>
              <a:rPr lang="en-US" dirty="0"/>
              <a:t>Clustering Method:</a:t>
            </a:r>
          </a:p>
          <a:p>
            <a:pPr lvl="1"/>
            <a:r>
              <a:rPr lang="en-US" dirty="0"/>
              <a:t>Remove sales and customer data from training data</a:t>
            </a:r>
          </a:p>
          <a:p>
            <a:pPr lvl="1"/>
            <a:r>
              <a:rPr lang="en-US" dirty="0"/>
              <a:t>Use hierarchical clustering to cluster all rows of data and cut into 5 clusters</a:t>
            </a:r>
          </a:p>
          <a:p>
            <a:pPr lvl="1"/>
            <a:r>
              <a:rPr lang="en-US" dirty="0"/>
              <a:t>Use a </a:t>
            </a:r>
            <a:r>
              <a:rPr lang="en-US" dirty="0" err="1"/>
              <a:t>lvq</a:t>
            </a:r>
            <a:r>
              <a:rPr lang="en-US" dirty="0"/>
              <a:t> classification model to predict cluster classification of test data</a:t>
            </a:r>
          </a:p>
          <a:p>
            <a:pPr lvl="1"/>
            <a:r>
              <a:rPr lang="en-US" dirty="0"/>
              <a:t>Partition training data by cluster</a:t>
            </a:r>
          </a:p>
          <a:p>
            <a:pPr lvl="1"/>
            <a:r>
              <a:rPr lang="en-US" dirty="0"/>
              <a:t>Use each training partition to train a sales prediction </a:t>
            </a:r>
            <a:r>
              <a:rPr lang="en-US" dirty="0" err="1"/>
              <a:t>gbm</a:t>
            </a:r>
            <a:r>
              <a:rPr lang="en-US" dirty="0"/>
              <a:t> model to predict cluster classified test data</a:t>
            </a:r>
          </a:p>
          <a:p>
            <a:endParaRPr lang="en-US" dirty="0"/>
          </a:p>
        </p:txBody>
      </p:sp>
    </p:spTree>
    <p:extLst>
      <p:ext uri="{BB962C8B-B14F-4D97-AF65-F5344CB8AC3E}">
        <p14:creationId xmlns:p14="http://schemas.microsoft.com/office/powerpoint/2010/main" val="10356134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Table of Contents</a:t>
            </a:r>
          </a:p>
        </p:txBody>
      </p:sp>
      <p:sp>
        <p:nvSpPr>
          <p:cNvPr id="3" name="Content Placeholder 2"/>
          <p:cNvSpPr>
            <a:spLocks noGrp="1"/>
          </p:cNvSpPr>
          <p:nvPr>
            <p:ph idx="1"/>
          </p:nvPr>
        </p:nvSpPr>
        <p:spPr>
          <a:xfrm>
            <a:off x="838200" y="2015406"/>
            <a:ext cx="10515600" cy="4065986"/>
          </a:xfrm>
        </p:spPr>
        <p:txBody>
          <a:bodyPr anchor="ctr">
            <a:normAutofit fontScale="92500" lnSpcReduction="20000"/>
          </a:bodyPr>
          <a:lstStyle/>
          <a:p>
            <a:r>
              <a:rPr lang="en-US" sz="2400" dirty="0"/>
              <a:t>Business Situation</a:t>
            </a:r>
          </a:p>
          <a:p>
            <a:r>
              <a:rPr lang="en-US" sz="2400" dirty="0"/>
              <a:t>Data</a:t>
            </a:r>
          </a:p>
          <a:p>
            <a:pPr lvl="1"/>
            <a:r>
              <a:rPr lang="en-US" sz="2000" dirty="0"/>
              <a:t>Exploration</a:t>
            </a:r>
          </a:p>
          <a:p>
            <a:pPr lvl="1"/>
            <a:r>
              <a:rPr lang="en-US" sz="2000" dirty="0"/>
              <a:t>Cleaning</a:t>
            </a:r>
          </a:p>
          <a:p>
            <a:r>
              <a:rPr lang="en-US" sz="2400" dirty="0"/>
              <a:t>Modeling</a:t>
            </a:r>
          </a:p>
          <a:p>
            <a:pPr lvl="1"/>
            <a:r>
              <a:rPr lang="en-US" sz="2000" dirty="0"/>
              <a:t>Random Forest</a:t>
            </a:r>
          </a:p>
          <a:p>
            <a:pPr lvl="1"/>
            <a:r>
              <a:rPr lang="en-US" sz="2000" dirty="0"/>
              <a:t>Boosting</a:t>
            </a:r>
          </a:p>
          <a:p>
            <a:pPr lvl="1"/>
            <a:r>
              <a:rPr lang="en-US" sz="2000" dirty="0"/>
              <a:t>GAMs</a:t>
            </a:r>
          </a:p>
          <a:p>
            <a:r>
              <a:rPr lang="en-US" sz="2400" dirty="0"/>
              <a:t>Results</a:t>
            </a:r>
          </a:p>
          <a:p>
            <a:r>
              <a:rPr lang="en-US" sz="2400" dirty="0"/>
              <a:t>Alternative Methods</a:t>
            </a:r>
          </a:p>
          <a:p>
            <a:pPr lvl="1"/>
            <a:r>
              <a:rPr lang="en-US" sz="2000" dirty="0"/>
              <a:t>Store Specific</a:t>
            </a:r>
          </a:p>
          <a:p>
            <a:pPr lvl="1"/>
            <a:r>
              <a:rPr lang="en-US" sz="2000" dirty="0"/>
              <a:t>Clustering</a:t>
            </a:r>
          </a:p>
          <a:p>
            <a:r>
              <a:rPr lang="en-US" sz="2400" dirty="0"/>
              <a:t>Appendix</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Store Specific Method</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3642" y="41963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p:cNvSpPr>
            <a:spLocks noGrp="1"/>
          </p:cNvSpPr>
          <p:nvPr>
            <p:ph idx="1"/>
          </p:nvPr>
        </p:nvSpPr>
        <p:spPr/>
        <p:txBody>
          <a:bodyPr>
            <a:normAutofit/>
          </a:bodyPr>
          <a:lstStyle/>
          <a:p>
            <a:r>
              <a:rPr lang="en-US" dirty="0"/>
              <a:t>Average daily sales for all stores: </a:t>
            </a:r>
            <a:r>
              <a:rPr lang="en-US" sz="2000" dirty="0"/>
              <a:t>$</a:t>
            </a:r>
            <a:r>
              <a:rPr lang="en-US" altLang="en-US" sz="2000" dirty="0">
                <a:solidFill>
                  <a:srgbClr val="FFFFFF"/>
                </a:solidFill>
                <a:latin typeface="Lucida Console" panose="020B0609040504020204" pitchFamily="49" charset="0"/>
              </a:rPr>
              <a:t>5773.82</a:t>
            </a:r>
            <a:endParaRPr lang="en-US" dirty="0"/>
          </a:p>
          <a:p>
            <a:r>
              <a:rPr lang="en-US" dirty="0"/>
              <a:t>Results for  Store Specific Method:</a:t>
            </a:r>
          </a:p>
          <a:p>
            <a:pPr lvl="1"/>
            <a:r>
              <a:rPr lang="en-US" dirty="0"/>
              <a:t>Mean Absolute Error:</a:t>
            </a:r>
          </a:p>
          <a:p>
            <a:pPr lvl="2"/>
            <a:r>
              <a:rPr lang="en-US" dirty="0" err="1"/>
              <a:t>randomForest</a:t>
            </a:r>
            <a:r>
              <a:rPr lang="en-US" dirty="0"/>
              <a:t> Model:  $551.274</a:t>
            </a:r>
          </a:p>
          <a:p>
            <a:pPr lvl="2"/>
            <a:r>
              <a:rPr lang="en-US" dirty="0">
                <a:solidFill>
                  <a:srgbClr val="FFC000"/>
                </a:solidFill>
              </a:rPr>
              <a:t>GBM Model:  $457.27</a:t>
            </a:r>
          </a:p>
          <a:p>
            <a:pPr lvl="2"/>
            <a:r>
              <a:rPr lang="en-US" dirty="0"/>
              <a:t>GAM Model: $564.02</a:t>
            </a:r>
          </a:p>
          <a:p>
            <a:pPr lvl="1"/>
            <a:r>
              <a:rPr lang="en-US" dirty="0"/>
              <a:t>Modeling for specific stores may be a better method than applying the same model to all stores, especially if more location specific data were available (</a:t>
            </a:r>
            <a:r>
              <a:rPr lang="en-US" dirty="0" err="1"/>
              <a:t>eg</a:t>
            </a:r>
            <a:r>
              <a:rPr lang="en-US" dirty="0"/>
              <a:t>. Distance from highway)</a:t>
            </a:r>
          </a:p>
          <a:p>
            <a:endParaRPr lang="en-US" dirty="0"/>
          </a:p>
        </p:txBody>
      </p:sp>
    </p:spTree>
    <p:extLst>
      <p:ext uri="{BB962C8B-B14F-4D97-AF65-F5344CB8AC3E}">
        <p14:creationId xmlns:p14="http://schemas.microsoft.com/office/powerpoint/2010/main" val="24068619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Clustering Method</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653642" y="41963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p:cNvSpPr>
            <a:spLocks noGrp="1"/>
          </p:cNvSpPr>
          <p:nvPr>
            <p:ph idx="1"/>
          </p:nvPr>
        </p:nvSpPr>
        <p:spPr/>
        <p:txBody>
          <a:bodyPr>
            <a:normAutofit/>
          </a:bodyPr>
          <a:lstStyle/>
          <a:p>
            <a:r>
              <a:rPr lang="en-US" dirty="0"/>
              <a:t>Clustering Method:</a:t>
            </a:r>
          </a:p>
          <a:p>
            <a:pPr lvl="1"/>
            <a:r>
              <a:rPr lang="en-US" dirty="0"/>
              <a:t>Remove sales and customer data from training data</a:t>
            </a:r>
          </a:p>
          <a:p>
            <a:pPr lvl="1"/>
            <a:r>
              <a:rPr lang="en-US" dirty="0"/>
              <a:t>Use hierarchical clustering to cluster all rows of data cut into 5 clusters</a:t>
            </a:r>
          </a:p>
          <a:p>
            <a:pPr lvl="1"/>
            <a:r>
              <a:rPr lang="en-US" dirty="0"/>
              <a:t>Use a </a:t>
            </a:r>
            <a:r>
              <a:rPr lang="en-US" dirty="0" err="1"/>
              <a:t>lvq</a:t>
            </a:r>
            <a:r>
              <a:rPr lang="en-US" dirty="0"/>
              <a:t> classification model to predict cluster classification of test data</a:t>
            </a:r>
          </a:p>
          <a:p>
            <a:pPr lvl="1"/>
            <a:r>
              <a:rPr lang="en-US" dirty="0"/>
              <a:t>Partition training data by cluster</a:t>
            </a:r>
          </a:p>
          <a:p>
            <a:pPr lvl="1"/>
            <a:r>
              <a:rPr lang="en-US" dirty="0"/>
              <a:t>Use each training partition to train a sales prediction </a:t>
            </a:r>
            <a:r>
              <a:rPr lang="en-US" dirty="0" err="1"/>
              <a:t>gbm</a:t>
            </a:r>
            <a:r>
              <a:rPr lang="en-US" dirty="0"/>
              <a:t> model to predict cluster classified test data</a:t>
            </a:r>
          </a:p>
          <a:p>
            <a:r>
              <a:rPr lang="en-US" dirty="0"/>
              <a:t>While not fully fleshed out, the clustering method proves promising</a:t>
            </a:r>
          </a:p>
          <a:p>
            <a:pPr lvl="1"/>
            <a:r>
              <a:rPr lang="en-US" dirty="0"/>
              <a:t>Would require fewer models than the store specific method</a:t>
            </a:r>
          </a:p>
          <a:p>
            <a:pPr lvl="1"/>
            <a:r>
              <a:rPr lang="en-US" dirty="0"/>
              <a:t>Would be able to predict profitability of future locations</a:t>
            </a:r>
          </a:p>
        </p:txBody>
      </p:sp>
    </p:spTree>
    <p:extLst>
      <p:ext uri="{BB962C8B-B14F-4D97-AF65-F5344CB8AC3E}">
        <p14:creationId xmlns:p14="http://schemas.microsoft.com/office/powerpoint/2010/main" val="187917916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7446818" cy="1000845"/>
          </a:xfrm>
        </p:spPr>
        <p:txBody>
          <a:bodyPr anchor="ctr">
            <a:normAutofit/>
          </a:bodyPr>
          <a:lstStyle/>
          <a:p>
            <a:r>
              <a:rPr lang="en-US" sz="2000" dirty="0"/>
              <a:t>1. A simple bar chart of average sales by Store Type. Store Type b generally had larger sales numbers</a:t>
            </a:r>
          </a:p>
          <a:p>
            <a:endParaRPr lang="en-US" sz="16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909411" y="1832771"/>
            <a:ext cx="2444389" cy="4882193"/>
          </a:xfrm>
          <a:prstGeom prst="rect">
            <a:avLst/>
          </a:prstGeom>
        </p:spPr>
      </p:pic>
    </p:spTree>
    <p:extLst>
      <p:ext uri="{BB962C8B-B14F-4D97-AF65-F5344CB8AC3E}">
        <p14:creationId xmlns:p14="http://schemas.microsoft.com/office/powerpoint/2010/main" val="238577356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2015406"/>
            <a:ext cx="10515600" cy="1000845"/>
          </a:xfrm>
        </p:spPr>
        <p:txBody>
          <a:bodyPr anchor="ctr">
            <a:normAutofit/>
          </a:bodyPr>
          <a:lstStyle/>
          <a:p>
            <a:r>
              <a:rPr lang="en-US" sz="1600" dirty="0"/>
              <a:t>2. A bar chart showing average sales on days when there was a school holiday and days when there was not. There might be a slight correlation between higher sales and days when there was a school holiday.</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93883" y="3642946"/>
            <a:ext cx="11004234" cy="2453853"/>
          </a:xfrm>
          <a:prstGeom prst="rect">
            <a:avLst/>
          </a:prstGeom>
        </p:spPr>
      </p:pic>
    </p:spTree>
    <p:extLst>
      <p:ext uri="{BB962C8B-B14F-4D97-AF65-F5344CB8AC3E}">
        <p14:creationId xmlns:p14="http://schemas.microsoft.com/office/powerpoint/2010/main" val="354236967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3. A line graph of average sales by month. December seems to be a peak month.</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45309" y="2763490"/>
            <a:ext cx="9901382" cy="3886897"/>
          </a:xfrm>
          <a:prstGeom prst="rect">
            <a:avLst/>
          </a:prstGeom>
        </p:spPr>
      </p:pic>
    </p:spTree>
    <p:extLst>
      <p:ext uri="{BB962C8B-B14F-4D97-AF65-F5344CB8AC3E}">
        <p14:creationId xmlns:p14="http://schemas.microsoft.com/office/powerpoint/2010/main" val="207621775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dirty="0">
                <a:solidFill>
                  <a:srgbClr val="FFC000"/>
                </a:solidFill>
              </a:rPr>
              <a:t>Appendix</a:t>
            </a:r>
          </a:p>
        </p:txBody>
      </p:sp>
      <p:sp>
        <p:nvSpPr>
          <p:cNvPr id="3" name="Content Placeholder 2"/>
          <p:cNvSpPr>
            <a:spLocks noGrp="1"/>
          </p:cNvSpPr>
          <p:nvPr>
            <p:ph idx="1"/>
          </p:nvPr>
        </p:nvSpPr>
        <p:spPr>
          <a:xfrm>
            <a:off x="838200" y="1881465"/>
            <a:ext cx="10515600" cy="1000845"/>
          </a:xfrm>
        </p:spPr>
        <p:txBody>
          <a:bodyPr anchor="ctr">
            <a:normAutofit/>
          </a:bodyPr>
          <a:lstStyle/>
          <a:p>
            <a:r>
              <a:rPr lang="en-US" sz="1600" dirty="0"/>
              <a:t>4. Results of PCA and Plot PC1 and PC 2</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3"/>
          <a:stretch>
            <a:fillRect/>
          </a:stretch>
        </p:blipFill>
        <p:spPr>
          <a:xfrm>
            <a:off x="7524749" y="2762251"/>
            <a:ext cx="4410075" cy="3523295"/>
          </a:xfrm>
          <a:prstGeom prst="rect">
            <a:avLst/>
          </a:prstGeom>
        </p:spPr>
      </p:pic>
      <p:pic>
        <p:nvPicPr>
          <p:cNvPr id="5" name="Picture 4"/>
          <p:cNvPicPr>
            <a:picLocks noChangeAspect="1"/>
          </p:cNvPicPr>
          <p:nvPr/>
        </p:nvPicPr>
        <p:blipFill>
          <a:blip r:embed="rId4"/>
          <a:stretch>
            <a:fillRect/>
          </a:stretch>
        </p:blipFill>
        <p:spPr>
          <a:xfrm>
            <a:off x="438149" y="2762251"/>
            <a:ext cx="6307977" cy="1649778"/>
          </a:xfrm>
          <a:prstGeom prst="rect">
            <a:avLst/>
          </a:prstGeom>
        </p:spPr>
      </p:pic>
      <p:pic>
        <p:nvPicPr>
          <p:cNvPr id="7" name="Picture 6"/>
          <p:cNvPicPr>
            <a:picLocks noChangeAspect="1"/>
          </p:cNvPicPr>
          <p:nvPr/>
        </p:nvPicPr>
        <p:blipFill>
          <a:blip r:embed="rId5"/>
          <a:stretch>
            <a:fillRect/>
          </a:stretch>
        </p:blipFill>
        <p:spPr>
          <a:xfrm>
            <a:off x="458411" y="5270466"/>
            <a:ext cx="6371013" cy="716497"/>
          </a:xfrm>
          <a:prstGeom prst="rect">
            <a:avLst/>
          </a:prstGeom>
        </p:spPr>
      </p:pic>
    </p:spTree>
    <p:extLst>
      <p:ext uri="{BB962C8B-B14F-4D97-AF65-F5344CB8AC3E}">
        <p14:creationId xmlns:p14="http://schemas.microsoft.com/office/powerpoint/2010/main" val="625878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Situation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400" dirty="0" err="1"/>
              <a:t>Rossmann</a:t>
            </a:r>
            <a:r>
              <a:rPr lang="en-US" sz="2400" dirty="0"/>
              <a:t> GmbH operates over 3,000 drug stores in Europe</a:t>
            </a:r>
          </a:p>
          <a:p>
            <a:r>
              <a:rPr lang="en-US" sz="2400" dirty="0"/>
              <a:t>Predicting sales for each store is vital for:</a:t>
            </a:r>
          </a:p>
          <a:p>
            <a:pPr lvl="2"/>
            <a:r>
              <a:rPr lang="en-US" sz="2400" dirty="0"/>
              <a:t>Purchasing Inventory</a:t>
            </a:r>
          </a:p>
          <a:p>
            <a:pPr lvl="2"/>
            <a:r>
              <a:rPr lang="en-US" sz="2400" dirty="0"/>
              <a:t>Creating a staff schedule</a:t>
            </a:r>
          </a:p>
          <a:p>
            <a:pPr lvl="2"/>
            <a:r>
              <a:rPr lang="en-US" sz="2400" dirty="0"/>
              <a:t>General productivity</a:t>
            </a:r>
          </a:p>
          <a:p>
            <a:r>
              <a:rPr lang="en-US" sz="3200"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5633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2055812"/>
            <a:ext cx="10814538"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5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endParaRPr lang="en-US" sz="2400" dirty="0">
              <a:solidFill>
                <a:schemeClr val="bg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Exploration</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Before choosing predictors for our models, we did some basic data exploration in Tableau</a:t>
            </a:r>
          </a:p>
          <a:p>
            <a:r>
              <a:rPr lang="en-US" dirty="0"/>
              <a:t>Some variables that looked like they might have an impact on sales were:</a:t>
            </a:r>
          </a:p>
          <a:p>
            <a:pPr lvl="2"/>
            <a:r>
              <a:rPr lang="en-US" sz="1600" dirty="0"/>
              <a:t>Store Type (see Appendix 1)</a:t>
            </a:r>
          </a:p>
          <a:p>
            <a:pPr lvl="2"/>
            <a:r>
              <a:rPr lang="en-US" sz="1600" dirty="0"/>
              <a:t>School Holiday (see Appendix 2)</a:t>
            </a:r>
          </a:p>
          <a:p>
            <a:pPr lvl="2"/>
            <a:r>
              <a:rPr lang="en-US" sz="1600" dirty="0"/>
              <a:t>Month (see Appendix 3)</a:t>
            </a:r>
          </a:p>
          <a:p>
            <a:r>
              <a:rPr lang="en-US" sz="2400" dirty="0"/>
              <a:t>Also, we ran a PCA </a:t>
            </a:r>
            <a:r>
              <a:rPr lang="en-US" sz="1600" dirty="0"/>
              <a:t>(see Appendix 4)</a:t>
            </a:r>
            <a:endParaRPr lang="en-US" sz="24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371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integer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814</TotalTime>
  <Words>1311</Words>
  <Application>Microsoft Office PowerPoint</Application>
  <PresentationFormat>Widescreen</PresentationFormat>
  <Paragraphs>221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等线</vt:lpstr>
      <vt:lpstr>Arial</vt:lpstr>
      <vt:lpstr>Arial Black</vt:lpstr>
      <vt:lpstr>Calibri</vt:lpstr>
      <vt:lpstr>Calibri Light</vt:lpstr>
      <vt:lpstr>Cambria Math</vt:lpstr>
      <vt:lpstr>Courier New</vt:lpstr>
      <vt:lpstr>Lucida Console</vt:lpstr>
      <vt:lpstr>Office Theme</vt:lpstr>
      <vt:lpstr>PowerPoint Presentation</vt:lpstr>
      <vt:lpstr>Table of Contents</vt:lpstr>
      <vt:lpstr>Business Situation</vt:lpstr>
      <vt:lpstr>Data</vt:lpstr>
      <vt:lpstr>Data Exploration</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 and Perspective</vt:lpstr>
      <vt:lpstr>Possible Additions/Alternatives</vt:lpstr>
      <vt:lpstr>Store Specific Method</vt:lpstr>
      <vt:lpstr>Clustering Method</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Brittany Hayes</cp:lastModifiedBy>
  <cp:revision>87</cp:revision>
  <dcterms:created xsi:type="dcterms:W3CDTF">2017-04-17T12:00:53Z</dcterms:created>
  <dcterms:modified xsi:type="dcterms:W3CDTF">2017-04-20T16:22:55Z</dcterms:modified>
</cp:coreProperties>
</file>