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7" r:id="rId7"/>
    <p:sldId id="271" r:id="rId8"/>
    <p:sldId id="272" r:id="rId9"/>
    <p:sldId id="266" r:id="rId10"/>
    <p:sldId id="259" r:id="rId11"/>
    <p:sldId id="273" r:id="rId12"/>
    <p:sldId id="269" r:id="rId13"/>
    <p:sldId id="270" r:id="rId14"/>
    <p:sldId id="261" r:id="rId15"/>
    <p:sldId id="26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12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47A49-5AE2-4897-B188-74D33D88087C}"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11640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59050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90588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A47A49-5AE2-4897-B188-74D33D88087C}"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20638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A47A49-5AE2-4897-B188-74D33D88087C}"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42902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A47A49-5AE2-4897-B188-74D33D88087C}"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323440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A47A49-5AE2-4897-B188-74D33D88087C}" type="datetimeFigureOut">
              <a:rPr lang="en-US" smtClean="0"/>
              <a:t>4/19/2017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46140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A47A49-5AE2-4897-B188-74D33D88087C}" type="datetimeFigureOut">
              <a:rPr lang="en-US" smtClean="0"/>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96847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47A49-5AE2-4897-B188-74D33D88087C}" type="datetimeFigureOut">
              <a:rPr lang="en-US" smtClean="0"/>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54899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A47A49-5AE2-4897-B188-74D33D88087C}"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299576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A47A49-5AE2-4897-B188-74D33D88087C}"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BE656-7905-4BDA-AF5A-810F44E53B5F}" type="slidenum">
              <a:rPr lang="en-US" smtClean="0"/>
              <a:t>‹#›</a:t>
            </a:fld>
            <a:endParaRPr lang="en-US"/>
          </a:p>
        </p:txBody>
      </p:sp>
    </p:spTree>
    <p:extLst>
      <p:ext uri="{BB962C8B-B14F-4D97-AF65-F5344CB8AC3E}">
        <p14:creationId xmlns:p14="http://schemas.microsoft.com/office/powerpoint/2010/main" val="130846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47A49-5AE2-4897-B188-74D33D88087C}" type="datetimeFigureOut">
              <a:rPr lang="en-US" smtClean="0"/>
              <a:t>4/19/2017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BE656-7905-4BDA-AF5A-810F44E53B5F}" type="slidenum">
              <a:rPr lang="en-US" smtClean="0"/>
              <a:t>‹#›</a:t>
            </a:fld>
            <a:endParaRPr lang="en-US"/>
          </a:p>
        </p:txBody>
      </p:sp>
    </p:spTree>
    <p:extLst>
      <p:ext uri="{BB962C8B-B14F-4D97-AF65-F5344CB8AC3E}">
        <p14:creationId xmlns:p14="http://schemas.microsoft.com/office/powerpoint/2010/main" val="3086257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47649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8499107" y="4911591"/>
            <a:ext cx="2974207" cy="1619430"/>
          </a:xfrm>
        </p:spPr>
        <p:txBody>
          <a:bodyPr anchor="ctr">
            <a:normAutofit lnSpcReduction="10000"/>
          </a:bodyPr>
          <a:lstStyle/>
          <a:p>
            <a:pPr algn="l"/>
            <a:r>
              <a:rPr lang="en-US" sz="1600" b="1" dirty="0"/>
              <a:t>Group 7</a:t>
            </a:r>
          </a:p>
          <a:p>
            <a:pPr algn="l"/>
            <a:r>
              <a:rPr lang="en-US" sz="1600" dirty="0"/>
              <a:t>Matt </a:t>
            </a:r>
            <a:r>
              <a:rPr lang="en-US" sz="1600" dirty="0" err="1"/>
              <a:t>Esporrin</a:t>
            </a:r>
            <a:endParaRPr lang="en-US" sz="1600" dirty="0"/>
          </a:p>
          <a:p>
            <a:pPr algn="l"/>
            <a:r>
              <a:rPr lang="en-US" sz="1600" dirty="0"/>
              <a:t>Brittany Hayes </a:t>
            </a:r>
          </a:p>
          <a:p>
            <a:pPr algn="l"/>
            <a:r>
              <a:rPr lang="en-US" sz="1600" dirty="0" err="1"/>
              <a:t>Verghese</a:t>
            </a:r>
            <a:r>
              <a:rPr lang="en-US" sz="1600" dirty="0"/>
              <a:t> </a:t>
            </a:r>
            <a:r>
              <a:rPr lang="en-US" sz="1600" dirty="0" err="1"/>
              <a:t>Polukannil</a:t>
            </a:r>
            <a:endParaRPr lang="en-US" sz="1600" dirty="0"/>
          </a:p>
          <a:p>
            <a:pPr algn="l"/>
            <a:r>
              <a:rPr lang="en-US" sz="1600" dirty="0"/>
              <a:t>Lisha </a:t>
            </a:r>
            <a:r>
              <a:rPr lang="en-US" sz="1600" dirty="0" err="1"/>
              <a:t>Shangguan</a:t>
            </a:r>
            <a:endParaRPr lang="en-US" sz="1600" dirty="0"/>
          </a:p>
        </p:txBody>
      </p:sp>
      <p:pic>
        <p:nvPicPr>
          <p:cNvPr id="1028" name="Picture 4" descr="Image result for rossmann drug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174" y="1171455"/>
            <a:ext cx="10933651" cy="28914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05637" y="2905035"/>
            <a:ext cx="8011486" cy="12835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FFC000"/>
                </a:solidFill>
                <a:latin typeface="Arial Black" panose="020B0A04020102020204" pitchFamily="34" charset="0"/>
              </a:rPr>
              <a:t>SALES PREDICTION</a:t>
            </a:r>
          </a:p>
        </p:txBody>
      </p:sp>
    </p:spTree>
    <p:extLst>
      <p:ext uri="{BB962C8B-B14F-4D97-AF65-F5344CB8AC3E}">
        <p14:creationId xmlns:p14="http://schemas.microsoft.com/office/powerpoint/2010/main" val="35701260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Boosting</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838200" y="2365534"/>
            <a:ext cx="4789602" cy="40659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caret and </a:t>
            </a:r>
            <a:r>
              <a:rPr lang="en-US" sz="2000" dirty="0" err="1"/>
              <a:t>gbm</a:t>
            </a:r>
            <a:r>
              <a:rPr lang="en-US" sz="2000" dirty="0"/>
              <a:t> packages, we constructed a boosting models. The caret package can tune the parameters automatically and identify the optimal settings to generate the smallest RMSE.</a:t>
            </a:r>
          </a:p>
          <a:p>
            <a:r>
              <a:rPr lang="en-US" sz="2000" dirty="0"/>
              <a:t>The optimal settings: </a:t>
            </a:r>
          </a:p>
          <a:p>
            <a:pPr marL="457200" lvl="1" indent="0">
              <a:buNone/>
            </a:pPr>
            <a:r>
              <a:rPr lang="en-US" sz="1600" dirty="0" err="1"/>
              <a:t>n.trees</a:t>
            </a:r>
            <a:r>
              <a:rPr lang="en-US" sz="1600" dirty="0"/>
              <a:t> = 150, </a:t>
            </a:r>
            <a:r>
              <a:rPr lang="en-US" sz="1600" dirty="0" err="1"/>
              <a:t>interaction.depth</a:t>
            </a:r>
            <a:r>
              <a:rPr lang="en-US" sz="1600" dirty="0"/>
              <a:t> = 3, shrinkage = 0.1 and </a:t>
            </a:r>
            <a:r>
              <a:rPr lang="en-US" sz="1600" dirty="0" err="1"/>
              <a:t>n.minobsinnode</a:t>
            </a:r>
            <a:r>
              <a:rPr lang="en-US" sz="1600" dirty="0"/>
              <a:t> = 10</a:t>
            </a:r>
          </a:p>
          <a:p>
            <a:r>
              <a:rPr lang="en-US" sz="2000" dirty="0"/>
              <a:t>Promotion, competition distance, store,  are more important than other features. </a:t>
            </a:r>
          </a:p>
          <a:p>
            <a:pPr marL="0" indent="0">
              <a:buFont typeface="Arial" panose="020B0604020202020204" pitchFamily="34" charset="0"/>
              <a:buNone/>
            </a:pPr>
            <a:endParaRPr lang="en-US" sz="2000" dirty="0"/>
          </a:p>
        </p:txBody>
      </p:sp>
      <p:pic>
        <p:nvPicPr>
          <p:cNvPr id="13" name="Picture 12"/>
          <p:cNvPicPr>
            <a:picLocks noChangeAspect="1"/>
          </p:cNvPicPr>
          <p:nvPr/>
        </p:nvPicPr>
        <p:blipFill>
          <a:blip r:embed="rId3"/>
          <a:stretch>
            <a:fillRect/>
          </a:stretch>
        </p:blipFill>
        <p:spPr>
          <a:xfrm>
            <a:off x="5903458" y="2416122"/>
            <a:ext cx="5872611" cy="4015398"/>
          </a:xfrm>
          <a:prstGeom prst="rect">
            <a:avLst/>
          </a:prstGeom>
        </p:spPr>
      </p:pic>
    </p:spTree>
    <p:extLst>
      <p:ext uri="{BB962C8B-B14F-4D97-AF65-F5344CB8AC3E}">
        <p14:creationId xmlns:p14="http://schemas.microsoft.com/office/powerpoint/2010/main" val="131010469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Boosting</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a:spLocks noGrp="1"/>
          </p:cNvSpPr>
          <p:nvPr>
            <p:ph idx="1"/>
          </p:nvPr>
        </p:nvSpPr>
        <p:spPr>
          <a:xfrm>
            <a:off x="838200" y="2015406"/>
            <a:ext cx="10515600" cy="4065986"/>
          </a:xfrm>
        </p:spPr>
        <p:txBody>
          <a:bodyPr anchor="t">
            <a:normAutofit/>
          </a:bodyPr>
          <a:lstStyle/>
          <a:p>
            <a:r>
              <a:rPr lang="en-US" sz="2000" dirty="0"/>
              <a:t>The best boosting model had the following values for our metrics of interest:</a:t>
            </a:r>
          </a:p>
          <a:p>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457200" lvl="1" indent="0">
              <a:buNone/>
            </a:pPr>
            <a:endParaRPr lang="en-US" sz="2000" dirty="0"/>
          </a:p>
          <a:p>
            <a:r>
              <a:rPr lang="en-US" sz="2000" dirty="0"/>
              <a:t>The chosen parameters setting does not lead to overfitting the training data since the test MSE and training MSE are similar</a:t>
            </a:r>
          </a:p>
        </p:txBody>
      </p:sp>
      <p:graphicFrame>
        <p:nvGraphicFramePr>
          <p:cNvPr id="4" name="Table 3"/>
          <p:cNvGraphicFramePr>
            <a:graphicFrameLocks noGrp="1"/>
          </p:cNvGraphicFramePr>
          <p:nvPr>
            <p:extLst>
              <p:ext uri="{D42A27DB-BD31-4B8C-83A1-F6EECF244321}">
                <p14:modId xmlns:p14="http://schemas.microsoft.com/office/powerpoint/2010/main" val="2560320482"/>
              </p:ext>
            </p:extLst>
          </p:nvPr>
        </p:nvGraphicFramePr>
        <p:xfrm>
          <a:off x="2032000" y="3111922"/>
          <a:ext cx="8127999" cy="111252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72140097"/>
                    </a:ext>
                  </a:extLst>
                </a:gridCol>
                <a:gridCol w="2709333">
                  <a:extLst>
                    <a:ext uri="{9D8B030D-6E8A-4147-A177-3AD203B41FA5}">
                      <a16:colId xmlns:a16="http://schemas.microsoft.com/office/drawing/2014/main" val="3720232126"/>
                    </a:ext>
                  </a:extLst>
                </a:gridCol>
                <a:gridCol w="2709333">
                  <a:extLst>
                    <a:ext uri="{9D8B030D-6E8A-4147-A177-3AD203B41FA5}">
                      <a16:colId xmlns:a16="http://schemas.microsoft.com/office/drawing/2014/main" val="120841938"/>
                    </a:ext>
                  </a:extLst>
                </a:gridCol>
              </a:tblGrid>
              <a:tr h="370840">
                <a:tc>
                  <a:txBody>
                    <a:bodyPr/>
                    <a:lstStyle/>
                    <a:p>
                      <a:endParaRPr lang="en-US" dirty="0"/>
                    </a:p>
                  </a:txBody>
                  <a:tcPr/>
                </a:tc>
                <a:tc>
                  <a:txBody>
                    <a:bodyPr/>
                    <a:lstStyle/>
                    <a:p>
                      <a:pPr algn="ctr"/>
                      <a:r>
                        <a:rPr lang="en-US" dirty="0"/>
                        <a:t>MSE</a:t>
                      </a:r>
                    </a:p>
                  </a:txBody>
                  <a:tcPr/>
                </a:tc>
                <a:tc>
                  <a:txBody>
                    <a:bodyPr/>
                    <a:lstStyle/>
                    <a:p>
                      <a:pPr algn="ctr"/>
                      <a:r>
                        <a:rPr lang="en-US" dirty="0"/>
                        <a:t>RMSPE</a:t>
                      </a:r>
                    </a:p>
                  </a:txBody>
                  <a:tcPr/>
                </a:tc>
                <a:extLst>
                  <a:ext uri="{0D108BD9-81ED-4DB2-BD59-A6C34878D82A}">
                    <a16:rowId xmlns:a16="http://schemas.microsoft.com/office/drawing/2014/main" val="3837947699"/>
                  </a:ext>
                </a:extLst>
              </a:tr>
              <a:tr h="370840">
                <a:tc>
                  <a:txBody>
                    <a:bodyPr/>
                    <a:lstStyle/>
                    <a:p>
                      <a:pPr algn="ctr"/>
                      <a:r>
                        <a:rPr lang="en-US" b="1" dirty="0"/>
                        <a:t>Training</a:t>
                      </a:r>
                    </a:p>
                  </a:txBody>
                  <a:tcPr/>
                </a:tc>
                <a:tc>
                  <a:txBody>
                    <a:bodyPr/>
                    <a:lstStyle/>
                    <a:p>
                      <a:pPr algn="ctr"/>
                      <a:r>
                        <a:rPr lang="en-US" dirty="0"/>
                        <a:t>5768670</a:t>
                      </a:r>
                    </a:p>
                  </a:txBody>
                  <a:tcPr/>
                </a:tc>
                <a:tc>
                  <a:txBody>
                    <a:bodyPr/>
                    <a:lstStyle/>
                    <a:p>
                      <a:pPr algn="ctr"/>
                      <a:r>
                        <a:rPr lang="en-US" dirty="0"/>
                        <a:t>47.90%</a:t>
                      </a:r>
                    </a:p>
                  </a:txBody>
                  <a:tcPr/>
                </a:tc>
                <a:extLst>
                  <a:ext uri="{0D108BD9-81ED-4DB2-BD59-A6C34878D82A}">
                    <a16:rowId xmlns:a16="http://schemas.microsoft.com/office/drawing/2014/main" val="2216457841"/>
                  </a:ext>
                </a:extLst>
              </a:tr>
              <a:tr h="370840">
                <a:tc>
                  <a:txBody>
                    <a:bodyPr/>
                    <a:lstStyle/>
                    <a:p>
                      <a:pPr algn="ctr"/>
                      <a:r>
                        <a:rPr lang="en-US" b="1" dirty="0"/>
                        <a:t>Test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573610</a:t>
                      </a:r>
                    </a:p>
                  </a:txBody>
                  <a:tcPr/>
                </a:tc>
                <a:tc>
                  <a:txBody>
                    <a:bodyPr/>
                    <a:lstStyle/>
                    <a:p>
                      <a:pPr algn="ctr"/>
                      <a:r>
                        <a:rPr lang="en-US" dirty="0"/>
                        <a:t>42.93%</a:t>
                      </a:r>
                    </a:p>
                  </a:txBody>
                  <a:tcPr/>
                </a:tc>
                <a:extLst>
                  <a:ext uri="{0D108BD9-81ED-4DB2-BD59-A6C34878D82A}">
                    <a16:rowId xmlns:a16="http://schemas.microsoft.com/office/drawing/2014/main" val="1226670156"/>
                  </a:ext>
                </a:extLst>
              </a:tr>
            </a:tbl>
          </a:graphicData>
        </a:graphic>
      </p:graphicFrame>
    </p:spTree>
    <p:extLst>
      <p:ext uri="{BB962C8B-B14F-4D97-AF65-F5344CB8AC3E}">
        <p14:creationId xmlns:p14="http://schemas.microsoft.com/office/powerpoint/2010/main" val="111700267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GAMs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838200" y="2365534"/>
            <a:ext cx="10515600" cy="406598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gam package, we constructed several gam models which used smoothing splines with varying degrees of freedom for the numeric predictors and dummy variables for the categorical predictors</a:t>
            </a:r>
          </a:p>
          <a:p>
            <a:r>
              <a:rPr lang="en-US" sz="2000" dirty="0"/>
              <a:t>The best choice of predictors were chosen by subset selection</a:t>
            </a:r>
          </a:p>
          <a:p>
            <a:pPr lvl="1"/>
            <a:r>
              <a:rPr lang="en-US" sz="2000" dirty="0" err="1"/>
              <a:t>CompDays</a:t>
            </a:r>
            <a:endParaRPr lang="en-US" sz="2000" dirty="0"/>
          </a:p>
          <a:p>
            <a:pPr lvl="1"/>
            <a:r>
              <a:rPr lang="en-US" sz="2000" dirty="0" err="1"/>
              <a:t>CompetitionDistance</a:t>
            </a:r>
            <a:endParaRPr lang="en-US" sz="2000" dirty="0"/>
          </a:p>
          <a:p>
            <a:pPr lvl="1"/>
            <a:r>
              <a:rPr lang="en-US" sz="2000" dirty="0" err="1"/>
              <a:t>CompetitionOpenSinceYear</a:t>
            </a:r>
            <a:endParaRPr lang="en-US" sz="2000" dirty="0"/>
          </a:p>
          <a:p>
            <a:pPr lvl="1"/>
            <a:r>
              <a:rPr lang="en-US" sz="2000" dirty="0"/>
              <a:t>Assortment</a:t>
            </a:r>
          </a:p>
          <a:p>
            <a:pPr lvl="1"/>
            <a:r>
              <a:rPr lang="en-US" sz="2000" dirty="0" err="1"/>
              <a:t>StoreType</a:t>
            </a:r>
            <a:endParaRPr lang="en-US" sz="2000" dirty="0"/>
          </a:p>
          <a:p>
            <a:pPr lvl="1"/>
            <a:r>
              <a:rPr lang="en-US" sz="2000" dirty="0"/>
              <a:t>Month</a:t>
            </a:r>
          </a:p>
          <a:p>
            <a:pPr lvl="1"/>
            <a:r>
              <a:rPr lang="en-US" sz="2000" dirty="0"/>
              <a:t>Promo</a:t>
            </a:r>
          </a:p>
          <a:p>
            <a:pPr lvl="1"/>
            <a:r>
              <a:rPr lang="en-US" sz="2000" dirty="0" err="1"/>
              <a:t>DayOfWeek</a:t>
            </a: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57090493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GAMs</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838200" y="1950754"/>
            <a:ext cx="9728200" cy="931556"/>
          </a:xfrm>
        </p:spPr>
        <p:txBody>
          <a:bodyPr anchor="ctr">
            <a:normAutofit/>
          </a:bodyPr>
          <a:lstStyle/>
          <a:p>
            <a:r>
              <a:rPr lang="en-US" sz="2000" dirty="0"/>
              <a:t>The best GAM model used smoothing splines for </a:t>
            </a:r>
            <a:r>
              <a:rPr lang="en-US" sz="2000" dirty="0" err="1"/>
              <a:t>CompDays</a:t>
            </a:r>
            <a:r>
              <a:rPr lang="en-US" sz="2000" dirty="0"/>
              <a:t> and </a:t>
            </a:r>
            <a:r>
              <a:rPr lang="en-US" sz="2000" dirty="0" err="1"/>
              <a:t>CompetitionDistance</a:t>
            </a:r>
            <a:endParaRPr lang="en-US" sz="2000" dirty="0"/>
          </a:p>
        </p:txBody>
      </p:sp>
      <p:pic>
        <p:nvPicPr>
          <p:cNvPr id="11" name="Picture 10"/>
          <p:cNvPicPr>
            <a:picLocks noChangeAspect="1"/>
          </p:cNvPicPr>
          <p:nvPr/>
        </p:nvPicPr>
        <p:blipFill>
          <a:blip r:embed="rId3"/>
          <a:stretch>
            <a:fillRect/>
          </a:stretch>
        </p:blipFill>
        <p:spPr>
          <a:xfrm>
            <a:off x="659245" y="2882310"/>
            <a:ext cx="5043055" cy="3782291"/>
          </a:xfrm>
          <a:prstGeom prst="rect">
            <a:avLst/>
          </a:prstGeom>
        </p:spPr>
      </p:pic>
      <p:pic>
        <p:nvPicPr>
          <p:cNvPr id="12" name="Picture 11"/>
          <p:cNvPicPr>
            <a:picLocks noChangeAspect="1"/>
          </p:cNvPicPr>
          <p:nvPr/>
        </p:nvPicPr>
        <p:blipFill>
          <a:blip r:embed="rId4"/>
          <a:stretch>
            <a:fillRect/>
          </a:stretch>
        </p:blipFill>
        <p:spPr>
          <a:xfrm>
            <a:off x="6540500" y="2882310"/>
            <a:ext cx="5043055" cy="3782291"/>
          </a:xfrm>
          <a:prstGeom prst="rect">
            <a:avLst/>
          </a:prstGeom>
        </p:spPr>
      </p:pic>
    </p:spTree>
    <p:extLst>
      <p:ext uri="{BB962C8B-B14F-4D97-AF65-F5344CB8AC3E}">
        <p14:creationId xmlns:p14="http://schemas.microsoft.com/office/powerpoint/2010/main" val="35903599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838200" y="2015406"/>
            <a:ext cx="10515600" cy="4065986"/>
          </a:xfrm>
        </p:spPr>
        <p:txBody>
          <a:bodyPr anchor="ctr">
            <a:normAutofit/>
          </a:bodyPr>
          <a:lstStyle/>
          <a:p>
            <a:r>
              <a:rPr lang="en-US" sz="2000" dirty="0"/>
              <a:t>The best GAM model had the following values for our metrics of interest:</a:t>
            </a:r>
          </a:p>
          <a:p>
            <a:pPr lvl="1"/>
            <a:r>
              <a:rPr lang="en-US" sz="2000" dirty="0"/>
              <a:t>Test MSE: 7501000</a:t>
            </a:r>
          </a:p>
          <a:p>
            <a:pPr lvl="1"/>
            <a:r>
              <a:rPr lang="en-US" sz="2000" dirty="0"/>
              <a:t>RPSPE for the test set: 0.3141 or 31.41%</a:t>
            </a:r>
          </a:p>
          <a:p>
            <a:r>
              <a:rPr lang="en-US" sz="2000" dirty="0"/>
              <a:t>It was possible to slightly lower the RPSPE, but at the cost of increasing the MSE.</a:t>
            </a:r>
          </a:p>
          <a:p>
            <a:r>
              <a:rPr lang="en-US" sz="2000" dirty="0"/>
              <a:t>The flexibility of the splines does run the risk of overfitting the training data, however, as the test MSE and training MSE are similar, this does not seem to be too great a risk in this case. </a:t>
            </a:r>
          </a:p>
        </p:txBody>
      </p:sp>
      <p:sp>
        <p:nvSpPr>
          <p:cNvPr id="11" name="Title 1"/>
          <p:cNvSpPr>
            <a:spLocks noGrp="1"/>
          </p:cNvSpPr>
          <p:nvPr>
            <p:ph type="title"/>
          </p:nvPr>
        </p:nvSpPr>
        <p:spPr/>
        <p:txBody>
          <a:bodyPr>
            <a:normAutofit/>
          </a:bodyPr>
          <a:lstStyle/>
          <a:p>
            <a:r>
              <a:rPr lang="en-US" b="1" dirty="0">
                <a:solidFill>
                  <a:srgbClr val="FFC000"/>
                </a:solidFill>
              </a:rPr>
              <a:t>Modeling: GAMs</a:t>
            </a:r>
          </a:p>
        </p:txBody>
      </p:sp>
    </p:spTree>
    <p:extLst>
      <p:ext uri="{BB962C8B-B14F-4D97-AF65-F5344CB8AC3E}">
        <p14:creationId xmlns:p14="http://schemas.microsoft.com/office/powerpoint/2010/main" val="228284005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Accuracy of Results</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sz="2000" dirty="0"/>
              <a:t>Your assessment of the accuracy of your model(s), again with reference to your script where appropriate </a:t>
            </a:r>
          </a:p>
          <a:p>
            <a:pPr marL="457200" lvl="1" indent="0">
              <a:buNone/>
            </a:pPr>
            <a:r>
              <a:rPr lang="en-US" sz="1600" dirty="0"/>
              <a:t>• Error types should be identified and discussed </a:t>
            </a:r>
          </a:p>
          <a:p>
            <a:endParaRPr lang="en-US" sz="2000"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80327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Conclusions</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sz="2000" dirty="0"/>
              <a:t>Your interpretation of the results of your analysis </a:t>
            </a:r>
          </a:p>
          <a:p>
            <a:pPr marL="457200" lvl="1" indent="0">
              <a:buNone/>
            </a:pPr>
            <a:r>
              <a:rPr lang="en-US" sz="1600" dirty="0"/>
              <a:t>• What you learned, how it might inform the business situation that you chose to analyze, how your findings might be deployed in the organization.</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347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Business Reasoning</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err="1"/>
              <a:t>Rossmann</a:t>
            </a:r>
            <a:r>
              <a:rPr lang="en-US" dirty="0"/>
              <a:t> GmbH operates over 3,000 drug stores in Europe</a:t>
            </a:r>
          </a:p>
          <a:p>
            <a:r>
              <a:rPr lang="en-US" dirty="0"/>
              <a:t>Predicting sales for each store is vital for:</a:t>
            </a:r>
          </a:p>
          <a:p>
            <a:pPr lvl="2"/>
            <a:r>
              <a:rPr lang="en-US" sz="2800" dirty="0"/>
              <a:t>Purchasing Inventory</a:t>
            </a:r>
          </a:p>
          <a:p>
            <a:pPr lvl="2"/>
            <a:r>
              <a:rPr lang="en-US" sz="2800" dirty="0"/>
              <a:t>Creating a staff schedule</a:t>
            </a:r>
          </a:p>
          <a:p>
            <a:pPr lvl="2"/>
            <a:r>
              <a:rPr lang="en-US" sz="2800" dirty="0"/>
              <a:t>General productivity</a:t>
            </a:r>
          </a:p>
          <a:p>
            <a:r>
              <a:rPr lang="en-US" dirty="0"/>
              <a:t>The goal is to understand what factors drive sales, and accurately predict future daily sales using historical data</a:t>
            </a:r>
          </a:p>
          <a:p>
            <a:pPr lvl="2"/>
            <a:endParaRPr lang="en-US" dirty="0"/>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74" y="915032"/>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6974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a:t>
            </a:r>
          </a:p>
        </p:txBody>
      </p:sp>
      <p:pic>
        <p:nvPicPr>
          <p:cNvPr id="2050"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8731" y="1879938"/>
            <a:ext cx="10814538" cy="4708981"/>
          </a:xfrm>
          <a:prstGeom prst="rect">
            <a:avLst/>
          </a:prstGeom>
          <a:noFill/>
        </p:spPr>
        <p:txBody>
          <a:bodyPr wrap="square" rtlCol="0">
            <a:spAutoFit/>
          </a:bodyPr>
          <a:lstStyle/>
          <a:p>
            <a:pPr marL="285750" indent="-285750">
              <a:buFont typeface="Arial" panose="020B0604020202020204" pitchFamily="34" charset="0"/>
              <a:buChar char="•"/>
            </a:pPr>
            <a:r>
              <a:rPr lang="en-US" sz="2400" dirty="0"/>
              <a:t>From </a:t>
            </a:r>
            <a:r>
              <a:rPr lang="en-US" sz="2400" dirty="0" err="1"/>
              <a:t>Kaggle</a:t>
            </a:r>
            <a:r>
              <a:rPr lang="en-US" sz="2400" dirty="0"/>
              <a:t> competition</a:t>
            </a:r>
          </a:p>
          <a:p>
            <a:pPr marL="285750" indent="-285750">
              <a:buFont typeface="Arial" panose="020B0604020202020204" pitchFamily="34" charset="0"/>
              <a:buChar char="•"/>
            </a:pPr>
            <a:r>
              <a:rPr lang="en-US" sz="2400" dirty="0"/>
              <a:t>Two files that had to be joined</a:t>
            </a:r>
          </a:p>
          <a:p>
            <a:pPr marL="742950" lvl="1" indent="-285750">
              <a:buFont typeface="Arial" panose="020B0604020202020204" pitchFamily="34" charset="0"/>
              <a:buChar char="•"/>
            </a:pPr>
            <a:r>
              <a:rPr lang="en-US" sz="2400" dirty="0"/>
              <a:t>Train (</a:t>
            </a:r>
            <a:r>
              <a:rPr lang="en-US" altLang="en-US" sz="2400" dirty="0"/>
              <a:t>1017209 obs. of 9 variables</a:t>
            </a:r>
            <a:r>
              <a:rPr lang="en-US" sz="2400" dirty="0"/>
              <a:t>)</a:t>
            </a:r>
          </a:p>
          <a:p>
            <a:pPr marL="1200150" lvl="2" indent="-285750">
              <a:buFont typeface="Arial" panose="020B0604020202020204" pitchFamily="34" charset="0"/>
              <a:buChar char="•"/>
            </a:pPr>
            <a:r>
              <a:rPr lang="en-US" sz="2400" dirty="0"/>
              <a:t>Variables:</a:t>
            </a:r>
          </a:p>
          <a:p>
            <a:pPr marL="1657350" lvl="3" indent="-285750">
              <a:buFont typeface="Arial" panose="020B0604020202020204" pitchFamily="34" charset="0"/>
              <a:buChar char="•"/>
            </a:pPr>
            <a:r>
              <a:rPr lang="en-US" sz="2400" dirty="0"/>
              <a:t>Store, Day of Week, Date, Sales, Customers, Open, Promo, State Holiday, School Holiday</a:t>
            </a:r>
          </a:p>
          <a:p>
            <a:pPr marL="742950" lvl="1" indent="-285750">
              <a:buFont typeface="Arial" panose="020B0604020202020204" pitchFamily="34" charset="0"/>
              <a:buChar char="•"/>
            </a:pPr>
            <a:r>
              <a:rPr lang="en-US" sz="2400" dirty="0"/>
              <a:t>Store (</a:t>
            </a:r>
            <a:r>
              <a:rPr lang="en-US" altLang="en-US" sz="2400" dirty="0"/>
              <a:t>1115 obs. of 10 variables</a:t>
            </a:r>
            <a:r>
              <a:rPr lang="en-US" sz="2400" dirty="0"/>
              <a:t>)</a:t>
            </a:r>
          </a:p>
          <a:p>
            <a:pPr marL="1200150" lvl="2" indent="-285750">
              <a:buFont typeface="Arial" panose="020B0604020202020204" pitchFamily="34" charset="0"/>
              <a:buChar char="•"/>
            </a:pPr>
            <a:r>
              <a:rPr lang="en-US" sz="2400" dirty="0"/>
              <a:t>Variable</a:t>
            </a:r>
          </a:p>
          <a:p>
            <a:pPr marL="1657350" lvl="3" indent="-285750">
              <a:buFont typeface="Arial" panose="020B0604020202020204" pitchFamily="34" charset="0"/>
              <a:buChar char="•"/>
            </a:pPr>
            <a:r>
              <a:rPr lang="en-US" sz="2400" dirty="0"/>
              <a:t>Store, Store Type, Assortment, Competition Distance, Competition Since Moth, Competition Since Year</a:t>
            </a:r>
            <a:r>
              <a:rPr lang="en-US" sz="2400" dirty="0">
                <a:solidFill>
                  <a:schemeClr val="bg1">
                    <a:lumMod val="65000"/>
                    <a:lumOff val="35000"/>
                  </a:schemeClr>
                </a:solidFill>
              </a:rPr>
              <a:t>, Promo2, Promo2 Since Week, Promo2 Since Year, Promo Interval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164443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Change Variable Type</a:t>
            </a:r>
          </a:p>
          <a:p>
            <a:pPr lvl="1">
              <a:buSzPct val="60000"/>
              <a:buFont typeface="Courier New" panose="02070309020205020404" pitchFamily="49" charset="0"/>
              <a:buChar char="o"/>
            </a:pPr>
            <a:r>
              <a:rPr lang="en-US" dirty="0"/>
              <a:t>Integer  </a:t>
            </a:r>
            <a:r>
              <a:rPr lang="en-US" altLang="zh-CN" dirty="0"/>
              <a:t>—&gt; Factor      e.g. store</a:t>
            </a:r>
          </a:p>
          <a:p>
            <a:pPr lvl="1">
              <a:buSzPct val="60000"/>
              <a:buFont typeface="Courier New" panose="02070309020205020404" pitchFamily="49" charset="0"/>
              <a:buChar char="o"/>
            </a:pPr>
            <a:r>
              <a:rPr lang="en-US" dirty="0"/>
              <a:t>String </a:t>
            </a:r>
            <a:r>
              <a:rPr lang="en-US" altLang="zh-CN" dirty="0"/>
              <a:t>—&gt; Date            e.g. date</a:t>
            </a:r>
          </a:p>
          <a:p>
            <a:pPr>
              <a:buSzPct val="100000"/>
            </a:pPr>
            <a:r>
              <a:rPr lang="en-US" dirty="0"/>
              <a:t>Change Labels of Factor Variables</a:t>
            </a:r>
          </a:p>
          <a:p>
            <a:pPr>
              <a:buSzPct val="100000"/>
            </a:pPr>
            <a:r>
              <a:rPr lang="en-US" dirty="0"/>
              <a:t>Separate month and year from the date variable</a:t>
            </a:r>
          </a:p>
          <a:p>
            <a:pPr>
              <a:buSzPct val="100000"/>
            </a:pPr>
            <a:r>
              <a:rPr lang="en-US" dirty="0"/>
              <a:t>Add month and year variables</a:t>
            </a:r>
          </a:p>
          <a:p>
            <a:pPr>
              <a:buSzPct val="100000"/>
            </a:pPr>
            <a:r>
              <a:rPr lang="en-US" dirty="0"/>
              <a:t>Drop the date and customer volume variables</a:t>
            </a:r>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8007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2015406"/>
            <a:ext cx="10515600" cy="4065986"/>
          </a:xfrm>
        </p:spPr>
        <p:txBody>
          <a:bodyPr anchor="ctr">
            <a:normAutofit/>
          </a:bodyPr>
          <a:lstStyle/>
          <a:p>
            <a:r>
              <a:rPr lang="en-US" dirty="0"/>
              <a:t>Add a new variable and calculate the time interval in days since the competitor appeared</a:t>
            </a:r>
          </a:p>
          <a:p>
            <a:pPr lvl="1">
              <a:buSzPct val="60000"/>
              <a:buFont typeface="Courier New" panose="02070309020205020404" pitchFamily="49" charset="0"/>
              <a:buChar char="o"/>
            </a:pPr>
            <a:r>
              <a:rPr lang="en-US" dirty="0"/>
              <a:t>2015-07-31  minus Competitor Open Date</a:t>
            </a:r>
          </a:p>
          <a:p>
            <a:r>
              <a:rPr lang="en-US" dirty="0"/>
              <a:t>Exclude closed stores and zero sales observations</a:t>
            </a:r>
          </a:p>
          <a:p>
            <a:pPr>
              <a:buSzPct val="100000"/>
            </a:pPr>
            <a:r>
              <a:rPr lang="en-US" dirty="0"/>
              <a:t>Exclude outliers</a:t>
            </a:r>
          </a:p>
          <a:p>
            <a:pPr lvl="1">
              <a:buSzPct val="60000"/>
              <a:buFont typeface="Courier New" panose="02070309020205020404" pitchFamily="49" charset="0"/>
              <a:buChar char="o"/>
            </a:pPr>
            <a:r>
              <a:rPr lang="en-US" dirty="0"/>
              <a:t>Competitor Open Date on 1900 and 1961</a:t>
            </a:r>
          </a:p>
          <a:p>
            <a:pPr lvl="1">
              <a:buSzPct val="60000"/>
              <a:buFont typeface="Courier New" panose="02070309020205020404" pitchFamily="49" charset="0"/>
              <a:buChar char="o"/>
            </a:pPr>
            <a:r>
              <a:rPr lang="en-US" dirty="0"/>
              <a:t>Sales equal to 46</a:t>
            </a:r>
          </a:p>
          <a:p>
            <a:pPr lvl="1">
              <a:buSzPct val="60000"/>
              <a:buFont typeface="Courier New" panose="02070309020205020404" pitchFamily="49" charset="0"/>
              <a:buChar char="o"/>
            </a:pPr>
            <a:r>
              <a:rPr lang="en-US" dirty="0"/>
              <a:t>Minus time interval</a:t>
            </a:r>
          </a:p>
          <a:p>
            <a:pPr lvl="1">
              <a:buSzPct val="100000"/>
            </a:pPr>
            <a:endParaRPr lang="en-US" sz="2000" dirty="0"/>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7360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Data Cleaning &amp; Preprocessing</a:t>
            </a:r>
          </a:p>
        </p:txBody>
      </p:sp>
      <p:sp>
        <p:nvSpPr>
          <p:cNvPr id="3" name="Content Placeholder 2"/>
          <p:cNvSpPr>
            <a:spLocks noGrp="1"/>
          </p:cNvSpPr>
          <p:nvPr>
            <p:ph idx="1"/>
          </p:nvPr>
        </p:nvSpPr>
        <p:spPr>
          <a:xfrm>
            <a:off x="838200" y="1857081"/>
            <a:ext cx="10515600" cy="4224312"/>
          </a:xfrm>
        </p:spPr>
        <p:txBody>
          <a:bodyPr anchor="t">
            <a:normAutofit lnSpcReduction="10000"/>
          </a:bodyPr>
          <a:lstStyle/>
          <a:p>
            <a:endParaRPr lang="en-US" dirty="0"/>
          </a:p>
          <a:p>
            <a:r>
              <a:rPr lang="en-US" dirty="0"/>
              <a:t>Final full dataset</a:t>
            </a:r>
          </a:p>
          <a:p>
            <a:pPr lvl="1">
              <a:lnSpc>
                <a:spcPct val="100000"/>
              </a:lnSpc>
              <a:buSzPct val="60000"/>
              <a:buFont typeface="Courier New" panose="02070309020205020404" pitchFamily="49" charset="0"/>
              <a:buChar char="o"/>
            </a:pPr>
            <a:r>
              <a:rPr lang="en-US" dirty="0"/>
              <a:t>571997 obs. 16 variables</a:t>
            </a:r>
          </a:p>
          <a:p>
            <a:r>
              <a:rPr lang="en-US" dirty="0"/>
              <a:t>Training and test datasets</a:t>
            </a:r>
          </a:p>
          <a:p>
            <a:pPr lvl="1">
              <a:buSzPct val="60000"/>
              <a:buFont typeface="Courier New" panose="02070309020205020404" pitchFamily="49" charset="0"/>
              <a:buChar char="o"/>
            </a:pPr>
            <a:r>
              <a:rPr lang="en-US" dirty="0"/>
              <a:t>Time series</a:t>
            </a:r>
          </a:p>
          <a:p>
            <a:pPr lvl="1">
              <a:buSzPct val="60000"/>
              <a:buFont typeface="Courier New" panose="02070309020205020404" pitchFamily="49" charset="0"/>
              <a:buChar char="o"/>
            </a:pPr>
            <a:r>
              <a:rPr lang="en-US" dirty="0"/>
              <a:t>Training dataset</a:t>
            </a:r>
          </a:p>
          <a:p>
            <a:pPr lvl="2">
              <a:buSzPct val="60000"/>
              <a:buFont typeface="Courier New" panose="02070309020205020404" pitchFamily="49" charset="0"/>
              <a:buChar char="o"/>
            </a:pPr>
            <a:r>
              <a:rPr lang="en-US" dirty="0"/>
              <a:t>439116 obs.</a:t>
            </a:r>
          </a:p>
          <a:p>
            <a:pPr lvl="2">
              <a:buSzPct val="60000"/>
              <a:buFont typeface="Courier New" panose="02070309020205020404" pitchFamily="49" charset="0"/>
              <a:buChar char="o"/>
            </a:pPr>
            <a:r>
              <a:rPr lang="en-US" dirty="0"/>
              <a:t>Prior to 2015</a:t>
            </a:r>
          </a:p>
          <a:p>
            <a:pPr lvl="1">
              <a:buSzPct val="60000"/>
              <a:buFont typeface="Courier New" panose="02070309020205020404" pitchFamily="49" charset="0"/>
              <a:buChar char="o"/>
            </a:pPr>
            <a:r>
              <a:rPr lang="en-US" dirty="0"/>
              <a:t>Test dataset</a:t>
            </a:r>
          </a:p>
          <a:p>
            <a:pPr lvl="2">
              <a:buSzPct val="60000"/>
              <a:buFont typeface="Courier New" panose="02070309020205020404" pitchFamily="49" charset="0"/>
              <a:buChar char="o"/>
            </a:pPr>
            <a:r>
              <a:rPr lang="en-US" dirty="0"/>
              <a:t>132881 obs.</a:t>
            </a:r>
          </a:p>
          <a:p>
            <a:pPr lvl="2">
              <a:buSzPct val="60000"/>
              <a:buFont typeface="Courier New" panose="02070309020205020404" pitchFamily="49" charset="0"/>
              <a:buChar char="o"/>
            </a:pPr>
            <a:r>
              <a:rPr lang="en-US" dirty="0"/>
              <a:t>Year 2015</a:t>
            </a:r>
          </a:p>
        </p:txBody>
      </p:sp>
      <p:pic>
        <p:nvPicPr>
          <p:cNvPr id="7"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99078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 Evaluation Metrics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55811"/>
                <a:ext cx="10515600" cy="4561805"/>
              </a:xfrm>
            </p:spPr>
            <p:txBody>
              <a:bodyPr anchor="t">
                <a:normAutofit fontScale="92500" lnSpcReduction="20000"/>
              </a:bodyPr>
              <a:lstStyle/>
              <a:p>
                <a:r>
                  <a:rPr lang="en-US" sz="3300" dirty="0"/>
                  <a:t>Mean Squared Error (MSE)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𝑀𝑆𝐸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𝑦</m:t>
                                  </m:r>
                                  <m:r>
                                    <a:rPr lang="en-US" i="1" baseline="-2500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𝑦𝑖</m:t>
                                  </m:r>
                                </m:e>
                              </m:d>
                            </m:e>
                            <m:sup>
                              <m:r>
                                <a:rPr lang="en-US" i="1">
                                  <a:latin typeface="Cambria Math" panose="02040503050406030204" pitchFamily="18" charset="0"/>
                                </a:rPr>
                                <m:t>2</m:t>
                              </m:r>
                            </m:sup>
                          </m:sSup>
                        </m:e>
                      </m:nary>
                    </m:oMath>
                  </m:oMathPara>
                </a14:m>
                <a:endParaRPr lang="en-US" dirty="0"/>
              </a:p>
              <a:p>
                <a:endParaRPr lang="en-US" dirty="0"/>
              </a:p>
              <a:p>
                <a:r>
                  <a:rPr lang="en-US" sz="3300" dirty="0"/>
                  <a:t>Root Mean Square Percentage Error (RMSPE)</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𝑅𝑀𝑆𝑃𝐸</m:t>
                      </m:r>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rad>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smtClean="0">
                                          <a:latin typeface="Cambria Math" panose="02040503050406030204" pitchFamily="18" charset="0"/>
                                        </a:rPr>
                                      </m:ctrlPr>
                                    </m:fPr>
                                    <m:num>
                                      <m:r>
                                        <a:rPr lang="en-US" i="1">
                                          <a:latin typeface="Cambria Math" panose="02040503050406030204" pitchFamily="18" charset="0"/>
                                        </a:rPr>
                                        <m:t>𝑦</m:t>
                                      </m:r>
                                      <m:r>
                                        <a:rPr lang="en-US" i="1" baseline="-2500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𝑦𝑖</m:t>
                                      </m:r>
                                    </m:num>
                                    <m:den>
                                      <m:r>
                                        <a:rPr lang="en-US" i="1">
                                          <a:latin typeface="Cambria Math" panose="02040503050406030204" pitchFamily="18" charset="0"/>
                                        </a:rPr>
                                        <m:t>𝑦</m:t>
                                      </m:r>
                                      <m:r>
                                        <a:rPr lang="en-US" i="1" baseline="-25000">
                                          <a:latin typeface="Cambria Math" panose="02040503050406030204" pitchFamily="18" charset="0"/>
                                        </a:rPr>
                                        <m:t>𝑖</m:t>
                                      </m:r>
                                    </m:den>
                                  </m:f>
                                </m:e>
                              </m:d>
                            </m:e>
                            <m:sup>
                              <m:r>
                                <a:rPr lang="en-US" i="1">
                                  <a:latin typeface="Cambria Math" panose="02040503050406030204" pitchFamily="18" charset="0"/>
                                </a:rPr>
                                <m:t>2</m:t>
                              </m:r>
                            </m:sup>
                          </m:sSup>
                        </m:e>
                      </m:nary>
                    </m:oMath>
                  </m:oMathPara>
                </a14:m>
                <a:endParaRPr lang="en-US" dirty="0"/>
              </a:p>
              <a:p>
                <a:endParaRPr lang="en-US" sz="1600" dirty="0"/>
              </a:p>
              <a:p>
                <a:pPr marL="0" indent="0">
                  <a:buNone/>
                </a:pPr>
                <a:r>
                  <a:rPr lang="en-US" sz="1600" dirty="0"/>
                  <a:t>Note: where </a:t>
                </a:r>
                <a:r>
                  <a:rPr lang="en-US" sz="1600" dirty="0" err="1"/>
                  <a:t>y_i</a:t>
                </a:r>
                <a:r>
                  <a:rPr lang="en-US" sz="1600" dirty="0"/>
                  <a:t> denotes the sales of a single store on a single day and </a:t>
                </a:r>
                <a:r>
                  <a:rPr lang="en-US" sz="1600" dirty="0" err="1"/>
                  <a:t>yhat_i</a:t>
                </a:r>
                <a:r>
                  <a:rPr lang="en-US" sz="1600" dirty="0"/>
                  <a:t> denotes the corresponding prediction. Any day and store with 0 sales is ignored in scoring.</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55811"/>
                <a:ext cx="10515600" cy="4561805"/>
              </a:xfrm>
              <a:blipFill>
                <a:blip r:embed="rId2"/>
                <a:stretch>
                  <a:fillRect l="-1275" t="-4272"/>
                </a:stretch>
              </a:blipFill>
            </p:spPr>
            <p:txBody>
              <a:bodyPr/>
              <a:lstStyle/>
              <a:p>
                <a:r>
                  <a:rPr lang="en-US">
                    <a:noFill/>
                  </a:rPr>
                  <a:t> </a:t>
                </a:r>
              </a:p>
            </p:txBody>
          </p:sp>
        </mc:Fallback>
      </mc:AlternateContent>
      <p:pic>
        <p:nvPicPr>
          <p:cNvPr id="7" name="Picture 2" descr="Image result for rosman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6077145" y="4656770"/>
            <a:ext cx="1992199" cy="226315"/>
            <a:chOff x="6061435" y="3864990"/>
            <a:chExt cx="2036190" cy="240275"/>
          </a:xfrm>
        </p:grpSpPr>
        <p:cxnSp>
          <p:nvCxnSpPr>
            <p:cNvPr id="5" name="Straight Connector 4"/>
            <p:cNvCxnSpPr/>
            <p:nvPr/>
          </p:nvCxnSpPr>
          <p:spPr>
            <a:xfrm>
              <a:off x="6061435" y="3864990"/>
              <a:ext cx="20361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7507860" y="3968684"/>
              <a:ext cx="146706" cy="136581"/>
              <a:chOff x="9266548" y="2064470"/>
              <a:chExt cx="555002" cy="349346"/>
            </a:xfrm>
          </p:grpSpPr>
          <p:cxnSp>
            <p:nvCxnSpPr>
              <p:cNvPr id="21" name="Straight Connector 20"/>
              <p:cNvCxnSpPr/>
              <p:nvPr/>
            </p:nvCxnSpPr>
            <p:spPr>
              <a:xfrm flipH="1">
                <a:off x="9266548" y="2064470"/>
                <a:ext cx="277501" cy="339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544049" y="2074451"/>
                <a:ext cx="277501" cy="3393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8307156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Random Forest</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838200" y="2439250"/>
            <a:ext cx="4469091" cy="406598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Using the h2o package, we constructed several random forest models which used different values of number of trees and max depth. The h2o allows us to process the large scale dataset fast and accurately, using the 100% CPU. </a:t>
            </a:r>
          </a:p>
          <a:p>
            <a:endParaRPr lang="en-US" sz="2000" dirty="0"/>
          </a:p>
          <a:p>
            <a:r>
              <a:rPr lang="en-US" sz="2000" dirty="0"/>
              <a:t>Promotion, </a:t>
            </a:r>
            <a:r>
              <a:rPr lang="en-US" sz="2000" dirty="0" err="1"/>
              <a:t>DayOfWeek</a:t>
            </a:r>
            <a:r>
              <a:rPr lang="en-US" sz="2000" dirty="0"/>
              <a:t> are the most important features. </a:t>
            </a:r>
          </a:p>
          <a:p>
            <a:pPr marL="0" indent="0">
              <a:buFont typeface="Arial" panose="020B0604020202020204" pitchFamily="34" charset="0"/>
              <a:buNone/>
            </a:pPr>
            <a:endParaRPr lang="en-US" sz="20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86" y="2439250"/>
            <a:ext cx="6260427" cy="2151603"/>
          </a:xfrm>
          <a:prstGeom prst="rect">
            <a:avLst/>
          </a:prstGeom>
        </p:spPr>
      </p:pic>
    </p:spTree>
    <p:extLst>
      <p:ext uri="{BB962C8B-B14F-4D97-AF65-F5344CB8AC3E}">
        <p14:creationId xmlns:p14="http://schemas.microsoft.com/office/powerpoint/2010/main" val="155092518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dirty="0">
                <a:solidFill>
                  <a:srgbClr val="FFC000"/>
                </a:solidFill>
              </a:rPr>
              <a:t>Modeling: Random Forest</a:t>
            </a:r>
          </a:p>
        </p:txBody>
      </p:sp>
      <p:pic>
        <p:nvPicPr>
          <p:cNvPr id="6" name="Picture 2" descr="Image result for ros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4049" y="864190"/>
            <a:ext cx="2390775" cy="32743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838200" y="2015406"/>
            <a:ext cx="10515600" cy="4065986"/>
          </a:xfrm>
        </p:spPr>
        <p:txBody>
          <a:bodyPr anchor="t">
            <a:normAutofit/>
          </a:bodyPr>
          <a:lstStyle/>
          <a:p>
            <a:r>
              <a:rPr lang="en-US" sz="2000" dirty="0"/>
              <a:t>The best random forest model </a:t>
            </a:r>
          </a:p>
        </p:txBody>
      </p:sp>
    </p:spTree>
    <p:extLst>
      <p:ext uri="{BB962C8B-B14F-4D97-AF65-F5344CB8AC3E}">
        <p14:creationId xmlns:p14="http://schemas.microsoft.com/office/powerpoint/2010/main" val="378407966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TotalTime>
  <Words>772</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DengXian</vt:lpstr>
      <vt:lpstr>Arial</vt:lpstr>
      <vt:lpstr>Arial Black</vt:lpstr>
      <vt:lpstr>Calibri</vt:lpstr>
      <vt:lpstr>Calibri Light</vt:lpstr>
      <vt:lpstr>Cambria Math</vt:lpstr>
      <vt:lpstr>Courier New</vt:lpstr>
      <vt:lpstr>Office Theme</vt:lpstr>
      <vt:lpstr>PowerPoint Presentation</vt:lpstr>
      <vt:lpstr>Business Reasoning</vt:lpstr>
      <vt:lpstr>Data</vt:lpstr>
      <vt:lpstr>Data Cleaning &amp; Preprocessing</vt:lpstr>
      <vt:lpstr>Data Cleaning &amp; Preprocessing</vt:lpstr>
      <vt:lpstr>Data Cleaning &amp; Preprocessing</vt:lpstr>
      <vt:lpstr>Model Evaluation Metrics</vt:lpstr>
      <vt:lpstr>Modeling: Random Forest</vt:lpstr>
      <vt:lpstr>Modeling: Random Forest</vt:lpstr>
      <vt:lpstr>Modeling: Boosting</vt:lpstr>
      <vt:lpstr>Modeling: Boosting</vt:lpstr>
      <vt:lpstr>Modeling: GAMs</vt:lpstr>
      <vt:lpstr>Modeling: GAMs</vt:lpstr>
      <vt:lpstr>Modeling: GAMs</vt:lpstr>
      <vt:lpstr>Accuracy of 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dc:creator>
  <cp:lastModifiedBy>Lisha</cp:lastModifiedBy>
  <cp:revision>58</cp:revision>
  <dcterms:created xsi:type="dcterms:W3CDTF">2017-04-17T12:00:53Z</dcterms:created>
  <dcterms:modified xsi:type="dcterms:W3CDTF">2017-04-19T16:25:53Z</dcterms:modified>
</cp:coreProperties>
</file>