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5" r:id="rId8"/>
    <p:sldId id="267" r:id="rId9"/>
    <p:sldId id="266"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ossmann deutschland"/>
          <p:cNvPicPr>
            <a:picLocks noChangeAspect="1" noChangeArrowheads="1"/>
          </p:cNvPicPr>
          <p:nvPr/>
        </p:nvPicPr>
        <p:blipFill rotWithShape="1">
          <a:blip r:embed="rId2">
            <a:extLst>
              <a:ext uri="{28A0092B-C50C-407E-A947-70E740481C1C}">
                <a14:useLocalDpi xmlns:a14="http://schemas.microsoft.com/office/drawing/2010/main" val="0"/>
              </a:ext>
            </a:extLst>
          </a:blip>
          <a:srcRect t="10376" r="1" b="9750"/>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5091763"/>
            <a:ext cx="2974207" cy="1264587"/>
          </a:xfrm>
        </p:spPr>
        <p:txBody>
          <a:bodyPr anchor="ctr">
            <a:normAutofit/>
          </a:bodyPr>
          <a:lstStyle/>
          <a:p>
            <a:pPr algn="l"/>
            <a:r>
              <a:rPr lang="en-US" sz="1900"/>
              <a:t>Group 7</a:t>
            </a:r>
          </a:p>
          <a:p>
            <a:pPr algn="l"/>
            <a:r>
              <a:rPr lang="en-US" sz="1900"/>
              <a:t>Matt Esporrin, Brittany Hayes, Verghese Polukannil &amp; Lisha Shangguan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Accuracy of Results</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Your assessment of the accuracy of your model(s), again with reference to your script where appropriate </a:t>
            </a:r>
          </a:p>
          <a:p>
            <a:pPr marL="457200" lvl="1" indent="0">
              <a:buNone/>
            </a:pPr>
            <a:r>
              <a:rPr lang="en-US" sz="1600" dirty="0"/>
              <a:t>• Error types should be identified and discussed </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Accuracy of Results</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Your assessment of the accuracy of your model(s), again with reference to your script where appropriate </a:t>
            </a:r>
          </a:p>
          <a:p>
            <a:pPr marL="457200" lvl="1" indent="0">
              <a:buNone/>
            </a:pPr>
            <a:r>
              <a:rPr lang="en-US" sz="1600" dirty="0"/>
              <a:t>• Error types should be identified and discussed </a:t>
            </a:r>
          </a:p>
          <a:p>
            <a:endParaRPr lang="en-US" sz="20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Interpretation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Your interpretation of the results of your analysis </a:t>
            </a:r>
          </a:p>
          <a:p>
            <a:pPr marL="457200" lvl="1" indent="0">
              <a:buNone/>
            </a:pPr>
            <a:r>
              <a:rPr lang="en-US" sz="1600" dirty="0"/>
              <a:t>• What you learned, how it might inform the business situation that you chose to analyze, how your findings might be deployed in the organization.</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Business Reasoning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err="1"/>
              <a:t>Rossmann</a:t>
            </a:r>
            <a:r>
              <a:rPr lang="en-US" dirty="0"/>
              <a:t> GmbH operates over 3,000 drug stores in Europe</a:t>
            </a:r>
          </a:p>
          <a:p>
            <a:r>
              <a:rPr lang="en-US" dirty="0"/>
              <a:t>Predicting sales for each store is vital for:</a:t>
            </a:r>
          </a:p>
          <a:p>
            <a:pPr lvl="2"/>
            <a:r>
              <a:rPr lang="en-US" sz="2800" dirty="0"/>
              <a:t>Purchasing Inventory</a:t>
            </a:r>
          </a:p>
          <a:p>
            <a:pPr lvl="2"/>
            <a:r>
              <a:rPr lang="en-US" sz="2800" dirty="0"/>
              <a:t>Creating a staff schedule</a:t>
            </a:r>
          </a:p>
          <a:p>
            <a:pPr lvl="2"/>
            <a:r>
              <a:rPr lang="en-US" sz="2800" dirty="0"/>
              <a:t>General productivity</a:t>
            </a:r>
          </a:p>
          <a:p>
            <a:r>
              <a:rPr lang="en-US"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1879938"/>
            <a:ext cx="10814538" cy="4708981"/>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10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Assortment, Competition Distance, Competition Since Moth, Competition Since Year, Promo2, Promo2 Since Week, Promo2 Since Year, Promo Interval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Data Cleansing</a:t>
            </a:r>
          </a:p>
        </p:txBody>
      </p:sp>
      <p:sp>
        <p:nvSpPr>
          <p:cNvPr id="3" name="Content Placeholder 2"/>
          <p:cNvSpPr>
            <a:spLocks noGrp="1"/>
          </p:cNvSpPr>
          <p:nvPr>
            <p:ph idx="1"/>
          </p:nvPr>
        </p:nvSpPr>
        <p:spPr>
          <a:xfrm>
            <a:off x="838200" y="2015406"/>
            <a:ext cx="10515600" cy="4065986"/>
          </a:xfrm>
        </p:spPr>
        <p:txBody>
          <a:bodyPr anchor="ctr">
            <a:normAutofit/>
          </a:bodyPr>
          <a:lstStyle/>
          <a:p>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Modeling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 A summary of your modeling steps, with reference to your script where appropriate to allow me to relate it to your description. • In particular, if in a predictive setting, overtraining avoidance, bias variance tradeoff, etc. should be discussed.</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Modeling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A summary of your modeling steps, with reference to your script where appropriate to allow me to relate it to your description. • In particular, if in a predictive setting, overtraining avoidance, bias variance tradeoff, etc. should be discussed.</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1281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Modeling: GAM</a:t>
            </a:r>
          </a:p>
        </p:txBody>
      </p:sp>
      <p:sp>
        <p:nvSpPr>
          <p:cNvPr id="3" name="Content Placeholder 2"/>
          <p:cNvSpPr>
            <a:spLocks noGrp="1"/>
          </p:cNvSpPr>
          <p:nvPr>
            <p:ph idx="1"/>
          </p:nvPr>
        </p:nvSpPr>
        <p:spPr>
          <a:xfrm>
            <a:off x="838200" y="1950754"/>
            <a:ext cx="10515600" cy="4065986"/>
          </a:xfrm>
        </p:spPr>
        <p:txBody>
          <a:bodyPr anchor="ctr">
            <a:normAutofit/>
          </a:body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1600" dirty="0" err="1"/>
              <a:t>CompDays</a:t>
            </a:r>
            <a:endParaRPr lang="en-US" sz="1600" dirty="0"/>
          </a:p>
          <a:p>
            <a:pPr lvl="1"/>
            <a:r>
              <a:rPr lang="en-US" sz="1600" dirty="0" err="1"/>
              <a:t>CompetitionDistance</a:t>
            </a:r>
            <a:endParaRPr lang="en-US" sz="1600" dirty="0"/>
          </a:p>
          <a:p>
            <a:pPr lvl="1"/>
            <a:r>
              <a:rPr lang="en-US" sz="1600" dirty="0" err="1"/>
              <a:t>CompetitionOpenSinceYear</a:t>
            </a:r>
            <a:endParaRPr lang="en-US" sz="1600" dirty="0"/>
          </a:p>
          <a:p>
            <a:pPr lvl="1"/>
            <a:r>
              <a:rPr lang="en-US" sz="1600" dirty="0"/>
              <a:t>Assortment</a:t>
            </a:r>
          </a:p>
          <a:p>
            <a:pPr lvl="1"/>
            <a:r>
              <a:rPr lang="en-US" sz="1600" dirty="0" err="1"/>
              <a:t>StoreType</a:t>
            </a:r>
            <a:endParaRPr lang="en-US" sz="1600" dirty="0"/>
          </a:p>
          <a:p>
            <a:pPr lvl="1"/>
            <a:r>
              <a:rPr lang="en-US" sz="1600" dirty="0"/>
              <a:t>Month</a:t>
            </a:r>
          </a:p>
          <a:p>
            <a:pPr lvl="1"/>
            <a:r>
              <a:rPr lang="en-US" sz="1600" dirty="0"/>
              <a:t>Promo</a:t>
            </a:r>
          </a:p>
          <a:p>
            <a:pPr lvl="1"/>
            <a:r>
              <a:rPr lang="en-US" sz="1600" dirty="0" err="1"/>
              <a:t>DayOfWeek</a:t>
            </a:r>
            <a:endParaRPr lang="en-US" sz="1600" dirty="0"/>
          </a:p>
          <a:p>
            <a:pPr marL="0" indent="0">
              <a:buNone/>
            </a:pPr>
            <a:endParaRPr lang="en-US" sz="20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5557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Modeling: GAM</a:t>
            </a:r>
          </a:p>
        </p:txBody>
      </p:sp>
      <p:sp>
        <p:nvSpPr>
          <p:cNvPr id="3"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59245" y="2882310"/>
            <a:ext cx="5043055" cy="3782291"/>
          </a:xfrm>
          <a:prstGeom prst="rect">
            <a:avLst/>
          </a:prstGeom>
        </p:spPr>
      </p:pic>
      <p:pic>
        <p:nvPicPr>
          <p:cNvPr id="7" name="Picture 6"/>
          <p:cNvPicPr>
            <a:picLocks noChangeAspect="1"/>
          </p:cNvPicPr>
          <p:nvPr/>
        </p:nvPicPr>
        <p:blipFill>
          <a:blip r:embed="rId4"/>
          <a:stretch>
            <a:fillRect/>
          </a:stretch>
        </p:blipFill>
        <p:spPr>
          <a:xfrm>
            <a:off x="6540500" y="2882310"/>
            <a:ext cx="5043055" cy="3782291"/>
          </a:xfrm>
          <a:prstGeom prst="rect">
            <a:avLst/>
          </a:prstGeom>
        </p:spPr>
      </p:pic>
    </p:spTree>
    <p:extLst>
      <p:ext uri="{BB962C8B-B14F-4D97-AF65-F5344CB8AC3E}">
        <p14:creationId xmlns:p14="http://schemas.microsoft.com/office/powerpoint/2010/main" val="11314091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Modeling: GAM</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The best GAM model had the following values for our metrics of interest:</a:t>
            </a:r>
          </a:p>
          <a:p>
            <a:pPr lvl="1"/>
            <a:r>
              <a:rPr lang="en-US" sz="1600" dirty="0"/>
              <a:t>Test MSE: </a:t>
            </a:r>
            <a:r>
              <a:rPr lang="en-US" sz="1600" dirty="0"/>
              <a:t>7501000</a:t>
            </a:r>
          </a:p>
          <a:p>
            <a:pPr lvl="1"/>
            <a:r>
              <a:rPr lang="en-US" sz="1600" dirty="0"/>
              <a:t>RPSPE for the test set: 0.3141 or 31.41%</a:t>
            </a:r>
          </a:p>
          <a:p>
            <a:r>
              <a:rPr lang="en-US" sz="2000" dirty="0"/>
              <a:t>It was possible to slightly lower the RPSPE,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endParaRPr lang="en-US" sz="20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164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496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Business Reasoning</vt:lpstr>
      <vt:lpstr>Data</vt:lpstr>
      <vt:lpstr>Data Cleansing</vt:lpstr>
      <vt:lpstr>Modeling</vt:lpstr>
      <vt:lpstr>Modeling</vt:lpstr>
      <vt:lpstr>Modeling: GAM</vt:lpstr>
      <vt:lpstr>Modeling: GAM</vt:lpstr>
      <vt:lpstr>Modeling: GAM</vt:lpstr>
      <vt:lpstr>Accuracy of Results</vt:lpstr>
      <vt:lpstr>Accuracy of Results</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Brittany Hayes</cp:lastModifiedBy>
  <cp:revision>20</cp:revision>
  <dcterms:created xsi:type="dcterms:W3CDTF">2017-04-17T12:00:53Z</dcterms:created>
  <dcterms:modified xsi:type="dcterms:W3CDTF">2017-04-17T23:39:28Z</dcterms:modified>
</cp:coreProperties>
</file>