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64" r:id="rId11"/>
    <p:sldId id="266" r:id="rId12"/>
    <p:sldId id="270" r:id="rId13"/>
    <p:sldId id="265" r:id="rId14"/>
    <p:sldId id="267" r:id="rId15"/>
    <p:sldId id="268" r:id="rId16"/>
    <p:sldId id="269" r:id="rId17"/>
    <p:sldId id="272" r:id="rId18"/>
    <p:sldId id="271" r:id="rId19"/>
    <p:sldId id="274" r:id="rId20"/>
    <p:sldId id="275" r:id="rId21"/>
    <p:sldId id="276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D2E99C-75C8-4CDE-BC7D-09B926CA1871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0FAD9B-DA62-4072-82A9-2093E8A4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D2E99C-75C8-4CDE-BC7D-09B926CA1871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0FAD9B-DA62-4072-82A9-2093E8A4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D2E99C-75C8-4CDE-BC7D-09B926CA1871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0FAD9B-DA62-4072-82A9-2093E8A4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D2E99C-75C8-4CDE-BC7D-09B926CA1871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0FAD9B-DA62-4072-82A9-2093E8A4FE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D2E99C-75C8-4CDE-BC7D-09B926CA1871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0FAD9B-DA62-4072-82A9-2093E8A4FE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D2E99C-75C8-4CDE-BC7D-09B926CA1871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0FAD9B-DA62-4072-82A9-2093E8A4FE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D2E99C-75C8-4CDE-BC7D-09B926CA1871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0FAD9B-DA62-4072-82A9-2093E8A4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D2E99C-75C8-4CDE-BC7D-09B926CA1871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0FAD9B-DA62-4072-82A9-2093E8A4FE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D2E99C-75C8-4CDE-BC7D-09B926CA1871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0FAD9B-DA62-4072-82A9-2093E8A4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1D2E99C-75C8-4CDE-BC7D-09B926CA1871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0FAD9B-DA62-4072-82A9-2093E8A4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D2E99C-75C8-4CDE-BC7D-09B926CA1871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0FAD9B-DA62-4072-82A9-2093E8A4FE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1D2E99C-75C8-4CDE-BC7D-09B926CA1871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0FAD9B-DA62-4072-82A9-2093E8A4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indows.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708 – Hardwired Fusion</a:t>
            </a:r>
          </a:p>
          <a:p>
            <a:r>
              <a:rPr lang="en-US" dirty="0" smtClean="0"/>
              <a:t>Created by Nam Tran 2014</a:t>
            </a:r>
            <a:endParaRPr lang="en-US" dirty="0"/>
          </a:p>
        </p:txBody>
      </p:sp>
      <p:pic>
        <p:nvPicPr>
          <p:cNvPr id="20482" name="Picture 2" descr="http://upload.wikimedia.org/wikipedia/en/4/40/Octocat,_a_Mascot_of_Githu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419099"/>
            <a:ext cx="3009900" cy="3009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lvl="1"/>
            <a:r>
              <a:rPr lang="en-US" dirty="0" smtClean="0"/>
              <a:t>Shows modified files in the stage for the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[file]</a:t>
            </a:r>
          </a:p>
          <a:p>
            <a:pPr lvl="1"/>
            <a:r>
              <a:rPr lang="en-US" dirty="0" smtClean="0"/>
              <a:t>Adds new files to the stage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 [file]</a:t>
            </a:r>
          </a:p>
          <a:p>
            <a:pPr lvl="1"/>
            <a:r>
              <a:rPr lang="en-US" dirty="0" err="1" smtClean="0"/>
              <a:t>Unstages</a:t>
            </a:r>
            <a:r>
              <a:rPr lang="en-US" dirty="0" smtClean="0"/>
              <a:t> a file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 --staged</a:t>
            </a:r>
          </a:p>
          <a:p>
            <a:pPr lvl="1"/>
            <a:r>
              <a:rPr lang="en-US" dirty="0" smtClean="0"/>
              <a:t>Shows staged changes (can remove “--staged” to show </a:t>
            </a:r>
            <a:r>
              <a:rPr lang="en-US" dirty="0" err="1" smtClean="0"/>
              <a:t>unstaged</a:t>
            </a:r>
            <a:r>
              <a:rPr lang="en-US" dirty="0" smtClean="0"/>
              <a:t> changes)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“[commit-message]”</a:t>
            </a:r>
          </a:p>
          <a:p>
            <a:pPr lvl="1"/>
            <a:r>
              <a:rPr lang="en-US" dirty="0" smtClean="0"/>
              <a:t>Commits the stage and adds a message about the commit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and Snapshots (Shell)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/>
          <a:lstStyle/>
          <a:p>
            <a:r>
              <a:rPr lang="en-US" dirty="0" smtClean="0"/>
              <a:t>In the GUI, status and diff are shown when checking out the repository</a:t>
            </a:r>
          </a:p>
          <a:p>
            <a:r>
              <a:rPr lang="en-US" dirty="0" smtClean="0"/>
              <a:t>Right clicking gives the option to do “reset”</a:t>
            </a:r>
          </a:p>
          <a:p>
            <a:r>
              <a:rPr lang="en-US" dirty="0" smtClean="0"/>
              <a:t>New files are automatically “added”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and Snapshots (GUI)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l="952" t="6857" r="66190" b="71048"/>
          <a:stretch>
            <a:fillRect/>
          </a:stretch>
        </p:blipFill>
        <p:spPr bwMode="auto">
          <a:xfrm>
            <a:off x="152400" y="3505200"/>
            <a:ext cx="5257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 l="34286" t="8381" r="45715" b="64952"/>
          <a:stretch>
            <a:fillRect/>
          </a:stretch>
        </p:blipFill>
        <p:spPr bwMode="auto">
          <a:xfrm>
            <a:off x="5715000" y="3505200"/>
            <a:ext cx="3200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Branching is done to create multiple versions of the code</a:t>
            </a:r>
          </a:p>
          <a:p>
            <a:r>
              <a:rPr lang="en-US" dirty="0" smtClean="0"/>
              <a:t>Merging is done to bring all the different versions together into one code version</a:t>
            </a:r>
          </a:p>
          <a:p>
            <a:r>
              <a:rPr lang="en-US" dirty="0" smtClean="0"/>
              <a:t>REMEMBER to merge branches back together to keep the version control easier to manage</a:t>
            </a:r>
          </a:p>
          <a:p>
            <a:r>
              <a:rPr lang="en-US" dirty="0" smtClean="0"/>
              <a:t>When to Branch:</a:t>
            </a:r>
          </a:p>
          <a:p>
            <a:pPr lvl="1"/>
            <a:r>
              <a:rPr lang="en-US" dirty="0" smtClean="0"/>
              <a:t>Adding a new and experimental feature while wanting a working version of the code</a:t>
            </a:r>
          </a:p>
          <a:p>
            <a:pPr lvl="1"/>
            <a:r>
              <a:rPr lang="en-US" dirty="0" smtClean="0"/>
              <a:t>Having multiple features being worked on by multiple people at once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 [branch-name]</a:t>
            </a:r>
          </a:p>
          <a:p>
            <a:pPr lvl="1"/>
            <a:r>
              <a:rPr lang="en-US" dirty="0" smtClean="0"/>
              <a:t>Creates a new branch (Without branch-name, it lists all the existing branches)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[branch-name]</a:t>
            </a:r>
          </a:p>
          <a:p>
            <a:pPr lvl="1"/>
            <a:r>
              <a:rPr lang="en-US" dirty="0" smtClean="0"/>
              <a:t>Switches to branch-name for editing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[branch]</a:t>
            </a:r>
          </a:p>
          <a:p>
            <a:pPr lvl="1"/>
            <a:r>
              <a:rPr lang="en-US" dirty="0" smtClean="0"/>
              <a:t>Merges branch into the current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pPr lvl="1"/>
            <a:r>
              <a:rPr lang="en-US" dirty="0" smtClean="0"/>
              <a:t>Shows the current branch’s commit history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 (Shell)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633472"/>
          </a:xfrm>
        </p:spPr>
        <p:txBody>
          <a:bodyPr/>
          <a:lstStyle/>
          <a:p>
            <a:r>
              <a:rPr lang="en-US" dirty="0" smtClean="0"/>
              <a:t>Clicking the branch icon displays the existing branches for selection, highlighting the current one</a:t>
            </a:r>
          </a:p>
          <a:p>
            <a:r>
              <a:rPr lang="en-US" dirty="0" smtClean="0"/>
              <a:t>Typing in a new branch name gives the option to create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 (GUI)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l="76667" t="1" b="73333"/>
          <a:stretch>
            <a:fillRect/>
          </a:stretch>
        </p:blipFill>
        <p:spPr bwMode="auto">
          <a:xfrm>
            <a:off x="4953000" y="3505200"/>
            <a:ext cx="3505200" cy="250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 l="76667" r="-1905" b="80190"/>
          <a:stretch>
            <a:fillRect/>
          </a:stretch>
        </p:blipFill>
        <p:spPr bwMode="auto">
          <a:xfrm>
            <a:off x="609600" y="3810000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938272"/>
          </a:xfrm>
        </p:spPr>
        <p:txBody>
          <a:bodyPr>
            <a:normAutofit/>
          </a:bodyPr>
          <a:lstStyle/>
          <a:p>
            <a:r>
              <a:rPr lang="en-US" dirty="0" smtClean="0"/>
              <a:t>Drag the target branch to the right</a:t>
            </a:r>
          </a:p>
          <a:p>
            <a:r>
              <a:rPr lang="en-US" dirty="0" smtClean="0"/>
              <a:t>Drag the branch that is getting added to the left</a:t>
            </a:r>
          </a:p>
          <a:p>
            <a:r>
              <a:rPr lang="en-US" dirty="0" smtClean="0"/>
              <a:t>The GUI will display the resulting branch</a:t>
            </a:r>
          </a:p>
          <a:p>
            <a:r>
              <a:rPr lang="en-US" dirty="0" smtClean="0"/>
              <a:t>Clicking the arrow swaps which branch is the resulting branch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 (GUI)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9524" t="86857" r="48095" b="3238"/>
          <a:stretch>
            <a:fillRect/>
          </a:stretch>
        </p:blipFill>
        <p:spPr bwMode="auto">
          <a:xfrm>
            <a:off x="152400" y="4419600"/>
            <a:ext cx="88685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are they?</a:t>
            </a:r>
          </a:p>
          <a:p>
            <a:pPr lvl="1"/>
            <a:r>
              <a:rPr lang="en-US" dirty="0" smtClean="0"/>
              <a:t>When merge conflicts exist, </a:t>
            </a:r>
            <a:r>
              <a:rPr lang="en-US" dirty="0" err="1" smtClean="0"/>
              <a:t>Git</a:t>
            </a:r>
            <a:r>
              <a:rPr lang="en-US" dirty="0" smtClean="0"/>
              <a:t> will created detached heads with both versions of the code in the head to select one version while deleting the other</a:t>
            </a:r>
          </a:p>
          <a:p>
            <a:pPr lvl="1"/>
            <a:r>
              <a:rPr lang="en-US" dirty="0" smtClean="0"/>
              <a:t>Detached heads are also created to edit code without it being associated with the branch it is from</a:t>
            </a:r>
          </a:p>
          <a:p>
            <a:r>
              <a:rPr lang="en-US" dirty="0" smtClean="0"/>
              <a:t>Use a merging tool to deal with the heads, or open the code in an IDE and manually handle the conflicts:</a:t>
            </a:r>
          </a:p>
          <a:p>
            <a:pPr lvl="1"/>
            <a:r>
              <a:rPr lang="en-US" dirty="0" smtClean="0"/>
              <a:t>Delete the unwanted version</a:t>
            </a:r>
          </a:p>
          <a:p>
            <a:pPr lvl="1"/>
            <a:r>
              <a:rPr lang="en-US" dirty="0" smtClean="0"/>
              <a:t>Remove the detached head tags</a:t>
            </a:r>
          </a:p>
          <a:p>
            <a:pPr lvl="1"/>
            <a:r>
              <a:rPr lang="en-US" dirty="0" smtClean="0"/>
              <a:t>Commit to the branch after all detached heads are resolved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Detached Heads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are used to mark important commits in a branch’s history</a:t>
            </a:r>
          </a:p>
          <a:p>
            <a:r>
              <a:rPr lang="en-US" dirty="0" smtClean="0"/>
              <a:t>We often use it to mark stable versions of the code for competitions and tested features</a:t>
            </a:r>
          </a:p>
          <a:p>
            <a:pPr lvl="1"/>
            <a:r>
              <a:rPr lang="en-US" dirty="0" smtClean="0"/>
              <a:t>i.e. “vision_v1.0” or “world_champs_v3.0”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tag “[tag-name]”</a:t>
            </a:r>
          </a:p>
          <a:p>
            <a:pPr lvl="1"/>
            <a:r>
              <a:rPr lang="en-US" dirty="0" smtClean="0"/>
              <a:t>Creates a tag at the currently checked out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“[tag-name]”</a:t>
            </a:r>
          </a:p>
          <a:p>
            <a:pPr lvl="1"/>
            <a:r>
              <a:rPr lang="en-US" dirty="0" smtClean="0"/>
              <a:t>Checks out the commit at the tag (reverting the code to the tag)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you want to save changes but are not ready to commit them yet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has the ability to “stash” the changes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</a:p>
          <a:p>
            <a:pPr lvl="1"/>
            <a:r>
              <a:rPr lang="en-US" dirty="0" smtClean="0"/>
              <a:t>Stashes any changes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stash list</a:t>
            </a:r>
          </a:p>
          <a:p>
            <a:pPr lvl="1"/>
            <a:r>
              <a:rPr lang="en-US" dirty="0" smtClean="0"/>
              <a:t>Lists the stashed file changes in a stack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stash pop</a:t>
            </a:r>
          </a:p>
          <a:p>
            <a:pPr lvl="1"/>
            <a:r>
              <a:rPr lang="en-US" dirty="0" smtClean="0"/>
              <a:t>Write working from top of stash stack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stash drop</a:t>
            </a:r>
          </a:p>
          <a:p>
            <a:pPr lvl="1"/>
            <a:r>
              <a:rPr lang="en-US" dirty="0" smtClean="0"/>
              <a:t>Discards the changes from top of stash stack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Commits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Commits are stored locally on a computer</a:t>
            </a:r>
          </a:p>
          <a:p>
            <a:r>
              <a:rPr lang="en-US" dirty="0" smtClean="0"/>
              <a:t>They have to be “pushed” to </a:t>
            </a:r>
            <a:r>
              <a:rPr lang="en-US" dirty="0" err="1" smtClean="0"/>
              <a:t>Github</a:t>
            </a:r>
            <a:r>
              <a:rPr lang="en-US" dirty="0" smtClean="0"/>
              <a:t> to be viewed online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--all</a:t>
            </a:r>
          </a:p>
          <a:p>
            <a:pPr lvl="1"/>
            <a:r>
              <a:rPr lang="en-US" dirty="0" smtClean="0"/>
              <a:t>For simplicity, just push everything. There are many other modifiers if you want to look them 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Commits to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ast and lightweight revision control system</a:t>
            </a:r>
          </a:p>
          <a:p>
            <a:pPr lvl="1"/>
            <a:r>
              <a:rPr lang="en-US" dirty="0" smtClean="0"/>
              <a:t>Developed in 2005 by </a:t>
            </a: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Torvalds</a:t>
            </a:r>
            <a:r>
              <a:rPr lang="en-US" dirty="0" smtClean="0"/>
              <a:t> for Linux</a:t>
            </a:r>
          </a:p>
          <a:p>
            <a:pPr lvl="1"/>
            <a:r>
              <a:rPr lang="en-US" dirty="0" smtClean="0"/>
              <a:t>Originally used in command line but now has a GUI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Web-based hosting for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pPr lvl="1"/>
            <a:r>
              <a:rPr lang="en-US" dirty="0" smtClean="0"/>
              <a:t>Pretty much a social network for programmers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8434" name="Picture 2" descr="http://blog.imaginea.com/wp-content/uploads/2013/07/github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300" y="4572000"/>
            <a:ext cx="4762500" cy="1888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Likewise, sometimes you need to get new code that someone loaded to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They have to be “fetched” or “pulled”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fetch [alias]</a:t>
            </a:r>
          </a:p>
          <a:p>
            <a:pPr lvl="1"/>
            <a:r>
              <a:rPr lang="en-US" dirty="0" smtClean="0"/>
              <a:t>Fetches all the commits from </a:t>
            </a:r>
            <a:r>
              <a:rPr lang="en-US" dirty="0" err="1" smtClean="0"/>
              <a:t>Github</a:t>
            </a:r>
            <a:r>
              <a:rPr lang="en-US" dirty="0" smtClean="0"/>
              <a:t> (alias is repository name on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pPr lvl="1"/>
            <a:r>
              <a:rPr lang="en-US" dirty="0" smtClean="0"/>
              <a:t>Does “</a:t>
            </a:r>
            <a:r>
              <a:rPr lang="en-US" dirty="0" err="1" smtClean="0"/>
              <a:t>git</a:t>
            </a:r>
            <a:r>
              <a:rPr lang="en-US" dirty="0" smtClean="0"/>
              <a:t> fetch” as well as “</a:t>
            </a:r>
            <a:r>
              <a:rPr lang="en-US" dirty="0" err="1" smtClean="0"/>
              <a:t>git</a:t>
            </a:r>
            <a:r>
              <a:rPr lang="en-US" dirty="0" smtClean="0"/>
              <a:t> merge” with only one command typed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Commits from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252472"/>
          </a:xfrm>
        </p:spPr>
        <p:txBody>
          <a:bodyPr/>
          <a:lstStyle/>
          <a:p>
            <a:r>
              <a:rPr lang="en-US" dirty="0" smtClean="0"/>
              <a:t>The GUI fetches, merges, and pushes all with one button</a:t>
            </a:r>
          </a:p>
          <a:p>
            <a:r>
              <a:rPr lang="en-US" dirty="0" smtClean="0"/>
              <a:t>Shows how many commits ahead or behind your local repository is with numbers next to the button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“Sync” Button (GUI)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 l="85238" t="-762" b="89333"/>
          <a:stretch>
            <a:fillRect/>
          </a:stretch>
        </p:blipFill>
        <p:spPr bwMode="auto">
          <a:xfrm>
            <a:off x="2362200" y="3886200"/>
            <a:ext cx="4495800" cy="217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has a huge amount of commands and features in it</a:t>
            </a:r>
          </a:p>
          <a:p>
            <a:r>
              <a:rPr lang="en-US" dirty="0" smtClean="0"/>
              <a:t>Not all of them are as commonly used during the FIRST season</a:t>
            </a:r>
          </a:p>
          <a:p>
            <a:r>
              <a:rPr lang="en-US" dirty="0" smtClean="0"/>
              <a:t>Main Features (all of them covered in slideshow)</a:t>
            </a:r>
          </a:p>
          <a:p>
            <a:pPr lvl="1"/>
            <a:r>
              <a:rPr lang="en-US" dirty="0" smtClean="0"/>
              <a:t>Creating commits and an edit history</a:t>
            </a:r>
          </a:p>
          <a:p>
            <a:pPr lvl="1"/>
            <a:r>
              <a:rPr lang="en-US" dirty="0" smtClean="0"/>
              <a:t>Branching and merging repositories</a:t>
            </a:r>
          </a:p>
          <a:p>
            <a:pPr lvl="1"/>
            <a:r>
              <a:rPr lang="en-US" dirty="0" smtClean="0"/>
              <a:t>Tagging different commits</a:t>
            </a:r>
          </a:p>
          <a:p>
            <a:pPr lvl="1"/>
            <a:r>
              <a:rPr lang="en-US" dirty="0" smtClean="0"/>
              <a:t>Stashing temporary changes for later use</a:t>
            </a:r>
          </a:p>
          <a:p>
            <a:pPr lvl="1"/>
            <a:r>
              <a:rPr lang="en-US" dirty="0" smtClean="0"/>
              <a:t>Storing everything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Google “</a:t>
            </a:r>
            <a:r>
              <a:rPr lang="en-US" dirty="0" err="1" smtClean="0"/>
              <a:t>git</a:t>
            </a:r>
            <a:r>
              <a:rPr lang="en-US" dirty="0" smtClean="0"/>
              <a:t>” or “</a:t>
            </a:r>
            <a:r>
              <a:rPr lang="en-US" dirty="0" err="1" smtClean="0"/>
              <a:t>github</a:t>
            </a:r>
            <a:r>
              <a:rPr lang="en-US" dirty="0" smtClean="0"/>
              <a:t>” some time, there are a lot of other things possible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Are MANY More Features!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238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ability to manage changes done to files</a:t>
            </a:r>
          </a:p>
          <a:p>
            <a:r>
              <a:rPr lang="en-US" dirty="0" smtClean="0"/>
              <a:t>Terms:</a:t>
            </a:r>
          </a:p>
          <a:p>
            <a:pPr lvl="1"/>
            <a:r>
              <a:rPr lang="en-US" dirty="0" smtClean="0"/>
              <a:t>Repository – where files and change history is stored (often shortened to “repo”)</a:t>
            </a:r>
          </a:p>
          <a:p>
            <a:pPr lvl="1"/>
            <a:r>
              <a:rPr lang="en-US" dirty="0" smtClean="0"/>
              <a:t>Commit – a saved point in the repository history where files were changed somehow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Revision Control?</a:t>
            </a:r>
            <a:endParaRPr lang="en-US" dirty="0"/>
          </a:p>
        </p:txBody>
      </p:sp>
      <p:pic>
        <p:nvPicPr>
          <p:cNvPr id="8194" name="Picture 2" descr="https://codebeamer.com/cb/displayDocument/workflow-c.png?doc_id=28653&amp;version=1&amp;history=false&amp;notification=fal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429000"/>
            <a:ext cx="5512049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storage and distribution of the code in a public domain</a:t>
            </a:r>
          </a:p>
          <a:p>
            <a:r>
              <a:rPr lang="en-US" dirty="0" smtClean="0"/>
              <a:t>Can revert to a former version of the code any time without archiving files as .zip</a:t>
            </a:r>
          </a:p>
          <a:p>
            <a:r>
              <a:rPr lang="en-US" dirty="0" smtClean="0"/>
              <a:t>Can look at how the code has changed</a:t>
            </a:r>
          </a:p>
          <a:p>
            <a:r>
              <a:rPr lang="en-US" dirty="0" smtClean="0"/>
              <a:t>Multiple people can collaborate on the code (I’ll talk about this more later)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How </a:t>
            </a:r>
            <a:r>
              <a:rPr lang="en-US" dirty="0" err="1" smtClean="0"/>
              <a:t>Github</a:t>
            </a:r>
            <a:r>
              <a:rPr lang="en-US" dirty="0" smtClean="0"/>
              <a:t> Beneficial </a:t>
            </a:r>
            <a:r>
              <a:rPr lang="en-US" dirty="0" smtClean="0"/>
              <a:t>to a </a:t>
            </a:r>
            <a:r>
              <a:rPr lang="en-US" dirty="0" smtClean="0"/>
              <a:t>FIRST Team?</a:t>
            </a:r>
            <a:endParaRPr lang="en-US" dirty="0"/>
          </a:p>
        </p:txBody>
      </p:sp>
      <p:pic>
        <p:nvPicPr>
          <p:cNvPr id="7170" name="Picture 2" descr="http://www.oklahomafirst.org/FIRSTvert_RG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191000"/>
            <a:ext cx="2667000" cy="24047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http://github.com/</a:t>
            </a:r>
            <a:r>
              <a:rPr lang="en-US" dirty="0" smtClean="0"/>
              <a:t> and fill out the sign-up information and follow the steps</a:t>
            </a:r>
          </a:p>
          <a:p>
            <a:r>
              <a:rPr lang="en-US" dirty="0" smtClean="0"/>
              <a:t>Let me know your username so I can add you to the Hardwired Fusion </a:t>
            </a:r>
            <a:r>
              <a:rPr lang="en-US" dirty="0" err="1" smtClean="0"/>
              <a:t>organisation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 Up For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55639" t="12030" r="18797" b="44662"/>
          <a:stretch>
            <a:fillRect/>
          </a:stretch>
        </p:blipFill>
        <p:spPr bwMode="auto">
          <a:xfrm>
            <a:off x="4732867" y="1676400"/>
            <a:ext cx="403013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599"/>
          </a:xfrm>
        </p:spPr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http://windows.github.com/</a:t>
            </a:r>
            <a:r>
              <a:rPr lang="en-US" dirty="0" smtClean="0"/>
              <a:t> and click “Download”</a:t>
            </a:r>
          </a:p>
          <a:p>
            <a:r>
              <a:rPr lang="en-US" dirty="0" smtClean="0"/>
              <a:t>This gives you a GUI for using </a:t>
            </a:r>
            <a:r>
              <a:rPr lang="en-US" dirty="0" err="1" smtClean="0"/>
              <a:t>Git</a:t>
            </a:r>
            <a:r>
              <a:rPr lang="en-US" dirty="0" smtClean="0"/>
              <a:t> as well as a shell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5997" t="6941" r="26993" b="60087"/>
          <a:stretch>
            <a:fillRect/>
          </a:stretch>
        </p:blipFill>
        <p:spPr bwMode="auto">
          <a:xfrm>
            <a:off x="1905000" y="3581400"/>
            <a:ext cx="5562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Graphical User Interface</a:t>
            </a:r>
          </a:p>
          <a:p>
            <a:pPr lvl="1"/>
            <a:r>
              <a:rPr lang="en-US" dirty="0" smtClean="0"/>
              <a:t>Looks nice and comes with buttons, boxes, and other components</a:t>
            </a:r>
          </a:p>
          <a:p>
            <a:r>
              <a:rPr lang="en-US" dirty="0" smtClean="0"/>
              <a:t>Shell</a:t>
            </a:r>
          </a:p>
          <a:p>
            <a:pPr lvl="1"/>
            <a:r>
              <a:rPr lang="en-US" dirty="0" smtClean="0"/>
              <a:t>Runs from command line</a:t>
            </a:r>
          </a:p>
          <a:p>
            <a:pPr lvl="1"/>
            <a:r>
              <a:rPr lang="en-US" dirty="0" smtClean="0"/>
              <a:t>Looks like a lot of text, and it can be easy to get lost or confused for beginners</a:t>
            </a:r>
          </a:p>
          <a:p>
            <a:r>
              <a:rPr lang="en-US" dirty="0" smtClean="0"/>
              <a:t>Essentially, a GUI is like typing in Microsoft Word, while a shell is like typing in Notepad</a:t>
            </a:r>
          </a:p>
          <a:p>
            <a:r>
              <a:rPr lang="en-US" dirty="0" smtClean="0"/>
              <a:t>Both are useful, so it is good to know how to use both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 err="1" smtClean="0"/>
              <a:t>vs</a:t>
            </a:r>
            <a:r>
              <a:rPr lang="en-US" dirty="0" smtClean="0"/>
              <a:t> Shell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71472"/>
          </a:xfrm>
        </p:spPr>
        <p:txBody>
          <a:bodyPr/>
          <a:lstStyle/>
          <a:p>
            <a:r>
              <a:rPr lang="en-US" dirty="0" smtClean="0"/>
              <a:t>Username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“[name]”</a:t>
            </a:r>
          </a:p>
          <a:p>
            <a:r>
              <a:rPr lang="en-US" dirty="0" smtClean="0"/>
              <a:t>Email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–-global </a:t>
            </a:r>
            <a:r>
              <a:rPr lang="en-US" dirty="0" err="1" smtClean="0"/>
              <a:t>user.email</a:t>
            </a:r>
            <a:r>
              <a:rPr lang="en-US" dirty="0" smtClean="0"/>
              <a:t> “[email]”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User Information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 l="10638" t="22128" r="62766" b="60851"/>
          <a:stretch>
            <a:fillRect/>
          </a:stretch>
        </p:blipFill>
        <p:spPr bwMode="auto">
          <a:xfrm>
            <a:off x="2057400" y="3581400"/>
            <a:ext cx="55245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557272"/>
          </a:xfrm>
        </p:spPr>
        <p:txBody>
          <a:bodyPr/>
          <a:lstStyle/>
          <a:p>
            <a:r>
              <a:rPr lang="en-US" dirty="0" smtClean="0"/>
              <a:t>Create a new repository</a:t>
            </a:r>
          </a:p>
          <a:p>
            <a:pPr lvl="1"/>
            <a:r>
              <a:rPr lang="en-US" dirty="0" smtClean="0"/>
              <a:t>First, create the repository folder somewhere</a:t>
            </a:r>
          </a:p>
          <a:p>
            <a:pPr lvl="1"/>
            <a:r>
              <a:rPr lang="en-US" dirty="0" err="1" smtClean="0"/>
              <a:t>cd</a:t>
            </a:r>
            <a:r>
              <a:rPr lang="en-US" dirty="0" smtClean="0"/>
              <a:t> [repository\directory\path]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init</a:t>
            </a:r>
          </a:p>
          <a:p>
            <a:r>
              <a:rPr lang="en-US" dirty="0" smtClean="0"/>
              <a:t>Clone an existing repository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[</a:t>
            </a:r>
            <a:r>
              <a:rPr lang="en-US" dirty="0" err="1" smtClean="0"/>
              <a:t>url</a:t>
            </a:r>
            <a:r>
              <a:rPr lang="en-US" dirty="0" smtClean="0"/>
              <a:t>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Repository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 l="34339" r="50586" b="90620"/>
          <a:stretch>
            <a:fillRect/>
          </a:stretch>
        </p:blipFill>
        <p:spPr bwMode="auto">
          <a:xfrm>
            <a:off x="533400" y="4419600"/>
            <a:ext cx="274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14762" t="16762" r="52381" b="78667"/>
          <a:stretch>
            <a:fillRect/>
          </a:stretch>
        </p:blipFill>
        <p:spPr bwMode="auto">
          <a:xfrm>
            <a:off x="3429000" y="47244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Github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61BCE9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479</TotalTime>
  <Words>1116</Words>
  <Application>Microsoft Office PowerPoint</Application>
  <PresentationFormat>On-screen Show (4:3)</PresentationFormat>
  <Paragraphs>139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Github</vt:lpstr>
      <vt:lpstr>What is Git and Github?</vt:lpstr>
      <vt:lpstr>What is Revision Control?</vt:lpstr>
      <vt:lpstr>So How Github Beneficial to a FIRST Team?</vt:lpstr>
      <vt:lpstr>Signing Up For Github</vt:lpstr>
      <vt:lpstr>Setting Up Github</vt:lpstr>
      <vt:lpstr>GUI vs Shell</vt:lpstr>
      <vt:lpstr>Configuring User Information</vt:lpstr>
      <vt:lpstr>Setting Up A Repository</vt:lpstr>
      <vt:lpstr>Staging and Snapshots (Shell)</vt:lpstr>
      <vt:lpstr>Staging and Snapshots (GUI)</vt:lpstr>
      <vt:lpstr>Branching and Merging</vt:lpstr>
      <vt:lpstr>Branching and Merging (Shell)</vt:lpstr>
      <vt:lpstr>Branching and Merging (GUI)</vt:lpstr>
      <vt:lpstr>Branching and Merging (GUI)</vt:lpstr>
      <vt:lpstr>Detached Heads</vt:lpstr>
      <vt:lpstr>Tags</vt:lpstr>
      <vt:lpstr>Temporary Commits</vt:lpstr>
      <vt:lpstr>Pushing Commits to Github</vt:lpstr>
      <vt:lpstr>Getting Commits from Github</vt:lpstr>
      <vt:lpstr>The “Sync” Button (GUI)</vt:lpstr>
      <vt:lpstr>There Are MANY More Features!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OWNER</dc:creator>
  <cp:lastModifiedBy>OWNER</cp:lastModifiedBy>
  <cp:revision>58</cp:revision>
  <dcterms:created xsi:type="dcterms:W3CDTF">2014-04-27T18:32:08Z</dcterms:created>
  <dcterms:modified xsi:type="dcterms:W3CDTF">2014-04-29T02:31:36Z</dcterms:modified>
</cp:coreProperties>
</file>