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9" r:id="rId3"/>
    <p:sldId id="281" r:id="rId4"/>
    <p:sldId id="263" r:id="rId5"/>
    <p:sldId id="264" r:id="rId6"/>
    <p:sldId id="283" r:id="rId7"/>
    <p:sldId id="268" r:id="rId8"/>
    <p:sldId id="286" r:id="rId9"/>
    <p:sldId id="285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81DF2-1A73-469D-BD5C-9705EE5822E6}">
          <p14:sldIdLst>
            <p14:sldId id="257"/>
            <p14:sldId id="259"/>
            <p14:sldId id="281"/>
          </p14:sldIdLst>
        </p14:section>
        <p14:section name="Untitled Section" id="{CB949404-D7A1-418D-88FE-59707628110A}">
          <p14:sldIdLst>
            <p14:sldId id="263"/>
          </p14:sldIdLst>
        </p14:section>
        <p14:section name="Untitled Section" id="{3D74DE91-5972-48B2-B0C8-05243BDB731D}">
          <p14:sldIdLst>
            <p14:sldId id="264"/>
            <p14:sldId id="283"/>
            <p14:sldId id="268"/>
            <p14:sldId id="286"/>
            <p14:sldId id="28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D7834-6107-4E1C-9D69-C2D3DA9F9D8C}" v="4" dt="2023-10-19T03:12:4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80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9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11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5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1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8962-8825-6654-E7A4-E96AA936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54" y="764381"/>
            <a:ext cx="8825659" cy="3655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1" cap="all"/>
              <a:t>Enhancing Personalization in Banking: A Data-Driven Approach</a:t>
            </a:r>
            <a:endParaRPr lang="en-US" sz="6000" b="1" cap="all" baseline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692F9-A89C-20C6-C3B4-681A81E5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9530" y="5400674"/>
            <a:ext cx="3536157" cy="778669"/>
          </a:xfrm>
        </p:spPr>
        <p:txBody>
          <a:bodyPr>
            <a:normAutofit fontScale="92500"/>
          </a:bodyPr>
          <a:lstStyle/>
          <a:p>
            <a:endParaRPr lang="en-US" b="1"/>
          </a:p>
          <a:p>
            <a:r>
              <a:rPr lang="en-US" b="1"/>
              <a:t>Data Science Mid-term Project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195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5"/>
    </mc:Choice>
    <mc:Fallback xmlns="">
      <p:transition spd="slow" advTm="10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4C1DBF-0F70-39ED-6936-0C41274E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057" y="1266957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you...</a:t>
            </a:r>
          </a:p>
        </p:txBody>
      </p:sp>
    </p:spTree>
    <p:extLst>
      <p:ext uri="{BB962C8B-B14F-4D97-AF65-F5344CB8AC3E}">
        <p14:creationId xmlns:p14="http://schemas.microsoft.com/office/powerpoint/2010/main" val="33095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9"/>
    </mc:Choice>
    <mc:Fallback xmlns="">
      <p:transition spd="slow" advTm="27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C735-5ACD-E9B3-B51A-4AC23BB4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+mn-lt"/>
                <a:cs typeface="Times New Roman"/>
              </a:rPr>
              <a:t>Team Members: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C1C277-E3E0-18EF-09F8-0BE8B0D77B81}"/>
              </a:ext>
            </a:extLst>
          </p:cNvPr>
          <p:cNvSpPr/>
          <p:nvPr/>
        </p:nvSpPr>
        <p:spPr>
          <a:xfrm>
            <a:off x="4643438" y="3115668"/>
            <a:ext cx="2024535" cy="14005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baseline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Times New Roman"/>
            </a:endParaRPr>
          </a:p>
          <a:p>
            <a:pPr algn="ctr"/>
            <a:r>
              <a:rPr lang="en-US" b="1" baseline="0" err="1">
                <a:latin typeface="Calibri" panose="020F0502020204030204" pitchFamily="34" charset="0"/>
                <a:cs typeface="Times New Roman"/>
              </a:rPr>
              <a:t>Nuthan</a:t>
            </a:r>
            <a:endParaRPr lang="en-IN" b="1"/>
          </a:p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06B6F1-5F51-4963-7192-BC7988052552}"/>
              </a:ext>
            </a:extLst>
          </p:cNvPr>
          <p:cNvSpPr/>
          <p:nvPr/>
        </p:nvSpPr>
        <p:spPr>
          <a:xfrm>
            <a:off x="6870091" y="1681086"/>
            <a:ext cx="1764506" cy="13214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baseline="0">
              <a:latin typeface="Calibri" panose="020F0502020204030204" pitchFamily="34" charset="0"/>
              <a:cs typeface="Times New Roman"/>
            </a:endParaRPr>
          </a:p>
          <a:p>
            <a:pPr algn="ctr"/>
            <a:endParaRPr lang="en-US">
              <a:latin typeface="Calibri" panose="020F0502020204030204" pitchFamily="34" charset="0"/>
              <a:cs typeface="Times New Roman"/>
            </a:endParaRPr>
          </a:p>
          <a:p>
            <a:pPr algn="ctr"/>
            <a:r>
              <a:rPr lang="en-US" b="1" baseline="0">
                <a:latin typeface="Calibri" panose="020F0502020204030204" pitchFamily="34" charset="0"/>
                <a:cs typeface="Times New Roman"/>
              </a:rPr>
              <a:t>Harshita</a:t>
            </a:r>
            <a:endParaRPr lang="en-IN" b="1"/>
          </a:p>
          <a:p>
            <a:pPr algn="ctr"/>
            <a:endParaRPr lang="en-IN"/>
          </a:p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718C20-0D8B-A1CD-BE24-72258C6C0958}"/>
              </a:ext>
            </a:extLst>
          </p:cNvPr>
          <p:cNvSpPr/>
          <p:nvPr/>
        </p:nvSpPr>
        <p:spPr>
          <a:xfrm>
            <a:off x="6965281" y="3194764"/>
            <a:ext cx="1764506" cy="13214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baseline="0">
              <a:latin typeface="Calibri" panose="020F0502020204030204" pitchFamily="34" charset="0"/>
              <a:cs typeface="Times New Roman"/>
            </a:endParaRPr>
          </a:p>
          <a:p>
            <a:pPr algn="ctr"/>
            <a:endParaRPr lang="en-US">
              <a:latin typeface="Calibri" panose="020F0502020204030204" pitchFamily="34" charset="0"/>
              <a:cs typeface="Times New Roman"/>
            </a:endParaRPr>
          </a:p>
          <a:p>
            <a:pPr algn="ctr"/>
            <a:r>
              <a:rPr lang="en-US" b="1" baseline="0">
                <a:latin typeface="Calibri" panose="020F0502020204030204" pitchFamily="34" charset="0"/>
                <a:cs typeface="Times New Roman"/>
              </a:rPr>
              <a:t>Jayakrishna</a:t>
            </a:r>
            <a:endParaRPr lang="en-IN" b="1"/>
          </a:p>
          <a:p>
            <a:pPr algn="ctr"/>
            <a:endParaRPr lang="en-IN"/>
          </a:p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42208B-A9AA-4D98-008A-32C6D7650DA0}"/>
              </a:ext>
            </a:extLst>
          </p:cNvPr>
          <p:cNvSpPr/>
          <p:nvPr/>
        </p:nvSpPr>
        <p:spPr>
          <a:xfrm>
            <a:off x="4643438" y="1681086"/>
            <a:ext cx="1871662" cy="12390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baseline="0">
              <a:latin typeface="Calibri" panose="020F0502020204030204" pitchFamily="34" charset="0"/>
              <a:cs typeface="Times New Roman"/>
            </a:endParaRPr>
          </a:p>
          <a:p>
            <a:pPr algn="ctr"/>
            <a:endParaRPr lang="en-US">
              <a:latin typeface="Calibri" panose="020F0502020204030204" pitchFamily="34" charset="0"/>
              <a:cs typeface="Times New Roman"/>
            </a:endParaRPr>
          </a:p>
          <a:p>
            <a:pPr algn="ctr"/>
            <a:r>
              <a:rPr lang="en-US" b="1" baseline="0" err="1">
                <a:latin typeface="Calibri" panose="020F0502020204030204" pitchFamily="34" charset="0"/>
                <a:cs typeface="Times New Roman"/>
              </a:rPr>
              <a:t>Dwaraka</a:t>
            </a:r>
            <a:endParaRPr lang="en-IN" b="1"/>
          </a:p>
          <a:p>
            <a:pPr algn="ctr"/>
            <a:endParaRPr lang="en-IN"/>
          </a:p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9A6803-F176-612B-C946-0F3C47E10E19}"/>
              </a:ext>
            </a:extLst>
          </p:cNvPr>
          <p:cNvSpPr/>
          <p:nvPr/>
        </p:nvSpPr>
        <p:spPr>
          <a:xfrm>
            <a:off x="6515100" y="1868806"/>
            <a:ext cx="45719" cy="4571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6"/>
    </mc:Choice>
    <mc:Fallback xmlns="">
      <p:transition spd="slow" advTm="53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A11D8-B239-2B93-AE10-19F4F020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rgbClr val="FFFFFF"/>
                </a:solidFill>
                <a:latin typeface="+mn-lt"/>
                <a:cs typeface="Times New Roman"/>
              </a:rPr>
              <a:t>Problem Statement:</a:t>
            </a: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147C-ECE3-D6F5-A602-C55DFA1A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lvl="0"/>
            <a:r>
              <a:rPr lang="en-US" baseline="0">
                <a:latin typeface="Calibri" panose="020F0502020204030204" pitchFamily="34" charset="0"/>
              </a:rPr>
              <a:t>Traditional banking services lack personalization, leading to customer dissatisfaction and missed cross-selling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381767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0698"/>
    </mc:Choice>
    <mc:Fallback xmlns="">
      <p:transition spd="slow" advTm="106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168F6-C9FB-4DA4-EF05-14C21A38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Overview: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B2D6D-8316-E450-891D-3C6298594F06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Our Solution: Leveraging advanced data science techniques to analyze customer behavior and preferences for tailored banking services.</a:t>
            </a:r>
          </a:p>
        </p:txBody>
      </p:sp>
    </p:spTree>
    <p:extLst>
      <p:ext uri="{BB962C8B-B14F-4D97-AF65-F5344CB8AC3E}">
        <p14:creationId xmlns:p14="http://schemas.microsoft.com/office/powerpoint/2010/main" val="109705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7328"/>
    </mc:Choice>
    <mc:Fallback xmlns="">
      <p:transition spd="slow" advTm="7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518607-61B8-CFFF-9E67-E2E84811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Overview: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931A33-D5E4-442B-9D88-6ACACE43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4777380"/>
            <a:ext cx="475239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Data Sources: Customer transaction history, Loan history, demographic data, and online behavior.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B5128-DA86-51E4-2C5F-5CA13454B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54" y="2196559"/>
            <a:ext cx="2936836" cy="26934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69987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622"/>
    </mc:Choice>
    <mc:Fallback xmlns="">
      <p:transition spd="slow" advTm="8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E1C73-C3C2-AB0E-41A9-80B86012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 b="1">
                <a:solidFill>
                  <a:srgbClr val="FFFFFF"/>
                </a:solidFill>
                <a:latin typeface="+mn-lt"/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F5C-AB8A-0249-7203-54523253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alibri" panose="020F0502020204030204" pitchFamily="34" charset="0"/>
                <a:cs typeface="Calibri"/>
              </a:rPr>
              <a:t>Machine Learning Algorithms: Predictive analytics, clustering, and recommendation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alibri" panose="020F0502020204030204" pitchFamily="34" charset="0"/>
                <a:cs typeface="Calibri"/>
              </a:rPr>
              <a:t>Unique Approach: Utilizing deep learning for sentiment analysis on customer feedback.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14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0810"/>
    </mc:Choice>
    <mc:Fallback xmlns="">
      <p:transition spd="slow" advTm="1081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84B2-53EC-528F-8D46-B469578C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+mn-lt"/>
              </a:rPr>
              <a:t>Future Challenges &amp;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5780-7E06-E72D-50BE-C08CFB1B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0">
                <a:effectLst/>
                <a:latin typeface="Söhne"/>
              </a:rPr>
              <a:t>Volume Management</a:t>
            </a:r>
            <a:r>
              <a:rPr lang="en-IN" b="1">
                <a:latin typeface="Söhne"/>
              </a:rPr>
              <a:t>: </a:t>
            </a:r>
            <a:r>
              <a:rPr lang="en-US" b="0" i="0">
                <a:effectLst/>
                <a:latin typeface="Söhne"/>
              </a:rPr>
              <a:t>It can be overwhelming to deal with a lot of notifications, making it challenging to prioritize and properly reply to each one.</a:t>
            </a:r>
          </a:p>
        </p:txBody>
      </p:sp>
    </p:spTree>
    <p:extLst>
      <p:ext uri="{BB962C8B-B14F-4D97-AF65-F5344CB8AC3E}">
        <p14:creationId xmlns:p14="http://schemas.microsoft.com/office/powerpoint/2010/main" val="71695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3290"/>
    </mc:Choice>
    <mc:Fallback xmlns="">
      <p:transition spd="slow" advTm="132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87E0D-DC7C-CFF3-ADB6-7B8925AD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Data Science pipeline: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2167F82-BD57-4D9B-BCC3-A4F13118B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4CBF4B90-A27B-4E6A-B288-303118BA6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255239-0132-C432-B8E8-88B2788009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9" y="1250216"/>
            <a:ext cx="2627752" cy="1497818"/>
          </a:xfrm>
          <a:prstGeom prst="rect">
            <a:avLst/>
          </a:prstGeom>
          <a:effectLst/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C77A50A-7946-4C3E-A197-2F4ACE08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4FE01-AD4D-EA56-456C-BB9EEFF1D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700"/>
              <a:t>Data source(Kaggle)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700"/>
              <a:t>Python for Data Engineering(NumPy, Pandas.. Library) and SQL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700"/>
              <a:t>Python for Data Visualization(Matplotlib library)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700"/>
              <a:t>Power BI for Visualization and Reporting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700"/>
              <a:t>Data Analysis(AI &amp; Machine Learning)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700"/>
              <a:t>Python Flask for web Development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700"/>
              <a:t>Deploy(Any Cloud Server like AWS)</a:t>
            </a:r>
          </a:p>
          <a:p>
            <a:pPr>
              <a:buFont typeface="Wingdings 3" charset="2"/>
              <a:buChar char=""/>
            </a:pPr>
            <a:endParaRPr lang="en-US" sz="17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D72FB-E734-CFE5-FF59-3B9E082E60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718" t="34969" r="29273" b="21697"/>
          <a:stretch/>
        </p:blipFill>
        <p:spPr>
          <a:xfrm>
            <a:off x="6094408" y="1254483"/>
            <a:ext cx="2627752" cy="1489281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B1F30-F739-4746-2EA7-5CD08987A44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8" y="4180910"/>
            <a:ext cx="2627752" cy="1432124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23241-057F-7CE1-B135-949B0427F49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9" y="4309013"/>
            <a:ext cx="2627752" cy="11759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18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AFB0-3320-9719-C19C-F12EF7BE3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4777380"/>
            <a:ext cx="6974911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sources:  https://www.kaggle.com/datasets/janiobachmann/bank-marketing-dataset/data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3B290-7521-7584-3EC2-DA36D4E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Sources: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3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Enhancing Personalization in Banking: A Data-Driven Approach</vt:lpstr>
      <vt:lpstr>Team Members:</vt:lpstr>
      <vt:lpstr> Problem Statement:</vt:lpstr>
      <vt:lpstr>Solution Overview:</vt:lpstr>
      <vt:lpstr>Data Overview:</vt:lpstr>
      <vt:lpstr>Methodology:</vt:lpstr>
      <vt:lpstr>Future Challenges &amp; Risks</vt:lpstr>
      <vt:lpstr>Data Science pipeline:</vt:lpstr>
      <vt:lpstr>Sources: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Jayakrishna Chinthaginjala</dc:creator>
  <cp:revision>4</cp:revision>
  <dcterms:created xsi:type="dcterms:W3CDTF">2022-10-19T15:57:50Z</dcterms:created>
  <dcterms:modified xsi:type="dcterms:W3CDTF">2023-10-19T03:27:03Z</dcterms:modified>
</cp:coreProperties>
</file>