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8"/>
  </p:notesMasterIdLst>
  <p:handoutMasterIdLst>
    <p:handoutMasterId r:id="rId29"/>
  </p:handoutMasterIdLst>
  <p:sldIdLst>
    <p:sldId id="256" r:id="rId6"/>
    <p:sldId id="271" r:id="rId7"/>
    <p:sldId id="272" r:id="rId8"/>
    <p:sldId id="273" r:id="rId9"/>
    <p:sldId id="281" r:id="rId10"/>
    <p:sldId id="275" r:id="rId11"/>
    <p:sldId id="276" r:id="rId12"/>
    <p:sldId id="277" r:id="rId13"/>
    <p:sldId id="280" r:id="rId14"/>
    <p:sldId id="279" r:id="rId15"/>
    <p:sldId id="284" r:id="rId16"/>
    <p:sldId id="283" r:id="rId17"/>
    <p:sldId id="285" r:id="rId18"/>
    <p:sldId id="304" r:id="rId19"/>
    <p:sldId id="299" r:id="rId20"/>
    <p:sldId id="301" r:id="rId21"/>
    <p:sldId id="300" r:id="rId22"/>
    <p:sldId id="303" r:id="rId23"/>
    <p:sldId id="302" r:id="rId24"/>
    <p:sldId id="296" r:id="rId25"/>
    <p:sldId id="297" r:id="rId26"/>
    <p:sldId id="282" r:id="rId27"/>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83091" autoAdjust="0"/>
  </p:normalViewPr>
  <p:slideViewPr>
    <p:cSldViewPr snapToGrid="0">
      <p:cViewPr>
        <p:scale>
          <a:sx n="66" d="100"/>
          <a:sy n="66" d="100"/>
        </p:scale>
        <p:origin x="1264" y="352"/>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a:t>
            </a:fld>
            <a:endParaRPr lang="en-US" dirty="0"/>
          </a:p>
        </p:txBody>
      </p:sp>
    </p:spTree>
    <p:extLst>
      <p:ext uri="{BB962C8B-B14F-4D97-AF65-F5344CB8AC3E}">
        <p14:creationId xmlns:p14="http://schemas.microsoft.com/office/powerpoint/2010/main" val="281023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a:t>
            </a:fld>
            <a:endParaRPr lang="en-US" dirty="0"/>
          </a:p>
        </p:txBody>
      </p:sp>
    </p:spTree>
    <p:extLst>
      <p:ext uri="{BB962C8B-B14F-4D97-AF65-F5344CB8AC3E}">
        <p14:creationId xmlns:p14="http://schemas.microsoft.com/office/powerpoint/2010/main" val="270658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7</a:t>
            </a:fld>
            <a:endParaRPr lang="en-US" dirty="0"/>
          </a:p>
        </p:txBody>
      </p:sp>
    </p:spTree>
    <p:extLst>
      <p:ext uri="{BB962C8B-B14F-4D97-AF65-F5344CB8AC3E}">
        <p14:creationId xmlns:p14="http://schemas.microsoft.com/office/powerpoint/2010/main" val="204379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9</a:t>
            </a:fld>
            <a:endParaRPr lang="en-US" dirty="0"/>
          </a:p>
        </p:txBody>
      </p:sp>
    </p:spTree>
    <p:extLst>
      <p:ext uri="{BB962C8B-B14F-4D97-AF65-F5344CB8AC3E}">
        <p14:creationId xmlns:p14="http://schemas.microsoft.com/office/powerpoint/2010/main" val="2226162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13</a:t>
            </a:fld>
            <a:endParaRPr lang="en-US" dirty="0"/>
          </a:p>
        </p:txBody>
      </p:sp>
    </p:spTree>
    <p:extLst>
      <p:ext uri="{BB962C8B-B14F-4D97-AF65-F5344CB8AC3E}">
        <p14:creationId xmlns:p14="http://schemas.microsoft.com/office/powerpoint/2010/main" val="3947683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14</a:t>
            </a:fld>
            <a:endParaRPr lang="en-US" dirty="0"/>
          </a:p>
        </p:txBody>
      </p:sp>
    </p:spTree>
    <p:extLst>
      <p:ext uri="{BB962C8B-B14F-4D97-AF65-F5344CB8AC3E}">
        <p14:creationId xmlns:p14="http://schemas.microsoft.com/office/powerpoint/2010/main" val="2516412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20</a:t>
            </a:fld>
            <a:endParaRPr lang="en-US" dirty="0"/>
          </a:p>
        </p:txBody>
      </p:sp>
    </p:spTree>
    <p:extLst>
      <p:ext uri="{BB962C8B-B14F-4D97-AF65-F5344CB8AC3E}">
        <p14:creationId xmlns:p14="http://schemas.microsoft.com/office/powerpoint/2010/main" val="3256314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21</a:t>
            </a:fld>
            <a:endParaRPr lang="en-US" dirty="0"/>
          </a:p>
        </p:txBody>
      </p:sp>
    </p:spTree>
    <p:extLst>
      <p:ext uri="{BB962C8B-B14F-4D97-AF65-F5344CB8AC3E}">
        <p14:creationId xmlns:p14="http://schemas.microsoft.com/office/powerpoint/2010/main" val="3918274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4/4/2022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66858" y="1526532"/>
            <a:ext cx="5561624" cy="3033593"/>
          </a:xfrm>
        </p:spPr>
        <p:style>
          <a:lnRef idx="2">
            <a:schemeClr val="accent5"/>
          </a:lnRef>
          <a:fillRef idx="1">
            <a:schemeClr val="lt1"/>
          </a:fillRef>
          <a:effectRef idx="0">
            <a:schemeClr val="accent5"/>
          </a:effectRef>
          <a:fontRef idx="minor">
            <a:schemeClr val="dk1"/>
          </a:fontRef>
        </p:style>
        <p:txBody>
          <a:bodyPr/>
          <a:lstStyle/>
          <a:p>
            <a:pPr>
              <a:defRPr/>
            </a:pPr>
            <a: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Topic : Bus Reservation System</a:t>
            </a:r>
            <a:b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Team Members</a:t>
            </a:r>
            <a:b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err="1">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Jatin</a:t>
            </a:r>
            <a: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Pokale</a:t>
            </a:r>
            <a: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(TL)</a:t>
            </a:r>
            <a:b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Swarali Shitole</a:t>
            </a:r>
            <a:b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err="1">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Nidhi</a:t>
            </a:r>
            <a: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Jha</a:t>
            </a:r>
            <a:b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err="1">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Sivasankaran</a:t>
            </a:r>
            <a:b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2800" b="1" dirty="0">
                <a:solidFill>
                  <a:srgbClr val="000000"/>
                </a:solidFill>
              </a:rPr>
            </a:br>
            <a:br>
              <a:rPr lang="en-US" sz="2800" b="1" dirty="0">
                <a:solidFill>
                  <a:srgbClr val="000000"/>
                </a:solidFill>
              </a:rPr>
            </a:br>
            <a:endParaRPr lang="en-US" sz="2800" b="1" dirty="0">
              <a:solidFill>
                <a:srgbClr val="000000"/>
              </a:solidFill>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User Interface</a:t>
            </a:r>
            <a:endParaRPr lang="en-IN" dirty="0">
              <a:latin typeface="Times New Roman" pitchFamily="18" charset="0"/>
              <a:cs typeface="Times New Roman"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7717"/>
          <a:stretch/>
        </p:blipFill>
        <p:spPr>
          <a:xfrm>
            <a:off x="1306286" y="807521"/>
            <a:ext cx="6410670" cy="3728853"/>
          </a:xfrm>
          <a:prstGeom prst="rect">
            <a:avLst/>
          </a:prstGeom>
        </p:spPr>
      </p:pic>
    </p:spTree>
    <p:extLst>
      <p:ext uri="{BB962C8B-B14F-4D97-AF65-F5344CB8AC3E}">
        <p14:creationId xmlns:p14="http://schemas.microsoft.com/office/powerpoint/2010/main" val="247486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34949" y="2570961"/>
            <a:ext cx="2235816" cy="112863"/>
          </a:xfrm>
        </p:spPr>
        <p:txBody>
          <a:bodyPr/>
          <a:lstStyle/>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550" b="6637"/>
          <a:stretch/>
        </p:blipFill>
        <p:spPr>
          <a:xfrm>
            <a:off x="457200" y="130628"/>
            <a:ext cx="8229600" cy="4963885"/>
          </a:xfrm>
          <a:prstGeom prst="rect">
            <a:avLst/>
          </a:prstGeom>
        </p:spPr>
      </p:pic>
    </p:spTree>
    <p:extLst>
      <p:ext uri="{BB962C8B-B14F-4D97-AF65-F5344CB8AC3E}">
        <p14:creationId xmlns:p14="http://schemas.microsoft.com/office/powerpoint/2010/main" val="11523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28156" y="240426"/>
            <a:ext cx="7166005" cy="4903073"/>
          </a:xfrm>
        </p:spPr>
        <p:txBody>
          <a:bodyPr/>
          <a:lstStyle/>
          <a:p>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6493"/>
          <a:stretch/>
        </p:blipFill>
        <p:spPr>
          <a:xfrm>
            <a:off x="457200" y="0"/>
            <a:ext cx="8229600" cy="4809506"/>
          </a:xfrm>
          <a:prstGeom prst="rect">
            <a:avLst/>
          </a:prstGeom>
        </p:spPr>
      </p:pic>
    </p:spTree>
    <p:extLst>
      <p:ext uri="{BB962C8B-B14F-4D97-AF65-F5344CB8AC3E}">
        <p14:creationId xmlns:p14="http://schemas.microsoft.com/office/powerpoint/2010/main" val="277420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7412" y="1420228"/>
            <a:ext cx="4480252" cy="721474"/>
          </a:xfrm>
        </p:spPr>
        <p:txBody>
          <a:bodyPr/>
          <a:lstStyle/>
          <a:p>
            <a:endParaRPr lang="en-IN" dirty="0"/>
          </a:p>
        </p:txBody>
      </p:sp>
      <p:pic>
        <p:nvPicPr>
          <p:cNvPr id="5" name="Content Placeholder 4"/>
          <p:cNvPicPr>
            <a:picLocks noGrp="1" noChangeAspect="1"/>
          </p:cNvPicPr>
          <p:nvPr>
            <p:ph sz="quarter" idx="10"/>
          </p:nvPr>
        </p:nvPicPr>
        <p:blipFill rotWithShape="1">
          <a:blip r:embed="rId3">
            <a:extLst>
              <a:ext uri="{28A0092B-C50C-407E-A947-70E740481C1C}">
                <a14:useLocalDpi xmlns:a14="http://schemas.microsoft.com/office/drawing/2010/main" val="0"/>
              </a:ext>
            </a:extLst>
          </a:blip>
          <a:srcRect l="-143" t="7382" r="143" b="6079"/>
          <a:stretch/>
        </p:blipFill>
        <p:spPr>
          <a:xfrm>
            <a:off x="364882" y="217899"/>
            <a:ext cx="8054724" cy="4603437"/>
          </a:xfrm>
        </p:spPr>
      </p:pic>
    </p:spTree>
    <p:extLst>
      <p:ext uri="{BB962C8B-B14F-4D97-AF65-F5344CB8AC3E}">
        <p14:creationId xmlns:p14="http://schemas.microsoft.com/office/powerpoint/2010/main" val="360878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5979471-E885-472E-A9A1-CABEF8967DF0}"/>
              </a:ext>
            </a:extLst>
          </p:cNvPr>
          <p:cNvPicPr>
            <a:picLocks noGrp="1" noChangeAspect="1"/>
          </p:cNvPicPr>
          <p:nvPr>
            <p:ph idx="1"/>
          </p:nvPr>
        </p:nvPicPr>
        <p:blipFill rotWithShape="1">
          <a:blip r:embed="rId3"/>
          <a:srcRect t="4198" b="6408"/>
          <a:stretch/>
        </p:blipFill>
        <p:spPr>
          <a:xfrm>
            <a:off x="172387" y="240427"/>
            <a:ext cx="8364099" cy="4222068"/>
          </a:xfrm>
        </p:spPr>
      </p:pic>
    </p:spTree>
    <p:extLst>
      <p:ext uri="{BB962C8B-B14F-4D97-AF65-F5344CB8AC3E}">
        <p14:creationId xmlns:p14="http://schemas.microsoft.com/office/powerpoint/2010/main" val="263841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43494" y="505327"/>
            <a:ext cx="7206422" cy="4051634"/>
          </a:xfrm>
          <a:prstGeom prst="rect">
            <a:avLst/>
          </a:prstGeom>
        </p:spPr>
      </p:pic>
    </p:spTree>
    <p:extLst>
      <p:ext uri="{BB962C8B-B14F-4D97-AF65-F5344CB8AC3E}">
        <p14:creationId xmlns:p14="http://schemas.microsoft.com/office/powerpoint/2010/main" val="279025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29330" y="553453"/>
            <a:ext cx="7120822" cy="4003508"/>
          </a:xfrm>
          <a:prstGeom prst="rect">
            <a:avLst/>
          </a:prstGeom>
        </p:spPr>
      </p:pic>
    </p:spTree>
    <p:extLst>
      <p:ext uri="{BB962C8B-B14F-4D97-AF65-F5344CB8AC3E}">
        <p14:creationId xmlns:p14="http://schemas.microsoft.com/office/powerpoint/2010/main" val="322663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18936" y="649373"/>
            <a:ext cx="7014411" cy="3943680"/>
          </a:xfrm>
          <a:prstGeom prst="rect">
            <a:avLst/>
          </a:prstGeom>
        </p:spPr>
      </p:pic>
    </p:spTree>
    <p:extLst>
      <p:ext uri="{BB962C8B-B14F-4D97-AF65-F5344CB8AC3E}">
        <p14:creationId xmlns:p14="http://schemas.microsoft.com/office/powerpoint/2010/main" val="2522888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1306" y="469230"/>
            <a:ext cx="7227821" cy="4063665"/>
          </a:xfrm>
          <a:prstGeom prst="rect">
            <a:avLst/>
          </a:prstGeom>
        </p:spPr>
      </p:pic>
    </p:spTree>
    <p:extLst>
      <p:ext uri="{BB962C8B-B14F-4D97-AF65-F5344CB8AC3E}">
        <p14:creationId xmlns:p14="http://schemas.microsoft.com/office/powerpoint/2010/main" val="2958489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227" y="553451"/>
            <a:ext cx="7185020" cy="4039601"/>
          </a:xfrm>
          <a:prstGeom prst="rect">
            <a:avLst/>
          </a:prstGeom>
        </p:spPr>
      </p:pic>
    </p:spTree>
    <p:extLst>
      <p:ext uri="{BB962C8B-B14F-4D97-AF65-F5344CB8AC3E}">
        <p14:creationId xmlns:p14="http://schemas.microsoft.com/office/powerpoint/2010/main" val="364736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p:txBody>
          <a:bodyPr/>
          <a:lstStyle/>
          <a:p>
            <a:r>
              <a:rPr lang="en-SG" dirty="0">
                <a:latin typeface="Times New Roman" pitchFamily="18" charset="0"/>
                <a:cs typeface="Times New Roman" pitchFamily="18" charset="0"/>
              </a:rPr>
              <a:t>Introduction</a:t>
            </a:r>
          </a:p>
          <a:p>
            <a:r>
              <a:rPr lang="en-SG" dirty="0">
                <a:latin typeface="Times New Roman" pitchFamily="18" charset="0"/>
                <a:cs typeface="Times New Roman" pitchFamily="18" charset="0"/>
              </a:rPr>
              <a:t>Features of System</a:t>
            </a:r>
          </a:p>
          <a:p>
            <a:r>
              <a:rPr lang="en-SG" dirty="0">
                <a:latin typeface="Times New Roman" pitchFamily="18" charset="0"/>
                <a:cs typeface="Times New Roman" pitchFamily="18" charset="0"/>
              </a:rPr>
              <a:t>Technologies </a:t>
            </a:r>
          </a:p>
          <a:p>
            <a:r>
              <a:rPr lang="en-SG" dirty="0">
                <a:latin typeface="Times New Roman" pitchFamily="18" charset="0"/>
                <a:cs typeface="Times New Roman" pitchFamily="18" charset="0"/>
              </a:rPr>
              <a:t>Functional Requirements</a:t>
            </a:r>
          </a:p>
          <a:p>
            <a:r>
              <a:rPr lang="en-SG" dirty="0">
                <a:latin typeface="Times New Roman" pitchFamily="18" charset="0"/>
                <a:cs typeface="Times New Roman" pitchFamily="18" charset="0"/>
              </a:rPr>
              <a:t>Use Case Diagram/Flow Diagram</a:t>
            </a:r>
          </a:p>
          <a:p>
            <a:r>
              <a:rPr lang="en-SG" dirty="0">
                <a:latin typeface="Times New Roman" pitchFamily="18" charset="0"/>
                <a:cs typeface="Times New Roman" pitchFamily="18" charset="0"/>
              </a:rPr>
              <a:t>Database Diagram</a:t>
            </a:r>
          </a:p>
          <a:p>
            <a:r>
              <a:rPr lang="en-SG" dirty="0">
                <a:latin typeface="Times New Roman" pitchFamily="18" charset="0"/>
                <a:cs typeface="Times New Roman" pitchFamily="18" charset="0"/>
              </a:rPr>
              <a:t>User Interface</a:t>
            </a:r>
          </a:p>
          <a:p>
            <a:pPr marL="0" indent="0">
              <a:buNone/>
            </a:pPr>
            <a:endParaRPr lang="en-SG" dirty="0">
              <a:latin typeface="Times New Roman" pitchFamily="18" charset="0"/>
              <a:cs typeface="Times New Roman" pitchFamily="18" charset="0"/>
            </a:endParaRPr>
          </a:p>
          <a:p>
            <a:endParaRPr lang="en-SG" dirty="0">
              <a:latin typeface="Times New Roman" pitchFamily="18" charset="0"/>
              <a:cs typeface="Times New Roman" pitchFamily="18" charset="0"/>
            </a:endParaRPr>
          </a:p>
          <a:p>
            <a:endParaRPr lang="en-SG"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CONTEXT</a:t>
            </a:r>
          </a:p>
        </p:txBody>
      </p:sp>
    </p:spTree>
    <p:extLst>
      <p:ext uri="{BB962C8B-B14F-4D97-AF65-F5344CB8AC3E}">
        <p14:creationId xmlns:p14="http://schemas.microsoft.com/office/powerpoint/2010/main" val="760889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718" t="20482" r="4273" b="7336"/>
          <a:stretch/>
        </p:blipFill>
        <p:spPr>
          <a:xfrm>
            <a:off x="700645" y="607052"/>
            <a:ext cx="7707086" cy="3454309"/>
          </a:xfrm>
          <a:prstGeom prst="rect">
            <a:avLst/>
          </a:prstGeom>
        </p:spPr>
      </p:pic>
    </p:spTree>
    <p:extLst>
      <p:ext uri="{BB962C8B-B14F-4D97-AF65-F5344CB8AC3E}">
        <p14:creationId xmlns:p14="http://schemas.microsoft.com/office/powerpoint/2010/main" val="296805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l="1718" t="27831" r="22528" b="10065"/>
          <a:stretch/>
        </p:blipFill>
        <p:spPr>
          <a:xfrm>
            <a:off x="447296" y="403759"/>
            <a:ext cx="8387945" cy="3978236"/>
          </a:xfrm>
          <a:prstGeom prst="rect">
            <a:avLst/>
          </a:prstGeom>
        </p:spPr>
      </p:pic>
    </p:spTree>
    <p:extLst>
      <p:ext uri="{BB962C8B-B14F-4D97-AF65-F5344CB8AC3E}">
        <p14:creationId xmlns:p14="http://schemas.microsoft.com/office/powerpoint/2010/main" val="3583742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155837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5007" y="940222"/>
            <a:ext cx="8187559" cy="3725083"/>
          </a:xfrm>
        </p:spPr>
        <p:txBody>
          <a:bodyPr/>
          <a:lstStyle/>
          <a:p>
            <a:pPr marL="0" indent="0" algn="just">
              <a:lnSpc>
                <a:spcPct val="150000"/>
              </a:lnSpc>
              <a:buNone/>
            </a:pPr>
            <a:r>
              <a:rPr lang="en-US" dirty="0">
                <a:latin typeface="Times New Roman" pitchFamily="18" charset="0"/>
                <a:cs typeface="Times New Roman" pitchFamily="18" charset="0"/>
              </a:rPr>
              <a:t>          </a:t>
            </a:r>
            <a:r>
              <a:rPr lang="en-US" dirty="0"/>
              <a:t>Online bus reservation system is a project which provides an online portal for bus ticket reservation. This application allows customers to book bus tickets from anywhere and anytime. The customer can easily book and cancel their tickets at their comfort. The customer can view all the details of the seats, bus, and route along with pictures. The customer can also view and download the details of the journey and journey timings. This will give customer an overview of the journey and will be a hassle-free task of doing bus reservation at fingertips.</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a:latin typeface="Times New Roman" pitchFamily="18" charset="0"/>
                <a:cs typeface="Times New Roman" pitchFamily="18" charset="0"/>
              </a:rPr>
              <a:t>Introduction</a:t>
            </a:r>
          </a:p>
        </p:txBody>
      </p:sp>
    </p:spTree>
    <p:extLst>
      <p:ext uri="{BB962C8B-B14F-4D97-AF65-F5344CB8AC3E}">
        <p14:creationId xmlns:p14="http://schemas.microsoft.com/office/powerpoint/2010/main" val="383551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Convenient method of Bus Reservation.</a:t>
            </a:r>
          </a:p>
          <a:p>
            <a:r>
              <a:rPr lang="en-IN" dirty="0">
                <a:latin typeface="Times New Roman" pitchFamily="18" charset="0"/>
                <a:cs typeface="Times New Roman" pitchFamily="18" charset="0"/>
              </a:rPr>
              <a:t>An Online bus reservation is easy operation.</a:t>
            </a:r>
          </a:p>
          <a:p>
            <a:r>
              <a:rPr lang="en-IN" dirty="0">
                <a:latin typeface="Times New Roman" pitchFamily="18" charset="0"/>
                <a:cs typeface="Times New Roman" pitchFamily="18" charset="0"/>
              </a:rPr>
              <a:t>We can check our status of booking online.</a:t>
            </a:r>
          </a:p>
          <a:p>
            <a:r>
              <a:rPr lang="en-IN" dirty="0">
                <a:latin typeface="Times New Roman" pitchFamily="18" charset="0"/>
                <a:cs typeface="Times New Roman" pitchFamily="18" charset="0"/>
              </a:rPr>
              <a:t>Before booking we can check all details about bus.</a:t>
            </a:r>
          </a:p>
          <a:p>
            <a:r>
              <a:rPr lang="en-IN" dirty="0">
                <a:latin typeface="Times New Roman" pitchFamily="18" charset="0"/>
                <a:cs typeface="Times New Roman" pitchFamily="18" charset="0"/>
              </a:rPr>
              <a:t>Save time.</a:t>
            </a:r>
          </a:p>
          <a:p>
            <a:r>
              <a:rPr lang="en-IN" dirty="0">
                <a:latin typeface="Times New Roman" pitchFamily="18" charset="0"/>
                <a:cs typeface="Times New Roman" pitchFamily="18" charset="0"/>
              </a:rPr>
              <a:t>Its beneficial for both the users and admin.</a:t>
            </a:r>
          </a:p>
          <a:p>
            <a:endParaRPr lang="en-IN" dirty="0"/>
          </a:p>
          <a:p>
            <a:endParaRPr lang="en-IN" dirty="0"/>
          </a:p>
        </p:txBody>
      </p:sp>
      <p:sp>
        <p:nvSpPr>
          <p:cNvPr id="3" name="Title 2"/>
          <p:cNvSpPr>
            <a:spLocks noGrp="1"/>
          </p:cNvSpPr>
          <p:nvPr>
            <p:ph type="title"/>
          </p:nvPr>
        </p:nvSpPr>
        <p:spPr/>
        <p:txBody>
          <a:bodyPr/>
          <a:lstStyle/>
          <a:p>
            <a:r>
              <a:rPr lang="en-IN" dirty="0">
                <a:latin typeface="Times New Roman" pitchFamily="18" charset="0"/>
                <a:cs typeface="Times New Roman" pitchFamily="18" charset="0"/>
              </a:rPr>
              <a:t>Features</a:t>
            </a:r>
          </a:p>
        </p:txBody>
      </p:sp>
    </p:spTree>
    <p:extLst>
      <p:ext uri="{BB962C8B-B14F-4D97-AF65-F5344CB8AC3E}">
        <p14:creationId xmlns:p14="http://schemas.microsoft.com/office/powerpoint/2010/main" val="6568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Back End </a:t>
            </a:r>
          </a:p>
          <a:p>
            <a:pPr marL="0" indent="0">
              <a:buNone/>
            </a:pPr>
            <a:r>
              <a:rPr lang="en-IN" dirty="0">
                <a:latin typeface="Times New Roman" pitchFamily="18" charset="0"/>
                <a:cs typeface="Times New Roman" pitchFamily="18" charset="0"/>
              </a:rPr>
              <a:t>    C#</a:t>
            </a:r>
          </a:p>
          <a:p>
            <a:pPr marL="0" indent="0">
              <a:buNone/>
            </a:pPr>
            <a:r>
              <a:rPr lang="en-IN" dirty="0">
                <a:latin typeface="Times New Roman" pitchFamily="18" charset="0"/>
                <a:cs typeface="Times New Roman" pitchFamily="18" charset="0"/>
              </a:rPr>
              <a:t>     ASP.NET Web API</a:t>
            </a:r>
          </a:p>
          <a:p>
            <a:r>
              <a:rPr lang="en-IN" dirty="0">
                <a:latin typeface="Times New Roman" pitchFamily="18" charset="0"/>
                <a:cs typeface="Times New Roman" pitchFamily="18" charset="0"/>
              </a:rPr>
              <a:t>Front End</a:t>
            </a:r>
          </a:p>
          <a:p>
            <a:pPr marL="0" indent="0">
              <a:buNone/>
            </a:pPr>
            <a:r>
              <a:rPr lang="en-IN" dirty="0">
                <a:latin typeface="Times New Roman" pitchFamily="18" charset="0"/>
                <a:cs typeface="Times New Roman" pitchFamily="18" charset="0"/>
              </a:rPr>
              <a:t>    HTML</a:t>
            </a:r>
          </a:p>
          <a:p>
            <a:pPr marL="0" indent="0">
              <a:buNone/>
            </a:pPr>
            <a:r>
              <a:rPr lang="en-IN" dirty="0">
                <a:latin typeface="Times New Roman" pitchFamily="18" charset="0"/>
                <a:cs typeface="Times New Roman" pitchFamily="18" charset="0"/>
              </a:rPr>
              <a:t>    CSS</a:t>
            </a:r>
          </a:p>
          <a:p>
            <a:pPr marL="0" indent="0">
              <a:buNone/>
            </a:pPr>
            <a:r>
              <a:rPr lang="en-IN" dirty="0">
                <a:latin typeface="Times New Roman" pitchFamily="18" charset="0"/>
                <a:cs typeface="Times New Roman" pitchFamily="18" charset="0"/>
              </a:rPr>
              <a:t>     Angular</a:t>
            </a:r>
          </a:p>
          <a:p>
            <a:pPr marL="0" indent="0">
              <a:buNone/>
            </a:pPr>
            <a:r>
              <a:rPr lang="en-IN" dirty="0"/>
              <a:t>    </a:t>
            </a:r>
          </a:p>
        </p:txBody>
      </p:sp>
      <p:sp>
        <p:nvSpPr>
          <p:cNvPr id="3" name="Title 2"/>
          <p:cNvSpPr>
            <a:spLocks noGrp="1"/>
          </p:cNvSpPr>
          <p:nvPr>
            <p:ph type="title"/>
          </p:nvPr>
        </p:nvSpPr>
        <p:spPr>
          <a:xfrm>
            <a:off x="269878" y="240427"/>
            <a:ext cx="8024283" cy="769441"/>
          </a:xfrm>
        </p:spPr>
        <p:txBody>
          <a:bodyPr/>
          <a:lstStyle/>
          <a:p>
            <a:r>
              <a:rPr lang="en-SG" dirty="0">
                <a:latin typeface="Times New Roman" pitchFamily="18" charset="0"/>
                <a:cs typeface="Times New Roman" pitchFamily="18" charset="0"/>
              </a:rPr>
              <a:t>Technologies </a:t>
            </a:r>
            <a:br>
              <a:rPr lang="en-SG"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3260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Registration </a:t>
            </a:r>
          </a:p>
          <a:p>
            <a:r>
              <a:rPr lang="en-IN" dirty="0">
                <a:latin typeface="Times New Roman" pitchFamily="18" charset="0"/>
                <a:cs typeface="Times New Roman" pitchFamily="18" charset="0"/>
              </a:rPr>
              <a:t>Login</a:t>
            </a:r>
          </a:p>
          <a:p>
            <a:r>
              <a:rPr lang="en-IN" dirty="0">
                <a:latin typeface="Times New Roman" pitchFamily="18" charset="0"/>
                <a:cs typeface="Times New Roman" pitchFamily="18" charset="0"/>
              </a:rPr>
              <a:t>Bus Avaibility Enquiry</a:t>
            </a:r>
          </a:p>
          <a:p>
            <a:r>
              <a:rPr lang="en-IN" dirty="0">
                <a:latin typeface="Times New Roman" pitchFamily="18" charset="0"/>
                <a:cs typeface="Times New Roman" pitchFamily="18" charset="0"/>
              </a:rPr>
              <a:t>Make Reservation</a:t>
            </a:r>
          </a:p>
          <a:p>
            <a:r>
              <a:rPr lang="en-IN" dirty="0">
                <a:latin typeface="Times New Roman" pitchFamily="18" charset="0"/>
                <a:cs typeface="Times New Roman" pitchFamily="18" charset="0"/>
              </a:rPr>
              <a:t>Cancel Reservation</a:t>
            </a:r>
          </a:p>
          <a:p>
            <a:r>
              <a:rPr lang="en-IN" dirty="0">
                <a:latin typeface="Times New Roman" pitchFamily="18" charset="0"/>
                <a:cs typeface="Times New Roman" pitchFamily="18" charset="0"/>
              </a:rPr>
              <a:t>Payments</a:t>
            </a:r>
          </a:p>
          <a:p>
            <a:pPr marL="0" indent="0">
              <a:buNone/>
            </a:pPr>
            <a:endParaRPr lang="en-IN" dirty="0"/>
          </a:p>
        </p:txBody>
      </p:sp>
      <p:sp>
        <p:nvSpPr>
          <p:cNvPr id="3" name="Title 2"/>
          <p:cNvSpPr>
            <a:spLocks noGrp="1"/>
          </p:cNvSpPr>
          <p:nvPr>
            <p:ph type="title"/>
          </p:nvPr>
        </p:nvSpPr>
        <p:spPr/>
        <p:txBody>
          <a:bodyPr/>
          <a:lstStyle/>
          <a:p>
            <a:r>
              <a:rPr lang="en-IN" dirty="0">
                <a:latin typeface="Times New Roman" pitchFamily="18" charset="0"/>
                <a:cs typeface="Times New Roman" pitchFamily="18" charset="0"/>
              </a:rPr>
              <a:t>Functional Requirements</a:t>
            </a:r>
          </a:p>
        </p:txBody>
      </p:sp>
    </p:spTree>
    <p:extLst>
      <p:ext uri="{BB962C8B-B14F-4D97-AF65-F5344CB8AC3E}">
        <p14:creationId xmlns:p14="http://schemas.microsoft.com/office/powerpoint/2010/main" val="318107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Use Case Diagram</a:t>
            </a:r>
          </a:p>
        </p:txBody>
      </p:sp>
      <p:sp>
        <p:nvSpPr>
          <p:cNvPr id="5" name="Rectangle 4"/>
          <p:cNvSpPr/>
          <p:nvPr/>
        </p:nvSpPr>
        <p:spPr bwMode="auto">
          <a:xfrm>
            <a:off x="2975886" y="695925"/>
            <a:ext cx="3867123" cy="4300131"/>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400" dirty="0">
                <a:solidFill>
                  <a:srgbClr val="000000"/>
                </a:solidFill>
              </a:rPr>
              <a:t> </a:t>
            </a:r>
            <a:endParaRPr kumimoji="0" lang="en-IN" sz="1400" b="1" i="0" u="none" strike="noStrike" cap="none" normalizeH="0" baseline="0" dirty="0">
              <a:ln>
                <a:noFill/>
              </a:ln>
              <a:solidFill>
                <a:srgbClr val="FFFFFF"/>
              </a:solidFill>
              <a:effectLst/>
              <a:latin typeface="Arial" pitchFamily="34" charset="0"/>
              <a:ea typeface="+mj-ea"/>
            </a:endParaRPr>
          </a:p>
        </p:txBody>
      </p:sp>
      <p:sp>
        <p:nvSpPr>
          <p:cNvPr id="6" name="Oval 5"/>
          <p:cNvSpPr/>
          <p:nvPr/>
        </p:nvSpPr>
        <p:spPr bwMode="auto">
          <a:xfrm>
            <a:off x="3681351" y="748146"/>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8" name="Oval 7"/>
          <p:cNvSpPr/>
          <p:nvPr/>
        </p:nvSpPr>
        <p:spPr bwMode="auto">
          <a:xfrm>
            <a:off x="3747629" y="1459376"/>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9" name="Oval 8"/>
          <p:cNvSpPr/>
          <p:nvPr/>
        </p:nvSpPr>
        <p:spPr bwMode="auto">
          <a:xfrm>
            <a:off x="3811978" y="2110307"/>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0" name="Oval 9"/>
          <p:cNvSpPr/>
          <p:nvPr/>
        </p:nvSpPr>
        <p:spPr bwMode="auto">
          <a:xfrm>
            <a:off x="3811978" y="2762525"/>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1" name="Oval 10"/>
          <p:cNvSpPr/>
          <p:nvPr/>
        </p:nvSpPr>
        <p:spPr bwMode="auto">
          <a:xfrm>
            <a:off x="3811978" y="3502861"/>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2" name="Oval 11"/>
          <p:cNvSpPr/>
          <p:nvPr/>
        </p:nvSpPr>
        <p:spPr bwMode="auto">
          <a:xfrm>
            <a:off x="3811978" y="4239553"/>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3" name="TextBox 12"/>
          <p:cNvSpPr txBox="1"/>
          <p:nvPr/>
        </p:nvSpPr>
        <p:spPr>
          <a:xfrm>
            <a:off x="3196633" y="1104405"/>
            <a:ext cx="1883849" cy="253916"/>
          </a:xfrm>
          <a:prstGeom prst="rect">
            <a:avLst/>
          </a:prstGeom>
          <a:noFill/>
        </p:spPr>
        <p:txBody>
          <a:bodyPr wrap="none" rtlCol="0">
            <a:spAutoFit/>
          </a:bodyPr>
          <a:lstStyle/>
          <a:p>
            <a:r>
              <a:rPr lang="en-US" sz="1050" dirty="0">
                <a:solidFill>
                  <a:srgbClr val="000000"/>
                </a:solidFill>
                <a:ea typeface="+mj-ea"/>
              </a:rPr>
              <a:t>        Bus Availability Enquiry</a:t>
            </a:r>
            <a:endParaRPr lang="en-IN" sz="1050" baseline="0" dirty="0">
              <a:solidFill>
                <a:srgbClr val="000000"/>
              </a:solidFill>
              <a:ea typeface="+mj-ea"/>
            </a:endParaRPr>
          </a:p>
        </p:txBody>
      </p:sp>
      <p:sp>
        <p:nvSpPr>
          <p:cNvPr id="17" name="TextBox 16"/>
          <p:cNvSpPr txBox="1"/>
          <p:nvPr/>
        </p:nvSpPr>
        <p:spPr>
          <a:xfrm>
            <a:off x="2954409" y="1832203"/>
            <a:ext cx="1899879" cy="253916"/>
          </a:xfrm>
          <a:prstGeom prst="rect">
            <a:avLst/>
          </a:prstGeom>
          <a:noFill/>
        </p:spPr>
        <p:txBody>
          <a:bodyPr wrap="none" rtlCol="0">
            <a:spAutoFit/>
          </a:bodyPr>
          <a:lstStyle/>
          <a:p>
            <a:r>
              <a:rPr lang="en-US" sz="1050" dirty="0">
                <a:solidFill>
                  <a:srgbClr val="000000"/>
                </a:solidFill>
              </a:rPr>
              <a:t>                 Make Reservation</a:t>
            </a:r>
            <a:endParaRPr lang="en-IN" sz="1050" dirty="0">
              <a:solidFill>
                <a:srgbClr val="000000"/>
              </a:solidFill>
            </a:endParaRPr>
          </a:p>
        </p:txBody>
      </p:sp>
      <p:sp>
        <p:nvSpPr>
          <p:cNvPr id="18" name="TextBox 17"/>
          <p:cNvSpPr txBox="1"/>
          <p:nvPr/>
        </p:nvSpPr>
        <p:spPr>
          <a:xfrm>
            <a:off x="2575318" y="2442049"/>
            <a:ext cx="2396810" cy="253916"/>
          </a:xfrm>
          <a:prstGeom prst="rect">
            <a:avLst/>
          </a:prstGeom>
          <a:noFill/>
        </p:spPr>
        <p:txBody>
          <a:bodyPr wrap="none" rtlCol="0">
            <a:spAutoFit/>
          </a:bodyPr>
          <a:lstStyle/>
          <a:p>
            <a:r>
              <a:rPr lang="en-US" sz="1050" dirty="0">
                <a:solidFill>
                  <a:srgbClr val="000000"/>
                </a:solidFill>
              </a:rPr>
              <a:t>                            Cancel Reservation</a:t>
            </a:r>
            <a:endParaRPr lang="en-IN" sz="1050" baseline="0" dirty="0">
              <a:solidFill>
                <a:srgbClr val="000000"/>
              </a:solidFill>
              <a:ea typeface="+mj-ea"/>
            </a:endParaRPr>
          </a:p>
        </p:txBody>
      </p:sp>
      <p:sp>
        <p:nvSpPr>
          <p:cNvPr id="19" name="TextBox 18"/>
          <p:cNvSpPr txBox="1"/>
          <p:nvPr/>
        </p:nvSpPr>
        <p:spPr>
          <a:xfrm>
            <a:off x="2903732" y="3169847"/>
            <a:ext cx="1816523" cy="253916"/>
          </a:xfrm>
          <a:prstGeom prst="rect">
            <a:avLst/>
          </a:prstGeom>
          <a:noFill/>
        </p:spPr>
        <p:txBody>
          <a:bodyPr wrap="none" rtlCol="0">
            <a:spAutoFit/>
          </a:bodyPr>
          <a:lstStyle/>
          <a:p>
            <a:r>
              <a:rPr lang="en-US" sz="1050" dirty="0">
                <a:solidFill>
                  <a:srgbClr val="000000"/>
                </a:solidFill>
              </a:rPr>
              <a:t>                          Print Ticket</a:t>
            </a:r>
            <a:endParaRPr lang="en-IN" sz="1050" baseline="0" dirty="0">
              <a:solidFill>
                <a:srgbClr val="000000"/>
              </a:solidFill>
              <a:ea typeface="+mj-ea"/>
            </a:endParaRPr>
          </a:p>
        </p:txBody>
      </p:sp>
      <p:sp>
        <p:nvSpPr>
          <p:cNvPr id="20" name="TextBox 19"/>
          <p:cNvSpPr txBox="1"/>
          <p:nvPr/>
        </p:nvSpPr>
        <p:spPr>
          <a:xfrm>
            <a:off x="3811978" y="3859120"/>
            <a:ext cx="774571" cy="253916"/>
          </a:xfrm>
          <a:prstGeom prst="rect">
            <a:avLst/>
          </a:prstGeom>
          <a:noFill/>
        </p:spPr>
        <p:txBody>
          <a:bodyPr wrap="none" rtlCol="0">
            <a:spAutoFit/>
          </a:bodyPr>
          <a:lstStyle/>
          <a:p>
            <a:pPr algn="l"/>
            <a:r>
              <a:rPr lang="en-US" sz="1050" dirty="0">
                <a:solidFill>
                  <a:srgbClr val="000000"/>
                </a:solidFill>
                <a:ea typeface="+mj-ea"/>
              </a:rPr>
              <a:t>       L</a:t>
            </a:r>
            <a:r>
              <a:rPr lang="en-US" sz="1050" baseline="0" dirty="0">
                <a:solidFill>
                  <a:srgbClr val="000000"/>
                </a:solidFill>
                <a:ea typeface="+mj-ea"/>
              </a:rPr>
              <a:t>ogin</a:t>
            </a:r>
            <a:endParaRPr lang="en-IN" sz="1050" baseline="0" dirty="0">
              <a:solidFill>
                <a:srgbClr val="000000"/>
              </a:solidFill>
              <a:ea typeface="+mj-ea"/>
            </a:endParaRPr>
          </a:p>
        </p:txBody>
      </p:sp>
      <p:sp>
        <p:nvSpPr>
          <p:cNvPr id="23" name="TextBox 22"/>
          <p:cNvSpPr txBox="1"/>
          <p:nvPr/>
        </p:nvSpPr>
        <p:spPr>
          <a:xfrm>
            <a:off x="3251163" y="4615740"/>
            <a:ext cx="1491114" cy="253916"/>
          </a:xfrm>
          <a:prstGeom prst="rect">
            <a:avLst/>
          </a:prstGeom>
          <a:noFill/>
        </p:spPr>
        <p:txBody>
          <a:bodyPr wrap="none" rtlCol="0">
            <a:spAutoFit/>
          </a:bodyPr>
          <a:lstStyle/>
          <a:p>
            <a:r>
              <a:rPr lang="en-US" sz="1050" dirty="0">
                <a:solidFill>
                  <a:srgbClr val="000000"/>
                </a:solidFill>
              </a:rPr>
              <a:t>                     Payment</a:t>
            </a:r>
            <a:endParaRPr lang="en-IN" sz="1050" dirty="0">
              <a:solidFill>
                <a:srgbClr val="000000"/>
              </a:solidFill>
            </a:endParaRPr>
          </a:p>
        </p:txBody>
      </p:sp>
      <p:sp>
        <p:nvSpPr>
          <p:cNvPr id="25" name="Oval 24"/>
          <p:cNvSpPr/>
          <p:nvPr/>
        </p:nvSpPr>
        <p:spPr bwMode="auto">
          <a:xfrm>
            <a:off x="926275" y="1302596"/>
            <a:ext cx="225631" cy="241196"/>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Arial" pitchFamily="34" charset="0"/>
              <a:ea typeface="+mj-ea"/>
            </a:endParaRPr>
          </a:p>
        </p:txBody>
      </p:sp>
      <p:cxnSp>
        <p:nvCxnSpPr>
          <p:cNvPr id="27" name="Straight Connector 26"/>
          <p:cNvCxnSpPr/>
          <p:nvPr/>
        </p:nvCxnSpPr>
        <p:spPr bwMode="auto">
          <a:xfrm flipH="1">
            <a:off x="1039089" y="1559698"/>
            <a:ext cx="1" cy="32165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auto">
          <a:xfrm flipV="1">
            <a:off x="831273" y="1637505"/>
            <a:ext cx="415636" cy="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flipH="1" flipV="1">
            <a:off x="1022672" y="1874531"/>
            <a:ext cx="212145" cy="12695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auto">
          <a:xfrm flipH="1">
            <a:off x="831270" y="1881354"/>
            <a:ext cx="191402" cy="1201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83641" y="2133887"/>
            <a:ext cx="470000" cy="253916"/>
          </a:xfrm>
          <a:prstGeom prst="rect">
            <a:avLst/>
          </a:prstGeom>
          <a:noFill/>
        </p:spPr>
        <p:txBody>
          <a:bodyPr wrap="none" rtlCol="0">
            <a:spAutoFit/>
          </a:bodyPr>
          <a:lstStyle/>
          <a:p>
            <a:r>
              <a:rPr lang="en-US" sz="1050" dirty="0">
                <a:solidFill>
                  <a:srgbClr val="000000"/>
                </a:solidFill>
              </a:rPr>
              <a:t>User</a:t>
            </a:r>
            <a:endParaRPr lang="en-IN" sz="1050" dirty="0">
              <a:solidFill>
                <a:srgbClr val="000000"/>
              </a:solidFill>
            </a:endParaRPr>
          </a:p>
        </p:txBody>
      </p:sp>
      <p:sp>
        <p:nvSpPr>
          <p:cNvPr id="58" name="Oval 57"/>
          <p:cNvSpPr/>
          <p:nvPr/>
        </p:nvSpPr>
        <p:spPr bwMode="auto">
          <a:xfrm>
            <a:off x="8134728" y="2104591"/>
            <a:ext cx="225631" cy="241196"/>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Arial" pitchFamily="34" charset="0"/>
              <a:ea typeface="+mj-ea"/>
            </a:endParaRPr>
          </a:p>
        </p:txBody>
      </p:sp>
      <p:cxnSp>
        <p:nvCxnSpPr>
          <p:cNvPr id="59" name="Straight Connector 58"/>
          <p:cNvCxnSpPr/>
          <p:nvPr/>
        </p:nvCxnSpPr>
        <p:spPr bwMode="auto">
          <a:xfrm flipH="1">
            <a:off x="8260982" y="2365716"/>
            <a:ext cx="1" cy="32165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flipH="1">
            <a:off x="8110376" y="2673544"/>
            <a:ext cx="150606" cy="15058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flipV="1">
            <a:off x="8053164" y="2535943"/>
            <a:ext cx="415636" cy="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bwMode="auto">
          <a:xfrm flipH="1" flipV="1">
            <a:off x="8235775" y="2697168"/>
            <a:ext cx="212145" cy="12695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8" name="TextBox 1027"/>
          <p:cNvSpPr txBox="1"/>
          <p:nvPr/>
        </p:nvSpPr>
        <p:spPr>
          <a:xfrm>
            <a:off x="7986366" y="2860720"/>
            <a:ext cx="567784" cy="253916"/>
          </a:xfrm>
          <a:prstGeom prst="rect">
            <a:avLst/>
          </a:prstGeom>
          <a:noFill/>
        </p:spPr>
        <p:txBody>
          <a:bodyPr wrap="none" rtlCol="0">
            <a:spAutoFit/>
          </a:bodyPr>
          <a:lstStyle/>
          <a:p>
            <a:r>
              <a:rPr lang="en-US" sz="1050" dirty="0">
                <a:solidFill>
                  <a:srgbClr val="000000"/>
                </a:solidFill>
              </a:rPr>
              <a:t>Admin</a:t>
            </a:r>
            <a:endParaRPr lang="en-IN" sz="1050" baseline="0" dirty="0">
              <a:solidFill>
                <a:srgbClr val="000000"/>
              </a:solidFill>
              <a:ea typeface="+mj-ea"/>
            </a:endParaRPr>
          </a:p>
        </p:txBody>
      </p:sp>
      <p:cxnSp>
        <p:nvCxnSpPr>
          <p:cNvPr id="1030" name="Straight Connector 1029"/>
          <p:cNvCxnSpPr>
            <a:endCxn id="6" idx="2"/>
          </p:cNvCxnSpPr>
          <p:nvPr/>
        </p:nvCxnSpPr>
        <p:spPr bwMode="auto">
          <a:xfrm flipV="1">
            <a:off x="1241662" y="926276"/>
            <a:ext cx="2439689" cy="70887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endCxn id="8" idx="2"/>
          </p:cNvCxnSpPr>
          <p:nvPr/>
        </p:nvCxnSpPr>
        <p:spPr bwMode="auto">
          <a:xfrm>
            <a:off x="1273206" y="1626259"/>
            <a:ext cx="2474423" cy="1124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0" name="Straight Connector 1039"/>
          <p:cNvCxnSpPr>
            <a:endCxn id="9" idx="2"/>
          </p:cNvCxnSpPr>
          <p:nvPr/>
        </p:nvCxnSpPr>
        <p:spPr bwMode="auto">
          <a:xfrm>
            <a:off x="1261114" y="1643442"/>
            <a:ext cx="2550864" cy="64499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endCxn id="10" idx="2"/>
          </p:cNvCxnSpPr>
          <p:nvPr/>
        </p:nvCxnSpPr>
        <p:spPr bwMode="auto">
          <a:xfrm>
            <a:off x="1311791" y="1647951"/>
            <a:ext cx="2500187" cy="129270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2" name="Content Placeholder 1081"/>
          <p:cNvSpPr>
            <a:spLocks noGrp="1"/>
          </p:cNvSpPr>
          <p:nvPr>
            <p:ph idx="1"/>
          </p:nvPr>
        </p:nvSpPr>
        <p:spPr>
          <a:xfrm>
            <a:off x="269879" y="645077"/>
            <a:ext cx="8375358" cy="3970664"/>
          </a:xfrm>
        </p:spPr>
        <p:txBody>
          <a:bodyPr/>
          <a:lstStyle/>
          <a:p>
            <a:pPr marL="0" indent="0">
              <a:buNone/>
            </a:pPr>
            <a:r>
              <a:rPr lang="en-US" dirty="0"/>
              <a:t> </a:t>
            </a:r>
            <a:endParaRPr lang="en-IN" dirty="0"/>
          </a:p>
        </p:txBody>
      </p:sp>
      <p:cxnSp>
        <p:nvCxnSpPr>
          <p:cNvPr id="42" name="Straight Connector 41"/>
          <p:cNvCxnSpPr>
            <a:endCxn id="11" idx="2"/>
          </p:cNvCxnSpPr>
          <p:nvPr/>
        </p:nvCxnSpPr>
        <p:spPr bwMode="auto">
          <a:xfrm>
            <a:off x="1345251" y="1675069"/>
            <a:ext cx="2466727" cy="200592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A4AD5CB-3046-4698-9518-46730354C297}"/>
              </a:ext>
            </a:extLst>
          </p:cNvPr>
          <p:cNvCxnSpPr>
            <a:endCxn id="12" idx="2"/>
          </p:cNvCxnSpPr>
          <p:nvPr/>
        </p:nvCxnSpPr>
        <p:spPr bwMode="auto">
          <a:xfrm>
            <a:off x="1234817" y="1675069"/>
            <a:ext cx="2577161" cy="274261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8CC4E00-6682-46C0-AFC6-85B42DC22FA0}"/>
              </a:ext>
            </a:extLst>
          </p:cNvPr>
          <p:cNvSpPr/>
          <p:nvPr/>
        </p:nvSpPr>
        <p:spPr bwMode="auto">
          <a:xfrm>
            <a:off x="5305457" y="1475944"/>
            <a:ext cx="1124262"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rPr>
              <a:t>Add Bus</a:t>
            </a: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43" name="Oval 42">
            <a:extLst>
              <a:ext uri="{FF2B5EF4-FFF2-40B4-BE49-F238E27FC236}">
                <a16:creationId xmlns:a16="http://schemas.microsoft.com/office/drawing/2014/main" id="{3801D24F-1D0F-4F18-9E53-830609FAEFED}"/>
              </a:ext>
            </a:extLst>
          </p:cNvPr>
          <p:cNvSpPr/>
          <p:nvPr/>
        </p:nvSpPr>
        <p:spPr bwMode="auto">
          <a:xfrm>
            <a:off x="5344021" y="2550758"/>
            <a:ext cx="1124262"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rPr>
              <a:t>Update Bus</a:t>
            </a: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44" name="Oval 43">
            <a:extLst>
              <a:ext uri="{FF2B5EF4-FFF2-40B4-BE49-F238E27FC236}">
                <a16:creationId xmlns:a16="http://schemas.microsoft.com/office/drawing/2014/main" id="{638731A9-9F5B-4FCB-BFEE-18FD978F1A6C}"/>
              </a:ext>
            </a:extLst>
          </p:cNvPr>
          <p:cNvSpPr/>
          <p:nvPr/>
        </p:nvSpPr>
        <p:spPr bwMode="auto">
          <a:xfrm>
            <a:off x="5442613" y="3802854"/>
            <a:ext cx="1124262" cy="34551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rPr>
              <a:t>Login</a:t>
            </a: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cxnSp>
        <p:nvCxnSpPr>
          <p:cNvPr id="15" name="Straight Arrow Connector 14">
            <a:extLst>
              <a:ext uri="{FF2B5EF4-FFF2-40B4-BE49-F238E27FC236}">
                <a16:creationId xmlns:a16="http://schemas.microsoft.com/office/drawing/2014/main" id="{FCA14E7D-602D-43C3-9103-B47044091227}"/>
              </a:ext>
            </a:extLst>
          </p:cNvPr>
          <p:cNvCxnSpPr>
            <a:cxnSpLocks/>
            <a:endCxn id="44" idx="6"/>
          </p:cNvCxnSpPr>
          <p:nvPr/>
        </p:nvCxnSpPr>
        <p:spPr bwMode="auto">
          <a:xfrm flipH="1">
            <a:off x="6566875" y="2492943"/>
            <a:ext cx="1537597" cy="148266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11A2014-6760-4A1F-9D95-4B1442A6F51B}"/>
              </a:ext>
            </a:extLst>
          </p:cNvPr>
          <p:cNvCxnSpPr>
            <a:cxnSpLocks/>
          </p:cNvCxnSpPr>
          <p:nvPr/>
        </p:nvCxnSpPr>
        <p:spPr bwMode="auto">
          <a:xfrm flipH="1" flipV="1">
            <a:off x="6263847" y="1693607"/>
            <a:ext cx="1829771" cy="83804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E57DBAD-F3E6-450E-BA04-D89B4FE89679}"/>
              </a:ext>
            </a:extLst>
          </p:cNvPr>
          <p:cNvCxnSpPr>
            <a:endCxn id="43" idx="6"/>
          </p:cNvCxnSpPr>
          <p:nvPr/>
        </p:nvCxnSpPr>
        <p:spPr bwMode="auto">
          <a:xfrm flipH="1">
            <a:off x="6468283" y="2492943"/>
            <a:ext cx="1584881" cy="23594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84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8347" y="229917"/>
            <a:ext cx="8024283" cy="384721"/>
          </a:xfrm>
        </p:spPr>
        <p:txBody>
          <a:bodyPr/>
          <a:lstStyle/>
          <a:p>
            <a:r>
              <a:rPr lang="en-IN" dirty="0">
                <a:latin typeface="Times New Roman" pitchFamily="18" charset="0"/>
                <a:cs typeface="Times New Roman" pitchFamily="18" charset="0"/>
              </a:rPr>
              <a:t>Flow Diagram</a:t>
            </a:r>
          </a:p>
        </p:txBody>
      </p:sp>
      <p:sp>
        <p:nvSpPr>
          <p:cNvPr id="2" name="Rectangle 1"/>
          <p:cNvSpPr/>
          <p:nvPr/>
        </p:nvSpPr>
        <p:spPr bwMode="auto">
          <a:xfrm>
            <a:off x="1579419" y="1151907"/>
            <a:ext cx="1021278" cy="43938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pitchFamily="34" charset="0"/>
                <a:ea typeface="+mj-ea"/>
              </a:rPr>
              <a:t>User</a:t>
            </a:r>
            <a:endParaRPr kumimoji="0" lang="en-IN" b="0" i="0" u="none" strike="noStrike" cap="none" normalizeH="0" baseline="0" dirty="0">
              <a:ln>
                <a:noFill/>
              </a:ln>
              <a:solidFill>
                <a:srgbClr val="000000"/>
              </a:solidFill>
              <a:effectLst/>
              <a:latin typeface="Arial" pitchFamily="34" charset="0"/>
              <a:ea typeface="+mj-ea"/>
            </a:endParaRPr>
          </a:p>
        </p:txBody>
      </p:sp>
      <p:sp>
        <p:nvSpPr>
          <p:cNvPr id="4" name="TextBox 3"/>
          <p:cNvSpPr txBox="1"/>
          <p:nvPr/>
        </p:nvSpPr>
        <p:spPr>
          <a:xfrm>
            <a:off x="4841831" y="1371600"/>
            <a:ext cx="184731" cy="276999"/>
          </a:xfrm>
          <a:prstGeom prst="rect">
            <a:avLst/>
          </a:prstGeom>
          <a:noFill/>
        </p:spPr>
        <p:txBody>
          <a:bodyPr wrap="none" rtlCol="0">
            <a:spAutoFit/>
          </a:bodyPr>
          <a:lstStyle/>
          <a:p>
            <a:endParaRPr lang="en-IN" baseline="0" dirty="0">
              <a:ea typeface="+mj-ea"/>
            </a:endParaRPr>
          </a:p>
        </p:txBody>
      </p:sp>
      <p:sp>
        <p:nvSpPr>
          <p:cNvPr id="6" name="Rectangle 5"/>
          <p:cNvSpPr/>
          <p:nvPr/>
        </p:nvSpPr>
        <p:spPr bwMode="auto">
          <a:xfrm>
            <a:off x="4025735" y="1151907"/>
            <a:ext cx="1270660" cy="43938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ea typeface="+mj-ea"/>
              </a:rPr>
              <a:t>Create Account</a:t>
            </a:r>
            <a:endParaRPr kumimoji="0" lang="en-IN" b="0" i="0" u="none" strike="noStrike" cap="none" normalizeH="0" baseline="0" dirty="0">
              <a:ln>
                <a:noFill/>
              </a:ln>
              <a:solidFill>
                <a:srgbClr val="000000"/>
              </a:solidFill>
              <a:effectLst/>
              <a:ea typeface="+mj-ea"/>
            </a:endParaRPr>
          </a:p>
        </p:txBody>
      </p:sp>
      <p:sp>
        <p:nvSpPr>
          <p:cNvPr id="7" name="Rectangle 6"/>
          <p:cNvSpPr/>
          <p:nvPr/>
        </p:nvSpPr>
        <p:spPr bwMode="auto">
          <a:xfrm>
            <a:off x="1579419" y="2422566"/>
            <a:ext cx="982807" cy="45126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pitchFamily="34" charset="0"/>
                <a:ea typeface="+mj-ea"/>
              </a:rPr>
              <a:t>Login</a:t>
            </a:r>
            <a:endParaRPr kumimoji="0" lang="en-IN" b="0" i="0" u="none" strike="noStrike" cap="none" normalizeH="0" baseline="0" dirty="0">
              <a:ln>
                <a:noFill/>
              </a:ln>
              <a:solidFill>
                <a:srgbClr val="000000"/>
              </a:solidFill>
              <a:effectLst/>
              <a:latin typeface="Arial" pitchFamily="34" charset="0"/>
              <a:ea typeface="+mj-ea"/>
            </a:endParaRPr>
          </a:p>
        </p:txBody>
      </p:sp>
      <p:sp>
        <p:nvSpPr>
          <p:cNvPr id="9" name="Rectangle 8"/>
          <p:cNvSpPr/>
          <p:nvPr/>
        </p:nvSpPr>
        <p:spPr bwMode="auto">
          <a:xfrm>
            <a:off x="3534331" y="2422566"/>
            <a:ext cx="982807" cy="45126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pitchFamily="34" charset="0"/>
                <a:ea typeface="+mj-ea"/>
              </a:rPr>
              <a:t>Search Bus</a:t>
            </a:r>
            <a:endParaRPr kumimoji="0" lang="en-IN" b="0" i="0" u="none" strike="noStrike" cap="none" normalizeH="0" baseline="0" dirty="0">
              <a:ln>
                <a:noFill/>
              </a:ln>
              <a:solidFill>
                <a:srgbClr val="000000"/>
              </a:solidFill>
              <a:effectLst/>
              <a:latin typeface="Arial" pitchFamily="34" charset="0"/>
              <a:ea typeface="+mj-ea"/>
            </a:endParaRPr>
          </a:p>
        </p:txBody>
      </p:sp>
      <p:sp>
        <p:nvSpPr>
          <p:cNvPr id="10" name="Rectangle 9"/>
          <p:cNvSpPr/>
          <p:nvPr/>
        </p:nvSpPr>
        <p:spPr bwMode="auto">
          <a:xfrm>
            <a:off x="5361709" y="2422566"/>
            <a:ext cx="982807" cy="45126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pitchFamily="34" charset="0"/>
                <a:ea typeface="+mj-ea"/>
              </a:rPr>
              <a:t>Book Seat</a:t>
            </a:r>
            <a:endParaRPr kumimoji="0" lang="en-IN" b="0" i="0" u="none" strike="noStrike" cap="none" normalizeH="0" baseline="0" dirty="0">
              <a:ln>
                <a:noFill/>
              </a:ln>
              <a:solidFill>
                <a:srgbClr val="000000"/>
              </a:solidFill>
              <a:effectLst/>
              <a:latin typeface="Arial" pitchFamily="34" charset="0"/>
              <a:ea typeface="+mj-ea"/>
            </a:endParaRPr>
          </a:p>
        </p:txBody>
      </p:sp>
      <p:sp>
        <p:nvSpPr>
          <p:cNvPr id="13" name="Rectangle 12"/>
          <p:cNvSpPr/>
          <p:nvPr/>
        </p:nvSpPr>
        <p:spPr bwMode="auto">
          <a:xfrm>
            <a:off x="3534331" y="3705100"/>
            <a:ext cx="1307500" cy="510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pitchFamily="34" charset="0"/>
                <a:ea typeface="+mj-ea"/>
              </a:rPr>
              <a:t>Add Bus</a:t>
            </a:r>
            <a:endParaRPr kumimoji="0" lang="en-IN" b="0" i="0" u="none" strike="noStrike" cap="none" normalizeH="0" baseline="0" dirty="0">
              <a:ln>
                <a:noFill/>
              </a:ln>
              <a:solidFill>
                <a:srgbClr val="000000"/>
              </a:solidFill>
              <a:effectLst/>
              <a:latin typeface="Arial" pitchFamily="34" charset="0"/>
              <a:ea typeface="+mj-ea"/>
            </a:endParaRPr>
          </a:p>
        </p:txBody>
      </p:sp>
      <p:sp>
        <p:nvSpPr>
          <p:cNvPr id="14" name="Rectangle 13"/>
          <p:cNvSpPr/>
          <p:nvPr/>
        </p:nvSpPr>
        <p:spPr bwMode="auto">
          <a:xfrm>
            <a:off x="1378470" y="3693224"/>
            <a:ext cx="1508449" cy="510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pitchFamily="34" charset="0"/>
                <a:ea typeface="+mj-ea"/>
              </a:rPr>
              <a:t>Update Bus</a:t>
            </a:r>
            <a:endParaRPr kumimoji="0" lang="en-IN" b="0" i="0" u="none" strike="noStrike" cap="none" normalizeH="0" baseline="0" dirty="0">
              <a:ln>
                <a:noFill/>
              </a:ln>
              <a:solidFill>
                <a:srgbClr val="000000"/>
              </a:solidFill>
              <a:effectLst/>
              <a:latin typeface="Arial" pitchFamily="34" charset="0"/>
              <a:ea typeface="+mj-ea"/>
            </a:endParaRPr>
          </a:p>
        </p:txBody>
      </p:sp>
      <p:sp>
        <p:nvSpPr>
          <p:cNvPr id="15" name="Rectangle 14"/>
          <p:cNvSpPr/>
          <p:nvPr/>
        </p:nvSpPr>
        <p:spPr bwMode="auto">
          <a:xfrm>
            <a:off x="5489243" y="3693224"/>
            <a:ext cx="994684" cy="510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pitchFamily="34" charset="0"/>
                <a:ea typeface="+mj-ea"/>
              </a:rPr>
              <a:t>Admin</a:t>
            </a:r>
            <a:endParaRPr kumimoji="0" lang="en-IN" b="0" i="0" u="none" strike="noStrike" cap="none" normalizeH="0" baseline="0" dirty="0">
              <a:ln>
                <a:noFill/>
              </a:ln>
              <a:solidFill>
                <a:srgbClr val="000000"/>
              </a:solidFill>
              <a:effectLst/>
              <a:latin typeface="Arial" pitchFamily="34" charset="0"/>
              <a:ea typeface="+mj-ea"/>
            </a:endParaRPr>
          </a:p>
        </p:txBody>
      </p:sp>
      <p:cxnSp>
        <p:nvCxnSpPr>
          <p:cNvPr id="23" name="Straight Arrow Connector 22"/>
          <p:cNvCxnSpPr>
            <a:stCxn id="2" idx="2"/>
          </p:cNvCxnSpPr>
          <p:nvPr/>
        </p:nvCxnSpPr>
        <p:spPr bwMode="auto">
          <a:xfrm>
            <a:off x="2090058" y="1591294"/>
            <a:ext cx="0" cy="81939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3"/>
            <a:endCxn id="9" idx="1"/>
          </p:cNvCxnSpPr>
          <p:nvPr/>
        </p:nvCxnSpPr>
        <p:spPr bwMode="auto">
          <a:xfrm>
            <a:off x="2562226" y="2648197"/>
            <a:ext cx="97210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p:cNvCxnSpPr>
          <p:nvPr/>
        </p:nvCxnSpPr>
        <p:spPr bwMode="auto">
          <a:xfrm flipV="1">
            <a:off x="4517138" y="2625906"/>
            <a:ext cx="844571" cy="2229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1"/>
          </p:cNvCxnSpPr>
          <p:nvPr/>
        </p:nvCxnSpPr>
        <p:spPr bwMode="auto">
          <a:xfrm flipH="1">
            <a:off x="2886920" y="3960420"/>
            <a:ext cx="647411"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5" idx="0"/>
          </p:cNvCxnSpPr>
          <p:nvPr/>
        </p:nvCxnSpPr>
        <p:spPr bwMode="auto">
          <a:xfrm flipH="1" flipV="1">
            <a:off x="2562226" y="2885704"/>
            <a:ext cx="3424359" cy="8075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F82166-3830-4990-8996-33B00551D9B9}"/>
              </a:ext>
            </a:extLst>
          </p:cNvPr>
          <p:cNvCxnSpPr>
            <a:stCxn id="6" idx="1"/>
            <a:endCxn id="2" idx="3"/>
          </p:cNvCxnSpPr>
          <p:nvPr/>
        </p:nvCxnSpPr>
        <p:spPr bwMode="auto">
          <a:xfrm flipH="1">
            <a:off x="2600697" y="1371601"/>
            <a:ext cx="142503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A85CF39-F96F-448D-848D-221C9623F77E}"/>
              </a:ext>
            </a:extLst>
          </p:cNvPr>
          <p:cNvCxnSpPr>
            <a:stCxn id="15" idx="1"/>
            <a:endCxn id="13" idx="3"/>
          </p:cNvCxnSpPr>
          <p:nvPr/>
        </p:nvCxnSpPr>
        <p:spPr bwMode="auto">
          <a:xfrm flipH="1">
            <a:off x="4841831" y="3948544"/>
            <a:ext cx="647412" cy="1187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1E39241-B309-4DB9-95D5-97B218EDB6F2}"/>
              </a:ext>
            </a:extLst>
          </p:cNvPr>
          <p:cNvSpPr/>
          <p:nvPr/>
        </p:nvSpPr>
        <p:spPr bwMode="auto">
          <a:xfrm>
            <a:off x="7053942" y="2400275"/>
            <a:ext cx="982807" cy="45126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pitchFamily="34" charset="0"/>
                <a:ea typeface="+mj-ea"/>
              </a:rPr>
              <a:t>Payment</a:t>
            </a:r>
            <a:endParaRPr kumimoji="0" lang="en-IN" b="0" i="0" u="none" strike="noStrike" cap="none" normalizeH="0" baseline="0" dirty="0">
              <a:ln>
                <a:noFill/>
              </a:ln>
              <a:solidFill>
                <a:srgbClr val="000000"/>
              </a:solidFill>
              <a:effectLst/>
              <a:latin typeface="Arial" pitchFamily="34" charset="0"/>
              <a:ea typeface="+mj-ea"/>
            </a:endParaRPr>
          </a:p>
        </p:txBody>
      </p:sp>
      <p:cxnSp>
        <p:nvCxnSpPr>
          <p:cNvPr id="25" name="Straight Arrow Connector 24">
            <a:extLst>
              <a:ext uri="{FF2B5EF4-FFF2-40B4-BE49-F238E27FC236}">
                <a16:creationId xmlns:a16="http://schemas.microsoft.com/office/drawing/2014/main" id="{3604D7C6-F63C-4CDA-90D3-E55B81CE8C54}"/>
              </a:ext>
            </a:extLst>
          </p:cNvPr>
          <p:cNvCxnSpPr>
            <a:stCxn id="10" idx="3"/>
            <a:endCxn id="29" idx="1"/>
          </p:cNvCxnSpPr>
          <p:nvPr/>
        </p:nvCxnSpPr>
        <p:spPr bwMode="auto">
          <a:xfrm flipV="1">
            <a:off x="6344516" y="2625906"/>
            <a:ext cx="709426" cy="2229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88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Database Diagram</a:t>
            </a:r>
            <a:endParaRPr lang="en-IN" dirty="0">
              <a:latin typeface="Times New Roman" pitchFamily="18" charset="0"/>
              <a:cs typeface="Times New Roman" pitchFamily="18" charset="0"/>
            </a:endParaRPr>
          </a:p>
        </p:txBody>
      </p:sp>
      <p:pic>
        <p:nvPicPr>
          <p:cNvPr id="9" name="Picture 8"/>
          <p:cNvPicPr>
            <a:picLocks noChangeAspect="1"/>
          </p:cNvPicPr>
          <p:nvPr/>
        </p:nvPicPr>
        <p:blipFill rotWithShape="1">
          <a:blip r:embed="rId3"/>
          <a:srcRect l="37141" t="17663" r="27725" b="13385"/>
          <a:stretch/>
        </p:blipFill>
        <p:spPr>
          <a:xfrm>
            <a:off x="2660071" y="77140"/>
            <a:ext cx="4572000" cy="5044094"/>
          </a:xfrm>
          <a:prstGeom prst="rect">
            <a:avLst/>
          </a:prstGeom>
        </p:spPr>
      </p:pic>
    </p:spTree>
    <p:extLst>
      <p:ext uri="{BB962C8B-B14F-4D97-AF65-F5344CB8AC3E}">
        <p14:creationId xmlns:p14="http://schemas.microsoft.com/office/powerpoint/2010/main" val="1773583849"/>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4559248-63FA-4C6E-A37D-96FF4426E5C5}">
  <ds:schemaRefs>
    <ds:schemaRef ds:uri="http://purl.org/dc/dcmitype/"/>
    <ds:schemaRef ds:uri="http://schemas.microsoft.com/office/2006/documentManagement/types"/>
    <ds:schemaRef ds:uri="http://schemas.openxmlformats.org/package/2006/metadata/core-properties"/>
    <ds:schemaRef ds:uri="http://www.w3.org/XML/1998/namespace"/>
    <ds:schemaRef ds:uri="71bf3f0a-df54-467d-89c2-87f8d534ba77"/>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24009</TotalTime>
  <Words>287</Words>
  <Application>Microsoft Office PowerPoint</Application>
  <PresentationFormat>On-screen Show (16:9)</PresentationFormat>
  <Paragraphs>70</Paragraphs>
  <Slides>22</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 Light</vt:lpstr>
      <vt:lpstr>Symbol</vt:lpstr>
      <vt:lpstr>Times New Roman</vt:lpstr>
      <vt:lpstr>Wingdings</vt:lpstr>
      <vt:lpstr>L&amp;T Infotech</vt:lpstr>
      <vt:lpstr>Custom Design</vt:lpstr>
      <vt:lpstr>Topic : Bus Reservation System   Team Members  Jatin Pokale(TL) Swarali Shitole Nidhi Jha Sivasankaran   </vt:lpstr>
      <vt:lpstr>CONTEXT</vt:lpstr>
      <vt:lpstr>Introduction</vt:lpstr>
      <vt:lpstr>Features</vt:lpstr>
      <vt:lpstr>Technologies  </vt:lpstr>
      <vt:lpstr>Functional Requirements</vt:lpstr>
      <vt:lpstr>Use Case Diagram</vt:lpstr>
      <vt:lpstr>Flow Diagram</vt:lpstr>
      <vt:lpstr>Database Diagram</vt:lpstr>
      <vt:lpstr>User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jatin pokale</cp:lastModifiedBy>
  <cp:revision>1955</cp:revision>
  <cp:lastPrinted>2015-11-28T12:28:20Z</cp:lastPrinted>
  <dcterms:created xsi:type="dcterms:W3CDTF">2007-05-25T22:38:05Z</dcterms:created>
  <dcterms:modified xsi:type="dcterms:W3CDTF">2022-04-04T03:05:03Z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