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32"/>
  </p:notesMasterIdLst>
  <p:handoutMasterIdLst>
    <p:handoutMasterId r:id="rId33"/>
  </p:handoutMasterIdLst>
  <p:sldIdLst>
    <p:sldId id="256" r:id="rId6"/>
    <p:sldId id="271" r:id="rId7"/>
    <p:sldId id="272" r:id="rId8"/>
    <p:sldId id="273" r:id="rId9"/>
    <p:sldId id="281" r:id="rId10"/>
    <p:sldId id="275" r:id="rId11"/>
    <p:sldId id="276" r:id="rId12"/>
    <p:sldId id="277" r:id="rId13"/>
    <p:sldId id="280" r:id="rId14"/>
    <p:sldId id="279" r:id="rId15"/>
    <p:sldId id="284" r:id="rId16"/>
    <p:sldId id="283"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82" r:id="rId31"/>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83091" autoAdjust="0"/>
  </p:normalViewPr>
  <p:slideViewPr>
    <p:cSldViewPr snapToGrid="0">
      <p:cViewPr varScale="1">
        <p:scale>
          <a:sx n="81" d="100"/>
          <a:sy n="81" d="100"/>
        </p:scale>
        <p:origin x="1068" y="-120"/>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a:t>
            </a:fld>
            <a:endParaRPr lang="en-US" dirty="0"/>
          </a:p>
        </p:txBody>
      </p:sp>
    </p:spTree>
    <p:extLst>
      <p:ext uri="{BB962C8B-B14F-4D97-AF65-F5344CB8AC3E}">
        <p14:creationId xmlns:p14="http://schemas.microsoft.com/office/powerpoint/2010/main" val="281023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a:t>
            </a:fld>
            <a:endParaRPr lang="en-US" dirty="0"/>
          </a:p>
        </p:txBody>
      </p:sp>
    </p:spTree>
    <p:extLst>
      <p:ext uri="{BB962C8B-B14F-4D97-AF65-F5344CB8AC3E}">
        <p14:creationId xmlns:p14="http://schemas.microsoft.com/office/powerpoint/2010/main" val="270658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7</a:t>
            </a:fld>
            <a:endParaRPr lang="en-US" dirty="0"/>
          </a:p>
        </p:txBody>
      </p:sp>
    </p:spTree>
    <p:extLst>
      <p:ext uri="{BB962C8B-B14F-4D97-AF65-F5344CB8AC3E}">
        <p14:creationId xmlns:p14="http://schemas.microsoft.com/office/powerpoint/2010/main" val="204379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9</a:t>
            </a:fld>
            <a:endParaRPr lang="en-US" dirty="0"/>
          </a:p>
        </p:txBody>
      </p:sp>
    </p:spTree>
    <p:extLst>
      <p:ext uri="{BB962C8B-B14F-4D97-AF65-F5344CB8AC3E}">
        <p14:creationId xmlns:p14="http://schemas.microsoft.com/office/powerpoint/2010/main" val="2226162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13</a:t>
            </a:fld>
            <a:endParaRPr lang="en-US" dirty="0"/>
          </a:p>
        </p:txBody>
      </p:sp>
    </p:spTree>
    <p:extLst>
      <p:ext uri="{BB962C8B-B14F-4D97-AF65-F5344CB8AC3E}">
        <p14:creationId xmlns:p14="http://schemas.microsoft.com/office/powerpoint/2010/main" val="3947683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24</a:t>
            </a:fld>
            <a:endParaRPr lang="en-US" dirty="0"/>
          </a:p>
        </p:txBody>
      </p:sp>
    </p:spTree>
    <p:extLst>
      <p:ext uri="{BB962C8B-B14F-4D97-AF65-F5344CB8AC3E}">
        <p14:creationId xmlns:p14="http://schemas.microsoft.com/office/powerpoint/2010/main" val="3256314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25</a:t>
            </a:fld>
            <a:endParaRPr lang="en-US" dirty="0"/>
          </a:p>
        </p:txBody>
      </p:sp>
    </p:spTree>
    <p:extLst>
      <p:ext uri="{BB962C8B-B14F-4D97-AF65-F5344CB8AC3E}">
        <p14:creationId xmlns:p14="http://schemas.microsoft.com/office/powerpoint/2010/main" val="3918274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3/25/2022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66858" y="1526532"/>
            <a:ext cx="5561624" cy="3033593"/>
          </a:xfrm>
        </p:spPr>
        <p:style>
          <a:lnRef idx="2">
            <a:schemeClr val="accent5"/>
          </a:lnRef>
          <a:fillRef idx="1">
            <a:schemeClr val="lt1"/>
          </a:fillRef>
          <a:effectRef idx="0">
            <a:schemeClr val="accent5"/>
          </a:effectRef>
          <a:fontRef idx="minor">
            <a:schemeClr val="dk1"/>
          </a:fontRef>
        </p:style>
        <p:txBody>
          <a:bodyPr/>
          <a:lstStyle/>
          <a:p>
            <a:pPr>
              <a:defRPr/>
            </a:pPr>
            <a:r>
              <a:rPr lang="en-US" sz="2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Topic : Bus Reservation System</a:t>
            </a:r>
            <a:br>
              <a:rPr lang="en-US" sz="2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2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a:r>
            <a:br>
              <a:rPr lang="en-US" sz="2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2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Team Members</a:t>
            </a:r>
            <a:br>
              <a:rPr lang="en-US" sz="2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2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a:r>
            <a:br>
              <a:rPr lang="en-US" sz="2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err="1"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Jatin</a:t>
            </a:r>
            <a:r>
              <a:rPr lang="en-US" sz="1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Pokale</a:t>
            </a:r>
            <a:r>
              <a:rPr lang="en-US" sz="1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(TL)</a:t>
            </a:r>
            <a:br>
              <a:rPr lang="en-US" sz="1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Swarali Shitole</a:t>
            </a:r>
            <a:br>
              <a:rPr lang="en-US" sz="1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err="1"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Nidhi</a:t>
            </a:r>
            <a:r>
              <a:rPr lang="en-US" sz="1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Jha</a:t>
            </a:r>
            <a:r>
              <a:rPr lang="en-US" sz="1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a:r>
            <a:br>
              <a:rPr lang="en-US" sz="1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err="1"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Sivasankaran</a:t>
            </a:r>
            <a:r>
              <a:rPr lang="en-US" sz="2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a:r>
            <a:br>
              <a:rPr lang="en-US" sz="28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2800" b="1" dirty="0" smtClean="0">
                <a:solidFill>
                  <a:srgbClr val="000000"/>
                </a:solidFill>
              </a:rPr>
              <a:t/>
            </a:r>
            <a:br>
              <a:rPr lang="en-US" sz="2800" b="1" dirty="0" smtClean="0">
                <a:solidFill>
                  <a:srgbClr val="000000"/>
                </a:solidFill>
              </a:rPr>
            </a:br>
            <a:r>
              <a:rPr lang="en-US" sz="2800" b="1" dirty="0" smtClean="0">
                <a:solidFill>
                  <a:srgbClr val="000000"/>
                </a:solidFill>
              </a:rPr>
              <a:t/>
            </a:r>
            <a:br>
              <a:rPr lang="en-US" sz="2800" b="1" dirty="0" smtClean="0">
                <a:solidFill>
                  <a:srgbClr val="000000"/>
                </a:solidFill>
              </a:rPr>
            </a:br>
            <a:endParaRPr lang="en-US" sz="2800" b="1" dirty="0">
              <a:solidFill>
                <a:srgbClr val="000000"/>
              </a:solidFill>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User Interface</a:t>
            </a:r>
            <a:endParaRPr lang="en-IN" dirty="0">
              <a:latin typeface="Times New Roman" pitchFamily="18" charset="0"/>
              <a:cs typeface="Times New Roman"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7717"/>
          <a:stretch/>
        </p:blipFill>
        <p:spPr>
          <a:xfrm>
            <a:off x="1306286" y="807521"/>
            <a:ext cx="6410670" cy="3728853"/>
          </a:xfrm>
          <a:prstGeom prst="rect">
            <a:avLst/>
          </a:prstGeom>
        </p:spPr>
      </p:pic>
    </p:spTree>
    <p:extLst>
      <p:ext uri="{BB962C8B-B14F-4D97-AF65-F5344CB8AC3E}">
        <p14:creationId xmlns:p14="http://schemas.microsoft.com/office/powerpoint/2010/main" val="247486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34949" y="2570961"/>
            <a:ext cx="2235816" cy="112863"/>
          </a:xfrm>
        </p:spPr>
        <p:txBody>
          <a:bodyPr/>
          <a:lstStyle/>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550" b="6637"/>
          <a:stretch/>
        </p:blipFill>
        <p:spPr>
          <a:xfrm>
            <a:off x="457200" y="130628"/>
            <a:ext cx="8229600" cy="4963885"/>
          </a:xfrm>
          <a:prstGeom prst="rect">
            <a:avLst/>
          </a:prstGeom>
        </p:spPr>
      </p:pic>
    </p:spTree>
    <p:extLst>
      <p:ext uri="{BB962C8B-B14F-4D97-AF65-F5344CB8AC3E}">
        <p14:creationId xmlns:p14="http://schemas.microsoft.com/office/powerpoint/2010/main" val="11523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28156" y="240426"/>
            <a:ext cx="7166005" cy="4903073"/>
          </a:xfrm>
        </p:spPr>
        <p:txBody>
          <a:bodyPr/>
          <a:lstStyle/>
          <a:p>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6493"/>
          <a:stretch/>
        </p:blipFill>
        <p:spPr>
          <a:xfrm>
            <a:off x="457200" y="0"/>
            <a:ext cx="8229600" cy="4809506"/>
          </a:xfrm>
          <a:prstGeom prst="rect">
            <a:avLst/>
          </a:prstGeom>
        </p:spPr>
      </p:pic>
    </p:spTree>
    <p:extLst>
      <p:ext uri="{BB962C8B-B14F-4D97-AF65-F5344CB8AC3E}">
        <p14:creationId xmlns:p14="http://schemas.microsoft.com/office/powerpoint/2010/main" val="277420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7412" y="1420228"/>
            <a:ext cx="4480252" cy="721474"/>
          </a:xfrm>
        </p:spPr>
        <p:txBody>
          <a:bodyPr/>
          <a:lstStyle/>
          <a:p>
            <a:endParaRPr lang="en-IN" dirty="0"/>
          </a:p>
        </p:txBody>
      </p:sp>
      <p:pic>
        <p:nvPicPr>
          <p:cNvPr id="5" name="Content Placeholder 4"/>
          <p:cNvPicPr>
            <a:picLocks noGrp="1" noChangeAspect="1"/>
          </p:cNvPicPr>
          <p:nvPr>
            <p:ph sz="quarter" idx="10"/>
          </p:nvPr>
        </p:nvPicPr>
        <p:blipFill rotWithShape="1">
          <a:blip r:embed="rId3">
            <a:extLst>
              <a:ext uri="{28A0092B-C50C-407E-A947-70E740481C1C}">
                <a14:useLocalDpi xmlns:a14="http://schemas.microsoft.com/office/drawing/2010/main" val="0"/>
              </a:ext>
            </a:extLst>
          </a:blip>
          <a:srcRect l="-143" t="7382" r="143" b="6079"/>
          <a:stretch/>
        </p:blipFill>
        <p:spPr>
          <a:xfrm>
            <a:off x="364882" y="217899"/>
            <a:ext cx="8054724" cy="4603437"/>
          </a:xfrm>
        </p:spPr>
      </p:pic>
    </p:spTree>
    <p:extLst>
      <p:ext uri="{BB962C8B-B14F-4D97-AF65-F5344CB8AC3E}">
        <p14:creationId xmlns:p14="http://schemas.microsoft.com/office/powerpoint/2010/main" val="360878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b="5801"/>
          <a:stretch/>
        </p:blipFill>
        <p:spPr>
          <a:xfrm>
            <a:off x="409699" y="225631"/>
            <a:ext cx="8166134" cy="4583876"/>
          </a:xfrm>
          <a:prstGeom prst="rect">
            <a:avLst/>
          </a:prstGeom>
        </p:spPr>
      </p:pic>
    </p:spTree>
    <p:extLst>
      <p:ext uri="{BB962C8B-B14F-4D97-AF65-F5344CB8AC3E}">
        <p14:creationId xmlns:p14="http://schemas.microsoft.com/office/powerpoint/2010/main" val="100516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4" t="4156" r="-144" b="5339"/>
          <a:stretch/>
        </p:blipFill>
        <p:spPr>
          <a:xfrm>
            <a:off x="409698" y="285008"/>
            <a:ext cx="8229600" cy="4393872"/>
          </a:xfrm>
          <a:prstGeom prst="rect">
            <a:avLst/>
          </a:prstGeom>
        </p:spPr>
      </p:pic>
    </p:spTree>
    <p:extLst>
      <p:ext uri="{BB962C8B-B14F-4D97-AF65-F5344CB8AC3E}">
        <p14:creationId xmlns:p14="http://schemas.microsoft.com/office/powerpoint/2010/main" val="214085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99" t="6927" r="-1299" b="9910"/>
          <a:stretch/>
        </p:blipFill>
        <p:spPr>
          <a:xfrm>
            <a:off x="445326" y="700646"/>
            <a:ext cx="8133908" cy="4037609"/>
          </a:xfrm>
          <a:prstGeom prst="rect">
            <a:avLst/>
          </a:prstGeom>
        </p:spPr>
      </p:pic>
    </p:spTree>
    <p:extLst>
      <p:ext uri="{BB962C8B-B14F-4D97-AF65-F5344CB8AC3E}">
        <p14:creationId xmlns:p14="http://schemas.microsoft.com/office/powerpoint/2010/main" val="373807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9495"/>
          <a:stretch/>
        </p:blipFill>
        <p:spPr>
          <a:xfrm>
            <a:off x="409699" y="724396"/>
            <a:ext cx="8229600" cy="3906982"/>
          </a:xfrm>
          <a:prstGeom prst="rect">
            <a:avLst/>
          </a:prstGeom>
        </p:spPr>
      </p:pic>
    </p:spTree>
    <p:extLst>
      <p:ext uri="{BB962C8B-B14F-4D97-AF65-F5344CB8AC3E}">
        <p14:creationId xmlns:p14="http://schemas.microsoft.com/office/powerpoint/2010/main" val="412300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9033"/>
          <a:stretch/>
        </p:blipFill>
        <p:spPr>
          <a:xfrm>
            <a:off x="374073" y="190005"/>
            <a:ext cx="7655443" cy="4275117"/>
          </a:xfrm>
          <a:prstGeom prst="rect">
            <a:avLst/>
          </a:prstGeom>
        </p:spPr>
      </p:pic>
    </p:spTree>
    <p:extLst>
      <p:ext uri="{BB962C8B-B14F-4D97-AF65-F5344CB8AC3E}">
        <p14:creationId xmlns:p14="http://schemas.microsoft.com/office/powerpoint/2010/main" val="2629022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0418"/>
          <a:stretch/>
        </p:blipFill>
        <p:spPr>
          <a:xfrm>
            <a:off x="457200" y="296882"/>
            <a:ext cx="8229600" cy="4310743"/>
          </a:xfrm>
          <a:prstGeom prst="rect">
            <a:avLst/>
          </a:prstGeom>
        </p:spPr>
      </p:pic>
    </p:spTree>
    <p:extLst>
      <p:ext uri="{BB962C8B-B14F-4D97-AF65-F5344CB8AC3E}">
        <p14:creationId xmlns:p14="http://schemas.microsoft.com/office/powerpoint/2010/main" val="318960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p:txBody>
          <a:bodyPr/>
          <a:lstStyle/>
          <a:p>
            <a:r>
              <a:rPr lang="en-SG" dirty="0" smtClean="0">
                <a:latin typeface="Times New Roman" pitchFamily="18" charset="0"/>
                <a:cs typeface="Times New Roman" pitchFamily="18" charset="0"/>
              </a:rPr>
              <a:t>Introduction</a:t>
            </a:r>
          </a:p>
          <a:p>
            <a:r>
              <a:rPr lang="en-SG" dirty="0" smtClean="0">
                <a:latin typeface="Times New Roman" pitchFamily="18" charset="0"/>
                <a:cs typeface="Times New Roman" pitchFamily="18" charset="0"/>
              </a:rPr>
              <a:t>Features of </a:t>
            </a:r>
            <a:r>
              <a:rPr lang="en-SG" dirty="0" smtClean="0">
                <a:latin typeface="Times New Roman" pitchFamily="18" charset="0"/>
                <a:cs typeface="Times New Roman" pitchFamily="18" charset="0"/>
              </a:rPr>
              <a:t>System</a:t>
            </a:r>
            <a:endParaRPr lang="en-SG" dirty="0" smtClean="0">
              <a:latin typeface="Times New Roman" pitchFamily="18" charset="0"/>
              <a:cs typeface="Times New Roman" pitchFamily="18" charset="0"/>
            </a:endParaRPr>
          </a:p>
          <a:p>
            <a:r>
              <a:rPr lang="en-SG" dirty="0" smtClean="0">
                <a:latin typeface="Times New Roman" pitchFamily="18" charset="0"/>
                <a:cs typeface="Times New Roman" pitchFamily="18" charset="0"/>
              </a:rPr>
              <a:t>Technologies </a:t>
            </a:r>
          </a:p>
          <a:p>
            <a:r>
              <a:rPr lang="en-SG" dirty="0" smtClean="0">
                <a:latin typeface="Times New Roman" pitchFamily="18" charset="0"/>
                <a:cs typeface="Times New Roman" pitchFamily="18" charset="0"/>
              </a:rPr>
              <a:t>Functional Requirements</a:t>
            </a:r>
          </a:p>
          <a:p>
            <a:r>
              <a:rPr lang="en-SG" dirty="0" smtClean="0">
                <a:latin typeface="Times New Roman" pitchFamily="18" charset="0"/>
                <a:cs typeface="Times New Roman" pitchFamily="18" charset="0"/>
              </a:rPr>
              <a:t>Use Case Diagram/Flow Diagram</a:t>
            </a:r>
          </a:p>
          <a:p>
            <a:r>
              <a:rPr lang="en-SG" dirty="0" smtClean="0">
                <a:latin typeface="Times New Roman" pitchFamily="18" charset="0"/>
                <a:cs typeface="Times New Roman" pitchFamily="18" charset="0"/>
              </a:rPr>
              <a:t>Database </a:t>
            </a:r>
            <a:r>
              <a:rPr lang="en-SG" dirty="0" smtClean="0">
                <a:latin typeface="Times New Roman" pitchFamily="18" charset="0"/>
                <a:cs typeface="Times New Roman" pitchFamily="18" charset="0"/>
              </a:rPr>
              <a:t>Diagram</a:t>
            </a:r>
            <a:endParaRPr lang="en-SG" dirty="0" smtClean="0">
              <a:latin typeface="Times New Roman" pitchFamily="18" charset="0"/>
              <a:cs typeface="Times New Roman" pitchFamily="18" charset="0"/>
            </a:endParaRPr>
          </a:p>
          <a:p>
            <a:r>
              <a:rPr lang="en-SG" dirty="0" smtClean="0">
                <a:latin typeface="Times New Roman" pitchFamily="18" charset="0"/>
                <a:cs typeface="Times New Roman" pitchFamily="18" charset="0"/>
              </a:rPr>
              <a:t>User Interface</a:t>
            </a:r>
          </a:p>
          <a:p>
            <a:pPr marL="0" indent="0">
              <a:buNone/>
            </a:pPr>
            <a:endParaRPr lang="en-SG" dirty="0" smtClean="0">
              <a:latin typeface="Times New Roman" pitchFamily="18" charset="0"/>
              <a:cs typeface="Times New Roman" pitchFamily="18" charset="0"/>
            </a:endParaRPr>
          </a:p>
          <a:p>
            <a:endParaRPr lang="en-SG" dirty="0" smtClean="0">
              <a:latin typeface="Times New Roman" pitchFamily="18" charset="0"/>
              <a:cs typeface="Times New Roman" pitchFamily="18" charset="0"/>
            </a:endParaRPr>
          </a:p>
          <a:p>
            <a:endParaRPr lang="en-SG"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CONTEXT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60889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5959"/>
          <a:stretch/>
        </p:blipFill>
        <p:spPr>
          <a:xfrm>
            <a:off x="409699" y="356260"/>
            <a:ext cx="8229600" cy="4322618"/>
          </a:xfrm>
          <a:prstGeom prst="rect">
            <a:avLst/>
          </a:prstGeom>
        </p:spPr>
      </p:pic>
    </p:spTree>
    <p:extLst>
      <p:ext uri="{BB962C8B-B14F-4D97-AF65-F5344CB8AC3E}">
        <p14:creationId xmlns:p14="http://schemas.microsoft.com/office/powerpoint/2010/main" val="165951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4" t="5772" r="144" b="16652"/>
          <a:stretch/>
        </p:blipFill>
        <p:spPr>
          <a:xfrm>
            <a:off x="397823" y="498763"/>
            <a:ext cx="8229600" cy="3990109"/>
          </a:xfrm>
          <a:prstGeom prst="rect">
            <a:avLst/>
          </a:prstGeom>
        </p:spPr>
      </p:pic>
    </p:spTree>
    <p:extLst>
      <p:ext uri="{BB962C8B-B14F-4D97-AF65-F5344CB8AC3E}">
        <p14:creationId xmlns:p14="http://schemas.microsoft.com/office/powerpoint/2010/main" val="646445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9885"/>
          <a:stretch/>
        </p:blipFill>
        <p:spPr>
          <a:xfrm>
            <a:off x="421574" y="391886"/>
            <a:ext cx="8229600" cy="4120738"/>
          </a:xfrm>
          <a:prstGeom prst="rect">
            <a:avLst/>
          </a:prstGeom>
        </p:spPr>
      </p:pic>
    </p:spTree>
    <p:extLst>
      <p:ext uri="{BB962C8B-B14F-4D97-AF65-F5344CB8AC3E}">
        <p14:creationId xmlns:p14="http://schemas.microsoft.com/office/powerpoint/2010/main" val="2637700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3420"/>
          <a:stretch/>
        </p:blipFill>
        <p:spPr>
          <a:xfrm>
            <a:off x="445325" y="475013"/>
            <a:ext cx="7986156" cy="4321513"/>
          </a:xfrm>
          <a:prstGeom prst="rect">
            <a:avLst/>
          </a:prstGeom>
        </p:spPr>
      </p:pic>
    </p:spTree>
    <p:extLst>
      <p:ext uri="{BB962C8B-B14F-4D97-AF65-F5344CB8AC3E}">
        <p14:creationId xmlns:p14="http://schemas.microsoft.com/office/powerpoint/2010/main" val="3612211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718" t="20482" r="4273" b="7336"/>
          <a:stretch/>
        </p:blipFill>
        <p:spPr>
          <a:xfrm>
            <a:off x="700645" y="607052"/>
            <a:ext cx="7707086" cy="3454309"/>
          </a:xfrm>
          <a:prstGeom prst="rect">
            <a:avLst/>
          </a:prstGeom>
        </p:spPr>
      </p:pic>
    </p:spTree>
    <p:extLst>
      <p:ext uri="{BB962C8B-B14F-4D97-AF65-F5344CB8AC3E}">
        <p14:creationId xmlns:p14="http://schemas.microsoft.com/office/powerpoint/2010/main" val="2968054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l="1718" t="27831" r="22528" b="10065"/>
          <a:stretch/>
        </p:blipFill>
        <p:spPr>
          <a:xfrm>
            <a:off x="447296" y="403759"/>
            <a:ext cx="8387945" cy="3978236"/>
          </a:xfrm>
          <a:prstGeom prst="rect">
            <a:avLst/>
          </a:prstGeom>
        </p:spPr>
      </p:pic>
    </p:spTree>
    <p:extLst>
      <p:ext uri="{BB962C8B-B14F-4D97-AF65-F5344CB8AC3E}">
        <p14:creationId xmlns:p14="http://schemas.microsoft.com/office/powerpoint/2010/main" val="3583742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5837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5007" y="940222"/>
            <a:ext cx="8187559" cy="3725083"/>
          </a:xfrm>
        </p:spPr>
        <p:txBody>
          <a:bodyPr/>
          <a:lstStyle/>
          <a:p>
            <a:pPr marL="0" indent="0" algn="just">
              <a:lnSpc>
                <a:spcPct val="15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t>Online bus reservation system is a project which provides an online portal for bus ticket reservation. This application allows customers to book bus tickets from anywhere and anytime. The customer can easily book and cancel their tickets at their comfort. The customer can view all the details of the seats, bus, and route along with pictures. The customer can also view and download the details of the journey and journey timings. This will give customer an overview of the journey and will be a hassle-free task of doing bus reservation at fingertips.</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3551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C</a:t>
            </a:r>
            <a:r>
              <a:rPr lang="en-IN" dirty="0" smtClean="0">
                <a:latin typeface="Times New Roman" pitchFamily="18" charset="0"/>
                <a:cs typeface="Times New Roman" pitchFamily="18" charset="0"/>
              </a:rPr>
              <a:t>onvenient method of Bus Reservation.</a:t>
            </a:r>
          </a:p>
          <a:p>
            <a:r>
              <a:rPr lang="en-IN" dirty="0" smtClean="0">
                <a:latin typeface="Times New Roman" pitchFamily="18" charset="0"/>
                <a:cs typeface="Times New Roman" pitchFamily="18" charset="0"/>
              </a:rPr>
              <a:t>An Online bus reservation is easy operation.</a:t>
            </a:r>
          </a:p>
          <a:p>
            <a:r>
              <a:rPr lang="en-IN" dirty="0" smtClean="0">
                <a:latin typeface="Times New Roman" pitchFamily="18" charset="0"/>
                <a:cs typeface="Times New Roman" pitchFamily="18" charset="0"/>
              </a:rPr>
              <a:t>We can check our status of booking online.</a:t>
            </a:r>
          </a:p>
          <a:p>
            <a:r>
              <a:rPr lang="en-IN" dirty="0" smtClean="0">
                <a:latin typeface="Times New Roman" pitchFamily="18" charset="0"/>
                <a:cs typeface="Times New Roman" pitchFamily="18" charset="0"/>
              </a:rPr>
              <a:t>Before booking we can check all details about bus.</a:t>
            </a:r>
          </a:p>
          <a:p>
            <a:r>
              <a:rPr lang="en-IN" dirty="0" smtClean="0">
                <a:latin typeface="Times New Roman" pitchFamily="18" charset="0"/>
                <a:cs typeface="Times New Roman" pitchFamily="18" charset="0"/>
              </a:rPr>
              <a:t>Save time.</a:t>
            </a:r>
          </a:p>
          <a:p>
            <a:r>
              <a:rPr lang="en-IN" dirty="0" smtClean="0">
                <a:latin typeface="Times New Roman" pitchFamily="18" charset="0"/>
                <a:cs typeface="Times New Roman" pitchFamily="18" charset="0"/>
              </a:rPr>
              <a:t>Its beneficial for both the users and admin.</a:t>
            </a:r>
          </a:p>
          <a:p>
            <a:endParaRPr lang="en-IN" dirty="0" smtClean="0"/>
          </a:p>
          <a:p>
            <a:endParaRPr lang="en-IN" dirty="0"/>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Features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568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Back End </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C#</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ASP.NET Web API</a:t>
            </a:r>
          </a:p>
          <a:p>
            <a:r>
              <a:rPr lang="en-IN" dirty="0" smtClean="0">
                <a:latin typeface="Times New Roman" pitchFamily="18" charset="0"/>
                <a:cs typeface="Times New Roman" pitchFamily="18" charset="0"/>
              </a:rPr>
              <a:t>Front End</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HTML</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CSS</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Angular</a:t>
            </a:r>
          </a:p>
          <a:p>
            <a:pPr marL="0" indent="0">
              <a:buNone/>
            </a:pPr>
            <a:r>
              <a:rPr lang="en-IN" dirty="0"/>
              <a:t> </a:t>
            </a:r>
            <a:r>
              <a:rPr lang="en-IN" dirty="0" smtClean="0"/>
              <a:t>   </a:t>
            </a:r>
            <a:endParaRPr lang="en-IN" dirty="0"/>
          </a:p>
        </p:txBody>
      </p:sp>
      <p:sp>
        <p:nvSpPr>
          <p:cNvPr id="3" name="Title 2"/>
          <p:cNvSpPr>
            <a:spLocks noGrp="1"/>
          </p:cNvSpPr>
          <p:nvPr>
            <p:ph type="title"/>
          </p:nvPr>
        </p:nvSpPr>
        <p:spPr>
          <a:xfrm>
            <a:off x="269878" y="240427"/>
            <a:ext cx="8024283" cy="769441"/>
          </a:xfrm>
        </p:spPr>
        <p:txBody>
          <a:bodyPr/>
          <a:lstStyle/>
          <a:p>
            <a:r>
              <a:rPr lang="en-SG" dirty="0">
                <a:latin typeface="Times New Roman" pitchFamily="18" charset="0"/>
                <a:cs typeface="Times New Roman" pitchFamily="18" charset="0"/>
              </a:rPr>
              <a:t>Technologies </a:t>
            </a:r>
            <a:br>
              <a:rPr lang="en-SG"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3260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Registration </a:t>
            </a:r>
          </a:p>
          <a:p>
            <a:r>
              <a:rPr lang="en-IN" dirty="0" smtClean="0">
                <a:latin typeface="Times New Roman" pitchFamily="18" charset="0"/>
                <a:cs typeface="Times New Roman" pitchFamily="18" charset="0"/>
              </a:rPr>
              <a:t>Login</a:t>
            </a:r>
          </a:p>
          <a:p>
            <a:r>
              <a:rPr lang="en-IN" dirty="0" smtClean="0">
                <a:latin typeface="Times New Roman" pitchFamily="18" charset="0"/>
                <a:cs typeface="Times New Roman" pitchFamily="18" charset="0"/>
              </a:rPr>
              <a:t>Bus Avaibility Enquiry</a:t>
            </a:r>
          </a:p>
          <a:p>
            <a:r>
              <a:rPr lang="en-IN" dirty="0" smtClean="0">
                <a:latin typeface="Times New Roman" pitchFamily="18" charset="0"/>
                <a:cs typeface="Times New Roman" pitchFamily="18" charset="0"/>
              </a:rPr>
              <a:t>Make Reservation</a:t>
            </a:r>
          </a:p>
          <a:p>
            <a:r>
              <a:rPr lang="en-IN" dirty="0" smtClean="0">
                <a:latin typeface="Times New Roman" pitchFamily="18" charset="0"/>
                <a:cs typeface="Times New Roman" pitchFamily="18" charset="0"/>
              </a:rPr>
              <a:t>Cancel Reservation</a:t>
            </a:r>
          </a:p>
          <a:p>
            <a:r>
              <a:rPr lang="en-IN" dirty="0" smtClean="0">
                <a:latin typeface="Times New Roman" pitchFamily="18" charset="0"/>
                <a:cs typeface="Times New Roman" pitchFamily="18" charset="0"/>
              </a:rPr>
              <a:t>Payments</a:t>
            </a:r>
          </a:p>
          <a:p>
            <a:pPr marL="0" indent="0">
              <a:buNone/>
            </a:pPr>
            <a:endParaRPr lang="en-IN" dirty="0"/>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Functional Requirements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8107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Use Case Diagram</a:t>
            </a:r>
            <a:endParaRPr lang="en-IN" dirty="0">
              <a:latin typeface="Times New Roman" pitchFamily="18" charset="0"/>
              <a:cs typeface="Times New Roman" pitchFamily="18" charset="0"/>
            </a:endParaRPr>
          </a:p>
        </p:txBody>
      </p:sp>
      <p:sp>
        <p:nvSpPr>
          <p:cNvPr id="5" name="Rectangle 4"/>
          <p:cNvSpPr/>
          <p:nvPr/>
        </p:nvSpPr>
        <p:spPr bwMode="auto">
          <a:xfrm>
            <a:off x="3034026" y="687505"/>
            <a:ext cx="2731325" cy="4300131"/>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400">
                <a:solidFill>
                  <a:srgbClr val="000000"/>
                </a:solidFill>
              </a:rPr>
              <a:t> Login</a:t>
            </a:r>
            <a:endParaRPr kumimoji="0" lang="en-IN" sz="1400" b="1" i="0" u="none" strike="noStrike" cap="none" normalizeH="0" baseline="0" dirty="0" smtClean="0">
              <a:ln>
                <a:noFill/>
              </a:ln>
              <a:solidFill>
                <a:srgbClr val="FFFFFF"/>
              </a:solidFill>
              <a:effectLst/>
              <a:latin typeface="Arial" pitchFamily="34" charset="0"/>
              <a:ea typeface="+mj-ea"/>
            </a:endParaRPr>
          </a:p>
        </p:txBody>
      </p:sp>
      <p:sp>
        <p:nvSpPr>
          <p:cNvPr id="6" name="Oval 5"/>
          <p:cNvSpPr/>
          <p:nvPr/>
        </p:nvSpPr>
        <p:spPr bwMode="auto">
          <a:xfrm>
            <a:off x="3681351" y="748146"/>
            <a:ext cx="1068779" cy="356259"/>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smtClean="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8" name="Oval 7"/>
          <p:cNvSpPr/>
          <p:nvPr/>
        </p:nvSpPr>
        <p:spPr bwMode="auto">
          <a:xfrm>
            <a:off x="3747629" y="1459376"/>
            <a:ext cx="1068779" cy="356259"/>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smtClean="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9" name="Oval 8"/>
          <p:cNvSpPr/>
          <p:nvPr/>
        </p:nvSpPr>
        <p:spPr bwMode="auto">
          <a:xfrm>
            <a:off x="3811978" y="2110307"/>
            <a:ext cx="1068779" cy="356259"/>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smtClean="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0" name="Oval 9"/>
          <p:cNvSpPr/>
          <p:nvPr/>
        </p:nvSpPr>
        <p:spPr bwMode="auto">
          <a:xfrm>
            <a:off x="3811978" y="2762525"/>
            <a:ext cx="1068779" cy="356259"/>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smtClean="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1" name="Oval 10"/>
          <p:cNvSpPr/>
          <p:nvPr/>
        </p:nvSpPr>
        <p:spPr bwMode="auto">
          <a:xfrm>
            <a:off x="3811978" y="3502861"/>
            <a:ext cx="1068779" cy="356259"/>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smtClean="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2" name="Oval 11"/>
          <p:cNvSpPr/>
          <p:nvPr/>
        </p:nvSpPr>
        <p:spPr bwMode="auto">
          <a:xfrm>
            <a:off x="3811978" y="4239553"/>
            <a:ext cx="1068779" cy="356259"/>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smtClean="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3" name="TextBox 12"/>
          <p:cNvSpPr txBox="1"/>
          <p:nvPr/>
        </p:nvSpPr>
        <p:spPr>
          <a:xfrm>
            <a:off x="3219075" y="1104405"/>
            <a:ext cx="1838965" cy="253916"/>
          </a:xfrm>
          <a:prstGeom prst="rect">
            <a:avLst/>
          </a:prstGeom>
          <a:noFill/>
        </p:spPr>
        <p:txBody>
          <a:bodyPr wrap="none" rtlCol="0">
            <a:spAutoFit/>
          </a:bodyPr>
          <a:lstStyle/>
          <a:p>
            <a:r>
              <a:rPr lang="en-US" sz="1050" dirty="0" smtClean="0">
                <a:solidFill>
                  <a:srgbClr val="000000"/>
                </a:solidFill>
                <a:ea typeface="+mj-ea"/>
              </a:rPr>
              <a:t>        Bus </a:t>
            </a:r>
            <a:r>
              <a:rPr lang="en-US" sz="1050" dirty="0" err="1" smtClean="0">
                <a:solidFill>
                  <a:srgbClr val="000000"/>
                </a:solidFill>
                <a:ea typeface="+mj-ea"/>
              </a:rPr>
              <a:t>Availibility</a:t>
            </a:r>
            <a:r>
              <a:rPr lang="en-US" sz="1050" dirty="0" smtClean="0">
                <a:solidFill>
                  <a:srgbClr val="000000"/>
                </a:solidFill>
                <a:ea typeface="+mj-ea"/>
              </a:rPr>
              <a:t> Enquiry</a:t>
            </a:r>
            <a:endParaRPr lang="en-IN" sz="1050" baseline="0" dirty="0">
              <a:solidFill>
                <a:srgbClr val="000000"/>
              </a:solidFill>
              <a:ea typeface="+mj-ea"/>
            </a:endParaRPr>
          </a:p>
        </p:txBody>
      </p:sp>
      <p:sp>
        <p:nvSpPr>
          <p:cNvPr id="17" name="TextBox 16"/>
          <p:cNvSpPr txBox="1"/>
          <p:nvPr/>
        </p:nvSpPr>
        <p:spPr>
          <a:xfrm>
            <a:off x="2954409" y="1832203"/>
            <a:ext cx="1899879" cy="253916"/>
          </a:xfrm>
          <a:prstGeom prst="rect">
            <a:avLst/>
          </a:prstGeom>
          <a:noFill/>
        </p:spPr>
        <p:txBody>
          <a:bodyPr wrap="none" rtlCol="0">
            <a:spAutoFit/>
          </a:bodyPr>
          <a:lstStyle/>
          <a:p>
            <a:r>
              <a:rPr lang="en-US" sz="1050" dirty="0" smtClean="0">
                <a:solidFill>
                  <a:srgbClr val="000000"/>
                </a:solidFill>
              </a:rPr>
              <a:t>                 Make </a:t>
            </a:r>
            <a:r>
              <a:rPr lang="en-US" sz="1050" dirty="0">
                <a:solidFill>
                  <a:srgbClr val="000000"/>
                </a:solidFill>
              </a:rPr>
              <a:t>Reservation</a:t>
            </a:r>
            <a:endParaRPr lang="en-IN" sz="1050" dirty="0">
              <a:solidFill>
                <a:srgbClr val="000000"/>
              </a:solidFill>
            </a:endParaRPr>
          </a:p>
        </p:txBody>
      </p:sp>
      <p:sp>
        <p:nvSpPr>
          <p:cNvPr id="18" name="TextBox 17"/>
          <p:cNvSpPr txBox="1"/>
          <p:nvPr/>
        </p:nvSpPr>
        <p:spPr>
          <a:xfrm>
            <a:off x="2575318" y="2442049"/>
            <a:ext cx="2396810" cy="253916"/>
          </a:xfrm>
          <a:prstGeom prst="rect">
            <a:avLst/>
          </a:prstGeom>
          <a:noFill/>
        </p:spPr>
        <p:txBody>
          <a:bodyPr wrap="none" rtlCol="0">
            <a:spAutoFit/>
          </a:bodyPr>
          <a:lstStyle/>
          <a:p>
            <a:r>
              <a:rPr lang="en-US" sz="1050" dirty="0">
                <a:solidFill>
                  <a:srgbClr val="000000"/>
                </a:solidFill>
              </a:rPr>
              <a:t> </a:t>
            </a:r>
            <a:r>
              <a:rPr lang="en-US" sz="1050" dirty="0" smtClean="0">
                <a:solidFill>
                  <a:srgbClr val="000000"/>
                </a:solidFill>
              </a:rPr>
              <a:t>                           Cancel </a:t>
            </a:r>
            <a:r>
              <a:rPr lang="en-US" sz="1050" dirty="0">
                <a:solidFill>
                  <a:srgbClr val="000000"/>
                </a:solidFill>
              </a:rPr>
              <a:t>Reservation</a:t>
            </a:r>
            <a:endParaRPr lang="en-IN" sz="1050" baseline="0" dirty="0">
              <a:solidFill>
                <a:srgbClr val="000000"/>
              </a:solidFill>
              <a:ea typeface="+mj-ea"/>
            </a:endParaRPr>
          </a:p>
        </p:txBody>
      </p:sp>
      <p:sp>
        <p:nvSpPr>
          <p:cNvPr id="19" name="TextBox 18"/>
          <p:cNvSpPr txBox="1"/>
          <p:nvPr/>
        </p:nvSpPr>
        <p:spPr>
          <a:xfrm>
            <a:off x="2903732" y="3169847"/>
            <a:ext cx="1816523" cy="253916"/>
          </a:xfrm>
          <a:prstGeom prst="rect">
            <a:avLst/>
          </a:prstGeom>
          <a:noFill/>
        </p:spPr>
        <p:txBody>
          <a:bodyPr wrap="none" rtlCol="0">
            <a:spAutoFit/>
          </a:bodyPr>
          <a:lstStyle/>
          <a:p>
            <a:r>
              <a:rPr lang="en-US" sz="1050" dirty="0">
                <a:solidFill>
                  <a:srgbClr val="000000"/>
                </a:solidFill>
              </a:rPr>
              <a:t> </a:t>
            </a:r>
            <a:r>
              <a:rPr lang="en-US" sz="1050" dirty="0" smtClean="0">
                <a:solidFill>
                  <a:srgbClr val="000000"/>
                </a:solidFill>
              </a:rPr>
              <a:t>                         Print </a:t>
            </a:r>
            <a:r>
              <a:rPr lang="en-US" sz="1050" dirty="0">
                <a:solidFill>
                  <a:srgbClr val="000000"/>
                </a:solidFill>
              </a:rPr>
              <a:t>Ticket</a:t>
            </a:r>
            <a:endParaRPr lang="en-IN" sz="1050" baseline="0" dirty="0">
              <a:solidFill>
                <a:srgbClr val="000000"/>
              </a:solidFill>
              <a:ea typeface="+mj-ea"/>
            </a:endParaRPr>
          </a:p>
        </p:txBody>
      </p:sp>
      <p:sp>
        <p:nvSpPr>
          <p:cNvPr id="20" name="TextBox 19"/>
          <p:cNvSpPr txBox="1"/>
          <p:nvPr/>
        </p:nvSpPr>
        <p:spPr>
          <a:xfrm>
            <a:off x="3811978" y="3859120"/>
            <a:ext cx="774571" cy="253916"/>
          </a:xfrm>
          <a:prstGeom prst="rect">
            <a:avLst/>
          </a:prstGeom>
          <a:noFill/>
        </p:spPr>
        <p:txBody>
          <a:bodyPr wrap="none" rtlCol="0">
            <a:spAutoFit/>
          </a:bodyPr>
          <a:lstStyle/>
          <a:p>
            <a:pPr algn="l"/>
            <a:r>
              <a:rPr lang="en-US" sz="1050" dirty="0" smtClean="0">
                <a:solidFill>
                  <a:srgbClr val="000000"/>
                </a:solidFill>
                <a:ea typeface="+mj-ea"/>
              </a:rPr>
              <a:t>       L</a:t>
            </a:r>
            <a:r>
              <a:rPr lang="en-US" sz="1050" baseline="0" dirty="0" smtClean="0">
                <a:solidFill>
                  <a:srgbClr val="000000"/>
                </a:solidFill>
                <a:ea typeface="+mj-ea"/>
              </a:rPr>
              <a:t>ogin</a:t>
            </a:r>
            <a:endParaRPr lang="en-IN" sz="1050" baseline="0" dirty="0">
              <a:solidFill>
                <a:srgbClr val="000000"/>
              </a:solidFill>
              <a:ea typeface="+mj-ea"/>
            </a:endParaRPr>
          </a:p>
        </p:txBody>
      </p:sp>
      <p:sp>
        <p:nvSpPr>
          <p:cNvPr id="23" name="TextBox 22"/>
          <p:cNvSpPr txBox="1"/>
          <p:nvPr/>
        </p:nvSpPr>
        <p:spPr>
          <a:xfrm>
            <a:off x="3063613" y="4615740"/>
            <a:ext cx="1866217" cy="253916"/>
          </a:xfrm>
          <a:prstGeom prst="rect">
            <a:avLst/>
          </a:prstGeom>
          <a:noFill/>
        </p:spPr>
        <p:txBody>
          <a:bodyPr wrap="none" rtlCol="0">
            <a:spAutoFit/>
          </a:bodyPr>
          <a:lstStyle/>
          <a:p>
            <a:r>
              <a:rPr lang="en-US" sz="1050" dirty="0" smtClean="0">
                <a:solidFill>
                  <a:srgbClr val="000000"/>
                </a:solidFill>
              </a:rPr>
              <a:t>                    Wallet </a:t>
            </a:r>
            <a:r>
              <a:rPr lang="en-US" sz="1050" dirty="0">
                <a:solidFill>
                  <a:srgbClr val="000000"/>
                </a:solidFill>
              </a:rPr>
              <a:t>Payment</a:t>
            </a:r>
            <a:endParaRPr lang="en-IN" sz="1050" dirty="0">
              <a:solidFill>
                <a:srgbClr val="000000"/>
              </a:solidFill>
            </a:endParaRPr>
          </a:p>
        </p:txBody>
      </p:sp>
      <p:sp>
        <p:nvSpPr>
          <p:cNvPr id="25" name="Oval 24"/>
          <p:cNvSpPr/>
          <p:nvPr/>
        </p:nvSpPr>
        <p:spPr bwMode="auto">
          <a:xfrm>
            <a:off x="926275" y="1302596"/>
            <a:ext cx="225631" cy="241196"/>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cxnSp>
        <p:nvCxnSpPr>
          <p:cNvPr id="27" name="Straight Connector 26"/>
          <p:cNvCxnSpPr/>
          <p:nvPr/>
        </p:nvCxnSpPr>
        <p:spPr bwMode="auto">
          <a:xfrm flipH="1">
            <a:off x="1039089" y="1559698"/>
            <a:ext cx="1" cy="321656"/>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auto">
          <a:xfrm flipV="1">
            <a:off x="831273" y="1637505"/>
            <a:ext cx="415636" cy="1"/>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flipH="1" flipV="1">
            <a:off x="1022672" y="1874531"/>
            <a:ext cx="212145" cy="126959"/>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auto">
          <a:xfrm flipH="1">
            <a:off x="831270" y="1881354"/>
            <a:ext cx="191402" cy="120136"/>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83641" y="2133887"/>
            <a:ext cx="470000" cy="253916"/>
          </a:xfrm>
          <a:prstGeom prst="rect">
            <a:avLst/>
          </a:prstGeom>
          <a:noFill/>
        </p:spPr>
        <p:txBody>
          <a:bodyPr wrap="none" rtlCol="0">
            <a:spAutoFit/>
          </a:bodyPr>
          <a:lstStyle/>
          <a:p>
            <a:r>
              <a:rPr lang="en-US" sz="1050" dirty="0">
                <a:solidFill>
                  <a:srgbClr val="000000"/>
                </a:solidFill>
              </a:rPr>
              <a:t>User</a:t>
            </a:r>
            <a:endParaRPr lang="en-IN" sz="1050" dirty="0">
              <a:solidFill>
                <a:srgbClr val="000000"/>
              </a:solidFill>
            </a:endParaRPr>
          </a:p>
        </p:txBody>
      </p:sp>
      <p:sp>
        <p:nvSpPr>
          <p:cNvPr id="58" name="Oval 57"/>
          <p:cNvSpPr/>
          <p:nvPr/>
        </p:nvSpPr>
        <p:spPr bwMode="auto">
          <a:xfrm>
            <a:off x="7459871" y="2333954"/>
            <a:ext cx="225631" cy="241196"/>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cxnSp>
        <p:nvCxnSpPr>
          <p:cNvPr id="59" name="Straight Connector 58"/>
          <p:cNvCxnSpPr/>
          <p:nvPr/>
        </p:nvCxnSpPr>
        <p:spPr bwMode="auto">
          <a:xfrm flipH="1">
            <a:off x="7572685" y="2591056"/>
            <a:ext cx="1" cy="321656"/>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flipH="1">
            <a:off x="7445828" y="2882944"/>
            <a:ext cx="150606" cy="150583"/>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flipV="1">
            <a:off x="7364866" y="2695965"/>
            <a:ext cx="415636" cy="1"/>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bwMode="auto">
          <a:xfrm flipH="1" flipV="1">
            <a:off x="7565760" y="2890881"/>
            <a:ext cx="212145" cy="126959"/>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sp>
        <p:nvSpPr>
          <p:cNvPr id="1028" name="TextBox 1027"/>
          <p:cNvSpPr txBox="1"/>
          <p:nvPr/>
        </p:nvSpPr>
        <p:spPr>
          <a:xfrm>
            <a:off x="7312542" y="3220505"/>
            <a:ext cx="567784" cy="253916"/>
          </a:xfrm>
          <a:prstGeom prst="rect">
            <a:avLst/>
          </a:prstGeom>
          <a:noFill/>
        </p:spPr>
        <p:txBody>
          <a:bodyPr wrap="none" rtlCol="0">
            <a:spAutoFit/>
          </a:bodyPr>
          <a:lstStyle/>
          <a:p>
            <a:r>
              <a:rPr lang="en-US" sz="1050">
                <a:solidFill>
                  <a:srgbClr val="000000"/>
                </a:solidFill>
              </a:rPr>
              <a:t>Admin</a:t>
            </a:r>
            <a:endParaRPr lang="en-IN" sz="1050" baseline="0" dirty="0">
              <a:solidFill>
                <a:srgbClr val="000000"/>
              </a:solidFill>
              <a:ea typeface="+mj-ea"/>
            </a:endParaRPr>
          </a:p>
        </p:txBody>
      </p:sp>
      <p:cxnSp>
        <p:nvCxnSpPr>
          <p:cNvPr id="1030" name="Straight Connector 1029"/>
          <p:cNvCxnSpPr>
            <a:endCxn id="6" idx="2"/>
          </p:cNvCxnSpPr>
          <p:nvPr/>
        </p:nvCxnSpPr>
        <p:spPr bwMode="auto">
          <a:xfrm flipV="1">
            <a:off x="1241662" y="926276"/>
            <a:ext cx="2439689" cy="708877"/>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endCxn id="8" idx="2"/>
          </p:cNvCxnSpPr>
          <p:nvPr/>
        </p:nvCxnSpPr>
        <p:spPr bwMode="auto">
          <a:xfrm>
            <a:off x="1273206" y="1626259"/>
            <a:ext cx="2474423" cy="11247"/>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040" name="Straight Connector 1039"/>
          <p:cNvCxnSpPr>
            <a:endCxn id="9" idx="2"/>
          </p:cNvCxnSpPr>
          <p:nvPr/>
        </p:nvCxnSpPr>
        <p:spPr bwMode="auto">
          <a:xfrm>
            <a:off x="1261114" y="1643442"/>
            <a:ext cx="2550864" cy="644995"/>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endCxn id="10" idx="2"/>
          </p:cNvCxnSpPr>
          <p:nvPr/>
        </p:nvCxnSpPr>
        <p:spPr bwMode="auto">
          <a:xfrm>
            <a:off x="1311791" y="1647951"/>
            <a:ext cx="2500187" cy="1292704"/>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049" name="Straight Connector 1048"/>
          <p:cNvCxnSpPr>
            <a:stCxn id="6" idx="6"/>
          </p:cNvCxnSpPr>
          <p:nvPr/>
        </p:nvCxnSpPr>
        <p:spPr bwMode="auto">
          <a:xfrm>
            <a:off x="4750130" y="926276"/>
            <a:ext cx="2590988" cy="1782510"/>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055" name="Straight Connector 1054"/>
          <p:cNvCxnSpPr>
            <a:stCxn id="8" idx="6"/>
          </p:cNvCxnSpPr>
          <p:nvPr/>
        </p:nvCxnSpPr>
        <p:spPr bwMode="auto">
          <a:xfrm>
            <a:off x="4816408" y="1637506"/>
            <a:ext cx="2564538" cy="1071280"/>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059" name="Straight Connector 1058"/>
          <p:cNvCxnSpPr>
            <a:stCxn id="9" idx="6"/>
          </p:cNvCxnSpPr>
          <p:nvPr/>
        </p:nvCxnSpPr>
        <p:spPr bwMode="auto">
          <a:xfrm>
            <a:off x="4880757" y="2288437"/>
            <a:ext cx="2550326" cy="407528"/>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063" name="Straight Connector 1062"/>
          <p:cNvCxnSpPr>
            <a:stCxn id="10" idx="6"/>
          </p:cNvCxnSpPr>
          <p:nvPr/>
        </p:nvCxnSpPr>
        <p:spPr bwMode="auto">
          <a:xfrm flipV="1">
            <a:off x="4880757" y="2672307"/>
            <a:ext cx="2467286" cy="268348"/>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070" name="Straight Connector 1069"/>
          <p:cNvCxnSpPr>
            <a:stCxn id="11" idx="6"/>
          </p:cNvCxnSpPr>
          <p:nvPr/>
        </p:nvCxnSpPr>
        <p:spPr bwMode="auto">
          <a:xfrm flipV="1">
            <a:off x="4880757" y="2694643"/>
            <a:ext cx="2460361" cy="986348"/>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sp>
        <p:nvSpPr>
          <p:cNvPr id="1082" name="Content Placeholder 1081"/>
          <p:cNvSpPr>
            <a:spLocks noGrp="1"/>
          </p:cNvSpPr>
          <p:nvPr>
            <p:ph idx="1"/>
          </p:nvPr>
        </p:nvSpPr>
        <p:spPr>
          <a:xfrm>
            <a:off x="269879" y="645077"/>
            <a:ext cx="8375358" cy="3970664"/>
          </a:xfrm>
        </p:spPr>
        <p:txBody>
          <a:bodyPr/>
          <a:lstStyle/>
          <a:p>
            <a:pPr marL="0" indent="0">
              <a:buNone/>
            </a:pPr>
            <a:r>
              <a:rPr lang="en-US" dirty="0" smtClean="0"/>
              <a:t> </a:t>
            </a:r>
            <a:endParaRPr lang="en-IN" dirty="0"/>
          </a:p>
        </p:txBody>
      </p:sp>
      <p:cxnSp>
        <p:nvCxnSpPr>
          <p:cNvPr id="42" name="Straight Connector 41"/>
          <p:cNvCxnSpPr>
            <a:endCxn id="11" idx="2"/>
          </p:cNvCxnSpPr>
          <p:nvPr/>
        </p:nvCxnSpPr>
        <p:spPr bwMode="auto">
          <a:xfrm>
            <a:off x="1345251" y="1675069"/>
            <a:ext cx="2466727" cy="2005922"/>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84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8347" y="229917"/>
            <a:ext cx="8024283" cy="384721"/>
          </a:xfrm>
        </p:spPr>
        <p:txBody>
          <a:bodyPr/>
          <a:lstStyle/>
          <a:p>
            <a:r>
              <a:rPr lang="en-IN" dirty="0" smtClean="0">
                <a:latin typeface="Times New Roman" pitchFamily="18" charset="0"/>
                <a:cs typeface="Times New Roman" pitchFamily="18" charset="0"/>
              </a:rPr>
              <a:t>Flow Diagram</a:t>
            </a:r>
            <a:endParaRPr lang="en-IN" dirty="0">
              <a:latin typeface="Times New Roman" pitchFamily="18" charset="0"/>
              <a:cs typeface="Times New Roman" pitchFamily="18" charset="0"/>
            </a:endParaRPr>
          </a:p>
        </p:txBody>
      </p:sp>
      <p:sp>
        <p:nvSpPr>
          <p:cNvPr id="2" name="Rectangle 1"/>
          <p:cNvSpPr/>
          <p:nvPr/>
        </p:nvSpPr>
        <p:spPr bwMode="auto">
          <a:xfrm>
            <a:off x="1579419" y="1151907"/>
            <a:ext cx="1021278" cy="439387"/>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mj-ea"/>
              </a:rPr>
              <a:t>User</a:t>
            </a:r>
            <a:endParaRPr kumimoji="0" lang="en-IN" b="0" i="0" u="none" strike="noStrike" cap="none" normalizeH="0" baseline="0" dirty="0" smtClean="0">
              <a:ln>
                <a:noFill/>
              </a:ln>
              <a:solidFill>
                <a:srgbClr val="000000"/>
              </a:solidFill>
              <a:effectLst/>
              <a:latin typeface="Arial" pitchFamily="34" charset="0"/>
              <a:ea typeface="+mj-ea"/>
            </a:endParaRPr>
          </a:p>
        </p:txBody>
      </p:sp>
      <p:sp>
        <p:nvSpPr>
          <p:cNvPr id="4" name="TextBox 3"/>
          <p:cNvSpPr txBox="1"/>
          <p:nvPr/>
        </p:nvSpPr>
        <p:spPr>
          <a:xfrm>
            <a:off x="4841831" y="1371600"/>
            <a:ext cx="184731" cy="276999"/>
          </a:xfrm>
          <a:prstGeom prst="rect">
            <a:avLst/>
          </a:prstGeom>
          <a:noFill/>
        </p:spPr>
        <p:txBody>
          <a:bodyPr wrap="none" rtlCol="0">
            <a:spAutoFit/>
          </a:bodyPr>
          <a:lstStyle/>
          <a:p>
            <a:endParaRPr lang="en-IN" baseline="0" dirty="0">
              <a:ea typeface="+mj-ea"/>
            </a:endParaRPr>
          </a:p>
        </p:txBody>
      </p:sp>
      <p:sp>
        <p:nvSpPr>
          <p:cNvPr id="6" name="Rectangle 5"/>
          <p:cNvSpPr/>
          <p:nvPr/>
        </p:nvSpPr>
        <p:spPr bwMode="auto">
          <a:xfrm>
            <a:off x="4025735" y="1151907"/>
            <a:ext cx="1270660" cy="439387"/>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ea typeface="+mj-ea"/>
              </a:rPr>
              <a:t>Create Account</a:t>
            </a:r>
            <a:endParaRPr kumimoji="0" lang="en-IN" b="0" i="0" u="none" strike="noStrike" cap="none" normalizeH="0" baseline="0" dirty="0" smtClean="0">
              <a:ln>
                <a:noFill/>
              </a:ln>
              <a:solidFill>
                <a:srgbClr val="000000"/>
              </a:solidFill>
              <a:effectLst/>
              <a:ea typeface="+mj-ea"/>
            </a:endParaRPr>
          </a:p>
        </p:txBody>
      </p:sp>
      <p:sp>
        <p:nvSpPr>
          <p:cNvPr id="7" name="Rectangle 6"/>
          <p:cNvSpPr/>
          <p:nvPr/>
        </p:nvSpPr>
        <p:spPr bwMode="auto">
          <a:xfrm>
            <a:off x="1579419" y="2422566"/>
            <a:ext cx="982807" cy="45126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mj-ea"/>
              </a:rPr>
              <a:t>Login</a:t>
            </a:r>
            <a:endParaRPr kumimoji="0" lang="en-IN" b="0" i="0" u="none" strike="noStrike" cap="none" normalizeH="0" baseline="0" dirty="0" smtClean="0">
              <a:ln>
                <a:noFill/>
              </a:ln>
              <a:solidFill>
                <a:srgbClr val="000000"/>
              </a:solidFill>
              <a:effectLst/>
              <a:latin typeface="Arial" pitchFamily="34" charset="0"/>
              <a:ea typeface="+mj-ea"/>
            </a:endParaRPr>
          </a:p>
        </p:txBody>
      </p:sp>
      <p:sp>
        <p:nvSpPr>
          <p:cNvPr id="9" name="Rectangle 8"/>
          <p:cNvSpPr/>
          <p:nvPr/>
        </p:nvSpPr>
        <p:spPr bwMode="auto">
          <a:xfrm>
            <a:off x="3534331" y="2422566"/>
            <a:ext cx="982807" cy="45126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pitchFamily="34" charset="0"/>
                <a:ea typeface="+mj-ea"/>
              </a:rPr>
              <a:t>Search Bus</a:t>
            </a:r>
            <a:endParaRPr kumimoji="0" lang="en-IN" b="0" i="0" u="none" strike="noStrike" cap="none" normalizeH="0" baseline="0" dirty="0" smtClean="0">
              <a:ln>
                <a:noFill/>
              </a:ln>
              <a:solidFill>
                <a:srgbClr val="000000"/>
              </a:solidFill>
              <a:effectLst/>
              <a:latin typeface="Arial" pitchFamily="34" charset="0"/>
              <a:ea typeface="+mj-ea"/>
            </a:endParaRPr>
          </a:p>
        </p:txBody>
      </p:sp>
      <p:sp>
        <p:nvSpPr>
          <p:cNvPr id="10" name="Rectangle 9"/>
          <p:cNvSpPr/>
          <p:nvPr/>
        </p:nvSpPr>
        <p:spPr bwMode="auto">
          <a:xfrm>
            <a:off x="5361709" y="2422566"/>
            <a:ext cx="982807" cy="451262"/>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pitchFamily="34" charset="0"/>
                <a:ea typeface="+mj-ea"/>
              </a:rPr>
              <a:t>Book Seat</a:t>
            </a:r>
            <a:endParaRPr kumimoji="0" lang="en-IN" b="0" i="0" u="none" strike="noStrike" cap="none" normalizeH="0" baseline="0" dirty="0" smtClean="0">
              <a:ln>
                <a:noFill/>
              </a:ln>
              <a:solidFill>
                <a:srgbClr val="000000"/>
              </a:solidFill>
              <a:effectLst/>
              <a:latin typeface="Arial" pitchFamily="34" charset="0"/>
              <a:ea typeface="+mj-ea"/>
            </a:endParaRPr>
          </a:p>
        </p:txBody>
      </p:sp>
      <p:sp>
        <p:nvSpPr>
          <p:cNvPr id="13" name="Rectangle 12"/>
          <p:cNvSpPr/>
          <p:nvPr/>
        </p:nvSpPr>
        <p:spPr bwMode="auto">
          <a:xfrm>
            <a:off x="3534331" y="3705100"/>
            <a:ext cx="1307500" cy="51064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pitchFamily="34" charset="0"/>
                <a:ea typeface="+mj-ea"/>
              </a:rPr>
              <a:t>Forgot Password</a:t>
            </a:r>
            <a:endParaRPr kumimoji="0" lang="en-IN" b="0" i="0" u="none" strike="noStrike" cap="none" normalizeH="0" baseline="0" dirty="0" smtClean="0">
              <a:ln>
                <a:noFill/>
              </a:ln>
              <a:solidFill>
                <a:srgbClr val="000000"/>
              </a:solidFill>
              <a:effectLst/>
              <a:latin typeface="Arial" pitchFamily="34" charset="0"/>
              <a:ea typeface="+mj-ea"/>
            </a:endParaRPr>
          </a:p>
        </p:txBody>
      </p:sp>
      <p:sp>
        <p:nvSpPr>
          <p:cNvPr id="14" name="Rectangle 13"/>
          <p:cNvSpPr/>
          <p:nvPr/>
        </p:nvSpPr>
        <p:spPr bwMode="auto">
          <a:xfrm>
            <a:off x="1378470" y="3693224"/>
            <a:ext cx="1508449" cy="51064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pitchFamily="34" charset="0"/>
                <a:ea typeface="+mj-ea"/>
              </a:rPr>
              <a:t>Send Email To User</a:t>
            </a:r>
            <a:endParaRPr kumimoji="0" lang="en-IN" b="0" i="0" u="none" strike="noStrike" cap="none" normalizeH="0" baseline="0" dirty="0" smtClean="0">
              <a:ln>
                <a:noFill/>
              </a:ln>
              <a:solidFill>
                <a:srgbClr val="000000"/>
              </a:solidFill>
              <a:effectLst/>
              <a:latin typeface="Arial" pitchFamily="34" charset="0"/>
              <a:ea typeface="+mj-ea"/>
            </a:endParaRPr>
          </a:p>
        </p:txBody>
      </p:sp>
      <p:sp>
        <p:nvSpPr>
          <p:cNvPr id="15" name="Rectangle 14"/>
          <p:cNvSpPr/>
          <p:nvPr/>
        </p:nvSpPr>
        <p:spPr bwMode="auto">
          <a:xfrm>
            <a:off x="5489243" y="3693224"/>
            <a:ext cx="994684" cy="51064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pitchFamily="34" charset="0"/>
                <a:ea typeface="+mj-ea"/>
              </a:rPr>
              <a:t>Admin</a:t>
            </a:r>
            <a:endParaRPr kumimoji="0" lang="en-IN" b="0" i="0" u="none" strike="noStrike" cap="none" normalizeH="0" baseline="0" dirty="0" smtClean="0">
              <a:ln>
                <a:noFill/>
              </a:ln>
              <a:solidFill>
                <a:srgbClr val="000000"/>
              </a:solidFill>
              <a:effectLst/>
              <a:latin typeface="Arial" pitchFamily="34" charset="0"/>
              <a:ea typeface="+mj-ea"/>
            </a:endParaRPr>
          </a:p>
        </p:txBody>
      </p:sp>
      <p:cxnSp>
        <p:nvCxnSpPr>
          <p:cNvPr id="16" name="Straight Arrow Connector 15"/>
          <p:cNvCxnSpPr>
            <a:stCxn id="2" idx="3"/>
            <a:endCxn id="6" idx="1"/>
          </p:cNvCxnSpPr>
          <p:nvPr/>
        </p:nvCxnSpPr>
        <p:spPr bwMode="auto">
          <a:xfrm>
            <a:off x="2600697" y="1371601"/>
            <a:ext cx="1425038" cy="0"/>
          </a:xfrm>
          <a:prstGeom prst="straightConnector1">
            <a:avLst/>
          </a:prstGeom>
          <a:ln>
            <a:headEnd type="none" w="med" len="med"/>
            <a:tailEnd type="triangle"/>
          </a:ln>
          <a:ex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2"/>
          </p:cNvCxnSpPr>
          <p:nvPr/>
        </p:nvCxnSpPr>
        <p:spPr bwMode="auto">
          <a:xfrm>
            <a:off x="2090058" y="1591294"/>
            <a:ext cx="0" cy="819396"/>
          </a:xfrm>
          <a:prstGeom prst="straightConnector1">
            <a:avLst/>
          </a:prstGeom>
          <a:ln>
            <a:headEnd type="none" w="med" len="med"/>
            <a:tailEnd type="triangle"/>
          </a:ln>
          <a:ex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3"/>
            <a:endCxn id="9" idx="1"/>
          </p:cNvCxnSpPr>
          <p:nvPr/>
        </p:nvCxnSpPr>
        <p:spPr bwMode="auto">
          <a:xfrm>
            <a:off x="2562226" y="2648197"/>
            <a:ext cx="972105" cy="0"/>
          </a:xfrm>
          <a:prstGeom prst="straightConnector1">
            <a:avLst/>
          </a:prstGeom>
          <a:ln>
            <a:headEnd type="none" w="med" len="med"/>
            <a:tailEnd type="triangle"/>
          </a:ln>
          <a:ex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p:cNvCxnSpPr>
          <p:nvPr/>
        </p:nvCxnSpPr>
        <p:spPr bwMode="auto">
          <a:xfrm flipV="1">
            <a:off x="4517138" y="2625906"/>
            <a:ext cx="844571" cy="22291"/>
          </a:xfrm>
          <a:prstGeom prst="straightConnector1">
            <a:avLst/>
          </a:prstGeom>
          <a:ln>
            <a:headEnd type="none" w="med" len="med"/>
            <a:tailEnd type="triangle"/>
          </a:ln>
          <a:extLst/>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1"/>
            <a:endCxn id="13" idx="3"/>
          </p:cNvCxnSpPr>
          <p:nvPr/>
        </p:nvCxnSpPr>
        <p:spPr bwMode="auto">
          <a:xfrm flipH="1">
            <a:off x="4841831" y="3948544"/>
            <a:ext cx="647412" cy="11876"/>
          </a:xfrm>
          <a:prstGeom prst="straightConnector1">
            <a:avLst/>
          </a:prstGeom>
          <a:ln>
            <a:headEnd type="none" w="med" len="med"/>
            <a:tailEnd type="triangle"/>
          </a:ln>
          <a:extLst/>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1"/>
          </p:cNvCxnSpPr>
          <p:nvPr/>
        </p:nvCxnSpPr>
        <p:spPr bwMode="auto">
          <a:xfrm flipH="1">
            <a:off x="2886920" y="3960420"/>
            <a:ext cx="647411" cy="0"/>
          </a:xfrm>
          <a:prstGeom prst="straightConnector1">
            <a:avLst/>
          </a:prstGeom>
          <a:ln>
            <a:headEnd type="none" w="med" len="med"/>
            <a:tailEnd type="triangle"/>
          </a:ln>
          <a:extLst/>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5" idx="0"/>
          </p:cNvCxnSpPr>
          <p:nvPr/>
        </p:nvCxnSpPr>
        <p:spPr bwMode="auto">
          <a:xfrm flipH="1" flipV="1">
            <a:off x="2562226" y="2885704"/>
            <a:ext cx="3424359" cy="807520"/>
          </a:xfrm>
          <a:prstGeom prst="straightConnector1">
            <a:avLst/>
          </a:prstGeom>
          <a:ln>
            <a:headEnd type="none" w="med" len="med"/>
            <a:tailEnd type="triangle"/>
          </a:ln>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88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Database Diagram</a:t>
            </a:r>
            <a:endParaRPr lang="en-IN" dirty="0">
              <a:latin typeface="Times New Roman" pitchFamily="18" charset="0"/>
              <a:cs typeface="Times New Roman" pitchFamily="18" charset="0"/>
            </a:endParaRPr>
          </a:p>
        </p:txBody>
      </p:sp>
      <p:pic>
        <p:nvPicPr>
          <p:cNvPr id="9" name="Picture 8"/>
          <p:cNvPicPr>
            <a:picLocks noChangeAspect="1"/>
          </p:cNvPicPr>
          <p:nvPr/>
        </p:nvPicPr>
        <p:blipFill rotWithShape="1">
          <a:blip r:embed="rId3"/>
          <a:srcRect l="37141" t="17663" r="27725" b="13385"/>
          <a:stretch/>
        </p:blipFill>
        <p:spPr>
          <a:xfrm>
            <a:off x="2660071" y="77140"/>
            <a:ext cx="4572000" cy="5044094"/>
          </a:xfrm>
          <a:prstGeom prst="rect">
            <a:avLst/>
          </a:prstGeom>
        </p:spPr>
      </p:pic>
    </p:spTree>
    <p:extLst>
      <p:ext uri="{BB962C8B-B14F-4D97-AF65-F5344CB8AC3E}">
        <p14:creationId xmlns:p14="http://schemas.microsoft.com/office/powerpoint/2010/main" val="1773583849"/>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71bf3f0a-df54-467d-89c2-87f8d534ba7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559248-63FA-4C6E-A37D-96FF4426E5C5}">
  <ds:schemaRefs>
    <ds:schemaRef ds:uri="71bf3f0a-df54-467d-89c2-87f8d534ba77"/>
    <ds:schemaRef ds:uri="http://purl.org/dc/term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23958</TotalTime>
  <Words>256</Words>
  <Application>Microsoft Office PowerPoint</Application>
  <PresentationFormat>On-screen Show (16:9)</PresentationFormat>
  <Paragraphs>65</Paragraphs>
  <Slides>26</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Calibri Light</vt:lpstr>
      <vt:lpstr>Geneva</vt:lpstr>
      <vt:lpstr>STKaiti</vt:lpstr>
      <vt:lpstr>Symbol</vt:lpstr>
      <vt:lpstr>Times New Roman</vt:lpstr>
      <vt:lpstr>Wingdings</vt:lpstr>
      <vt:lpstr>ヒラギノ角ゴ Pro W3</vt:lpstr>
      <vt:lpstr>L&amp;T Infotech</vt:lpstr>
      <vt:lpstr>Custom Design</vt:lpstr>
      <vt:lpstr>Topic : Bus Reservation System   Team Members  Jatin Pokale(TL) Swarali Shitole Nidhi Jha Sivasankaran   </vt:lpstr>
      <vt:lpstr>CONTEXT</vt:lpstr>
      <vt:lpstr>Introduction</vt:lpstr>
      <vt:lpstr>Features</vt:lpstr>
      <vt:lpstr>Technologies  </vt:lpstr>
      <vt:lpstr>Functional Requirements</vt:lpstr>
      <vt:lpstr>Use Case Diagram</vt:lpstr>
      <vt:lpstr>Flow Diagram</vt:lpstr>
      <vt:lpstr>Database Diagram</vt:lpstr>
      <vt:lpstr>User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Swarali Shitole</cp:lastModifiedBy>
  <cp:revision>1942</cp:revision>
  <cp:lastPrinted>2015-11-28T12:28:20Z</cp:lastPrinted>
  <dcterms:created xsi:type="dcterms:W3CDTF">2007-05-25T22:38:05Z</dcterms:created>
  <dcterms:modified xsi:type="dcterms:W3CDTF">2022-03-25T06:03:00Z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