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Questrial"/>
      <p:regular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Questrial"/>
              <a:buNone/>
              <a:defRPr b="0" baseline="0" i="0" sz="3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Questrial"/>
              <a:buNone/>
              <a:defRPr b="0" baseline="0" i="0" sz="2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Questrial"/>
              <a:buNone/>
              <a:defRPr b="0" baseline="0" i="0" sz="2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Questrial"/>
              <a:buNone/>
              <a:defRPr b="0" baseline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Questrial"/>
              <a:buNone/>
              <a:defRPr b="0" baseline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Questrial"/>
              <a:buNone/>
              <a:defRPr b="0" baseline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Questrial"/>
              <a:buNone/>
              <a:defRPr b="0" baseline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Questrial"/>
              <a:buNone/>
              <a:defRPr b="0" baseline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Questrial"/>
              <a:buNone/>
              <a:defRPr b="0" baseline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b="1" sz="2400"/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b="1" sz="2400"/>
            </a:lvl1pPr>
            <a:lvl2pPr indent="0" marL="457200" rtl="0">
              <a:spcBef>
                <a:spcPts val="0"/>
              </a:spcBef>
              <a:buFont typeface="Questrial"/>
              <a:buNone/>
              <a:defRPr b="1" sz="2000"/>
            </a:lvl2pPr>
            <a:lvl3pPr indent="0" marL="914400" rtl="0">
              <a:spcBef>
                <a:spcPts val="0"/>
              </a:spcBef>
              <a:buFont typeface="Questrial"/>
              <a:buNone/>
              <a:defRPr b="1" sz="1800"/>
            </a:lvl3pPr>
            <a:lvl4pPr indent="0" marL="1371600" rtl="0">
              <a:spcBef>
                <a:spcPts val="0"/>
              </a:spcBef>
              <a:buFont typeface="Questrial"/>
              <a:buNone/>
              <a:defRPr b="1" sz="1600"/>
            </a:lvl4pPr>
            <a:lvl5pPr indent="0" marL="1828800" rtl="0">
              <a:spcBef>
                <a:spcPts val="0"/>
              </a:spcBef>
              <a:buFont typeface="Questrial"/>
              <a:buNone/>
              <a:defRPr b="1" sz="1600"/>
            </a:lvl5pPr>
            <a:lvl6pPr indent="0" marL="2286000" rtl="0">
              <a:spcBef>
                <a:spcPts val="0"/>
              </a:spcBef>
              <a:buFont typeface="Questrial"/>
              <a:buNone/>
              <a:defRPr b="1" sz="1600"/>
            </a:lvl6pPr>
            <a:lvl7pPr indent="0" marL="2743200" rtl="0">
              <a:spcBef>
                <a:spcPts val="0"/>
              </a:spcBef>
              <a:buFont typeface="Questrial"/>
              <a:buNone/>
              <a:defRPr b="1" sz="1600"/>
            </a:lvl7pPr>
            <a:lvl8pPr indent="0" marL="3200400" rtl="0">
              <a:spcBef>
                <a:spcPts val="0"/>
              </a:spcBef>
              <a:buFont typeface="Questrial"/>
              <a:buNone/>
              <a:defRPr b="1" sz="1600"/>
            </a:lvl8pPr>
            <a:lvl9pPr indent="0" marL="3657600" rtl="0">
              <a:spcBef>
                <a:spcPts val="0"/>
              </a:spcBef>
              <a:buFont typeface="Quest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4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Questrial"/>
              <a:buNone/>
              <a:defRPr b="0" baseline="0" i="0" sz="3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 sz="1400"/>
            </a:lvl1pPr>
            <a:lvl2pPr indent="0" marL="457200" rtl="0">
              <a:spcBef>
                <a:spcPts val="0"/>
              </a:spcBef>
              <a:buFont typeface="Questrial"/>
              <a:buNone/>
              <a:defRPr sz="1200"/>
            </a:lvl2pPr>
            <a:lvl3pPr indent="0" marL="914400" rtl="0">
              <a:spcBef>
                <a:spcPts val="0"/>
              </a:spcBef>
              <a:buFont typeface="Questrial"/>
              <a:buNone/>
              <a:defRPr sz="1000"/>
            </a:lvl3pPr>
            <a:lvl4pPr indent="0" marL="1371600" rtl="0">
              <a:spcBef>
                <a:spcPts val="0"/>
              </a:spcBef>
              <a:buFont typeface="Questrial"/>
              <a:buNone/>
              <a:defRPr sz="900"/>
            </a:lvl4pPr>
            <a:lvl5pPr indent="0" marL="1828800" rtl="0">
              <a:spcBef>
                <a:spcPts val="0"/>
              </a:spcBef>
              <a:buFont typeface="Questrial"/>
              <a:buNone/>
              <a:defRPr sz="900"/>
            </a:lvl5pPr>
            <a:lvl6pPr indent="0" marL="2286000" rtl="0">
              <a:spcBef>
                <a:spcPts val="0"/>
              </a:spcBef>
              <a:buFont typeface="Questrial"/>
              <a:buNone/>
              <a:defRPr sz="900"/>
            </a:lvl6pPr>
            <a:lvl7pPr indent="0" marL="2743200" rtl="0">
              <a:spcBef>
                <a:spcPts val="0"/>
              </a:spcBef>
              <a:buFont typeface="Questrial"/>
              <a:buNone/>
              <a:defRPr sz="900"/>
            </a:lvl7pPr>
            <a:lvl8pPr indent="0" marL="3200400" rtl="0">
              <a:spcBef>
                <a:spcPts val="0"/>
              </a:spcBef>
              <a:buFont typeface="Questrial"/>
              <a:buNone/>
              <a:defRPr sz="900"/>
            </a:lvl8pPr>
            <a:lvl9pPr indent="0" marL="3657600" rtl="0">
              <a:spcBef>
                <a:spcPts val="0"/>
              </a:spcBef>
              <a:buFont typeface="Quest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baseline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baseline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780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baseline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6525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2590800" y="5273550"/>
            <a:ext cx="4038599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ctr">
              <a:spcBef>
                <a:spcPts val="50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" sz="2500">
                <a:solidFill>
                  <a:schemeClr val="dk1"/>
                </a:solidFill>
              </a:rPr>
              <a:t>CAD Parts</a:t>
            </a:r>
          </a:p>
          <a:p>
            <a:pPr indent="-342900" lvl="0" marL="342900" marR="0" rtl="0" algn="ctr">
              <a:spcBef>
                <a:spcPts val="50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" sz="2500">
                <a:solidFill>
                  <a:schemeClr val="dk1"/>
                </a:solidFill>
              </a:rPr>
              <a:t>10.28.15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81400" y="5791200"/>
            <a:ext cx="2057400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5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Sketch Dimensions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00" y="1417650"/>
            <a:ext cx="3223600" cy="54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Constraints!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Project the x and y-axes onto sketch with Project Geometry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top and bottom lines symmetrical on x-axis...click top, bottom, then x-axis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25" y="2396625"/>
            <a:ext cx="26479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589" y="4748929"/>
            <a:ext cx="1432824" cy="106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Constrain!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 symmetry constraint again to make left and right sides symmetrical on the y-axis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it Should Be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476" y="1190825"/>
            <a:ext cx="3093050" cy="56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it 3D!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 “Finish Sketch” on the top bar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now extrude the 2D sketch into a 3D part…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“Extrude” on the top bar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Enter “5” in the dimension field and select the two directional extrusion option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12" y="1681700"/>
            <a:ext cx="714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850" y="3587825"/>
            <a:ext cx="4762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400" y="5409350"/>
            <a:ext cx="2140249" cy="15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4325" y="5409350"/>
            <a:ext cx="17050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Second Sketch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a hole on the side of the part.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Rotate view to see side of channel and click face.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 “Create 2D Sketch”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a circle on the center dot on this face using the circle tool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Dimension the Circle as “1 inch”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Sketch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7" y="2039200"/>
            <a:ext cx="30956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a Hole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 “Hole” in the top bar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 Click the center point on the sketch and dimension to hole to be 1 inch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Termination “Through All”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Rename the Hole in the sidebar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137" y="1702137"/>
            <a:ext cx="6953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Holes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Create a 2D sketch on the upper flange face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Draw a vertical centerline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You’ll know it’s a centerline by drawing the line between the green midpoints on the top and bottom of the c-channel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Remember to project the c-channel face in order to constrain things to the face itself!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Draw 1 circle on the vertical centerline, and dimension it as 0.25 inches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The distance from the circle to the bottom of the face is 1”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Holes (Cont.)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600"/>
              <a:t>Finish the sketch and extrude that hole through both faces of the c-channel (through “All” under “Extents”)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600"/>
              <a:t>To create the other two holes, we’ll make a rectangular pattern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600"/>
              <a:t>Click on the rectangular pattern symbol in the top bar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600"/>
              <a:t>The defining edge is the long edge of the c-channel → make sure the arrow is pointing in the right direction</a:t>
            </a:r>
          </a:p>
          <a:p>
            <a:pPr indent="-228600" lvl="1" marL="914400">
              <a:spcBef>
                <a:spcPts val="0"/>
              </a:spcBef>
              <a:buSzPct val="100000"/>
            </a:pPr>
            <a:r>
              <a:rPr lang="en" sz="2600"/>
              <a:t>Define the numbers as “3” holes each “1.5 inches” apart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C-Channel Part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27" y="1513250"/>
            <a:ext cx="7321347" cy="53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Final Part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175" y="1491125"/>
            <a:ext cx="7351650" cy="53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You’re Done!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rtl="0" algn="ctr">
              <a:spcBef>
                <a:spcPts val="0"/>
              </a:spcBef>
              <a:buNone/>
            </a:pPr>
            <a:r>
              <a:rPr lang="en" sz="6000"/>
              <a:t>Congratulations!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For homework, go into the “Parts” folder in the “training16” folder and click on the bracket pdf. Your job is to make this part based on the given machinist drawing.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a Part File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 on the “I” in the top left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the arrow next to “New”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“Part”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 the File as “C_Channel_(your name).ipt”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Sketches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most basic design is a sketch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3D models are derived from basic sketches using features like: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Extrude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Revolve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2D Sketch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 “Create 2D Sketch” in the top left corner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the (+) next to “Origin” on the sidebar and select “XY Plane”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set of three planes will pop up after clicking “Create 2D Sketch” -- you can select the XY plane from there as well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Sketch Mode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541975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will enter sketch mode now in Inventor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two lines that you see are the X and Y axes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600" y="3349519"/>
            <a:ext cx="4639774" cy="34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the “C”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54458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Start by Making Lines: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the line tool in the top left to drag out perpendicular lines in the form of a general “C”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071" y="1515996"/>
            <a:ext cx="3240924" cy="2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0" y="4422275"/>
            <a:ext cx="3447599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coincident constraint</a:t>
            </a:r>
            <a:r>
              <a:rPr lang="en" sz="1800"/>
              <a:t>: if two parts of your line aren’t joined, you can use the coincident constraint to make the ends of those lines (the points) essentially the same point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3383400" y="4422225"/>
            <a:ext cx="3447599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collinear constraint</a:t>
            </a:r>
            <a:r>
              <a:rPr lang="en" sz="1800"/>
              <a:t>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(refer to next slide)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perpendicular constraint</a:t>
            </a:r>
            <a:r>
              <a:rPr lang="en" sz="1800"/>
              <a:t>: make two lines perpendicular to each 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Constraints!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Sketch Constraints to fix the locations of the lines in the sketch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collinear constraint to make the outside lines of the flanges lie on the same line...click collinear, then the two lines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346" y="4578669"/>
            <a:ext cx="2071974" cy="18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Dimensioning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541975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 dimensions (measurements) to the drawing!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the “Dimension” Tool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Dimensions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25" y="4021275"/>
            <a:ext cx="4796149" cy="1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