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7901B-9A34-472A-888C-6B2AB49B12F5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5BF7-D9AD-444C-B126-AD1CE60D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Manual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D1A5C-76CE-4465-975F-19CBB461B5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5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2004+ Victor</a:t>
            </a:r>
          </a:p>
          <a:p>
            <a:r>
              <a:rPr lang="en-US" dirty="0" smtClean="0"/>
              <a:t>2009+</a:t>
            </a:r>
            <a:r>
              <a:rPr lang="en-US" baseline="0" dirty="0" smtClean="0"/>
              <a:t> Jaguar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D1A5C-76CE-4465-975F-19CBB461B5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8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motor in</a:t>
            </a:r>
            <a:r>
              <a:rPr lang="en-US" baseline="0" dirty="0" smtClean="0"/>
              <a:t> the corner smaller to resemble scaling</a:t>
            </a:r>
          </a:p>
          <a:p>
            <a:r>
              <a:rPr lang="en-US" baseline="0" dirty="0" smtClean="0"/>
              <a:t>Make CPU darker</a:t>
            </a:r>
          </a:p>
          <a:p>
            <a:r>
              <a:rPr lang="en-US" baseline="0" dirty="0" smtClean="0"/>
              <a:t>Put red/black lines closer together</a:t>
            </a:r>
          </a:p>
          <a:p>
            <a:r>
              <a:rPr lang="en-US" baseline="0" dirty="0" smtClean="0"/>
              <a:t>Put currents for the branches – CPU = 20 A, Spike = 20 A, Speed Controller = 40 A,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D1A5C-76CE-4465-975F-19CBB461B5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9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battery safety</a:t>
            </a:r>
          </a:p>
          <a:p>
            <a:r>
              <a:rPr lang="en-US" dirty="0" smtClean="0"/>
              <a:t>	Two</a:t>
            </a:r>
            <a:r>
              <a:rPr lang="en-US" baseline="0" dirty="0" smtClean="0"/>
              <a:t> hands because it is heavy</a:t>
            </a:r>
          </a:p>
          <a:p>
            <a:endParaRPr lang="en-US" dirty="0" smtClean="0"/>
          </a:p>
          <a:p>
            <a:r>
              <a:rPr lang="en-US" dirty="0" smtClean="0"/>
              <a:t>Nylon stop nut is</a:t>
            </a:r>
            <a:r>
              <a:rPr lang="en-US" baseline="0" dirty="0" smtClean="0"/>
              <a:t> a tip</a:t>
            </a:r>
          </a:p>
          <a:p>
            <a:r>
              <a:rPr lang="en-US" baseline="0" dirty="0" smtClean="0"/>
              <a:t>Remove #10 screw - done</a:t>
            </a:r>
          </a:p>
          <a:p>
            <a:r>
              <a:rPr lang="en-US" baseline="0" dirty="0" smtClean="0"/>
              <a:t>Smaller than a car battery</a:t>
            </a:r>
          </a:p>
          <a:p>
            <a:r>
              <a:rPr lang="en-US" baseline="0" dirty="0" smtClean="0"/>
              <a:t>Fix spacing</a:t>
            </a:r>
          </a:p>
          <a:p>
            <a:r>
              <a:rPr lang="en-US" baseline="0" dirty="0" smtClean="0"/>
              <a:t>Remove bullet point for take precautions</a:t>
            </a:r>
          </a:p>
          <a:p>
            <a:r>
              <a:rPr lang="en-US" baseline="0" dirty="0" smtClean="0"/>
              <a:t>	Change text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SAY</a:t>
            </a:r>
          </a:p>
          <a:p>
            <a:r>
              <a:rPr lang="en-US" baseline="0" dirty="0" smtClean="0"/>
              <a:t>Terminals are separate</a:t>
            </a:r>
          </a:p>
          <a:p>
            <a:r>
              <a:rPr lang="en-US" baseline="0" dirty="0" smtClean="0"/>
              <a:t>Wrench</a:t>
            </a:r>
          </a:p>
          <a:p>
            <a:r>
              <a:rPr lang="en-US" baseline="0" dirty="0" smtClean="0"/>
              <a:t>Welded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D1A5C-76CE-4465-975F-19CBB461B5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3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located</a:t>
            </a:r>
            <a:r>
              <a:rPr lang="en-US" baseline="0" dirty="0" smtClean="0"/>
              <a:t> accessibly</a:t>
            </a:r>
          </a:p>
          <a:p>
            <a:r>
              <a:rPr lang="en-US" baseline="0" dirty="0" smtClean="0"/>
              <a:t>	Should be in an easy-to-access area</a:t>
            </a:r>
          </a:p>
          <a:p>
            <a:r>
              <a:rPr lang="en-US" baseline="0" dirty="0" smtClean="0"/>
              <a:t>On/Off switch</a:t>
            </a:r>
          </a:p>
          <a:p>
            <a:r>
              <a:rPr lang="en-US" baseline="0" dirty="0" smtClean="0"/>
              <a:t>Fire hazard</a:t>
            </a:r>
          </a:p>
          <a:p>
            <a:r>
              <a:rPr lang="en-US" baseline="0" dirty="0" err="1" smtClean="0"/>
              <a:t>Retitle</a:t>
            </a:r>
            <a:r>
              <a:rPr lang="en-US" baseline="0" dirty="0" smtClean="0"/>
              <a:t> to robot power switch</a:t>
            </a:r>
          </a:p>
          <a:p>
            <a:r>
              <a:rPr lang="en-US" baseline="0" dirty="0" smtClean="0"/>
              <a:t>	120 amp circuit breaker</a:t>
            </a:r>
          </a:p>
          <a:p>
            <a:r>
              <a:rPr lang="en-US" baseline="0" dirty="0" smtClean="0"/>
              <a:t>Control should be changed to limit</a:t>
            </a:r>
          </a:p>
          <a:p>
            <a:r>
              <a:rPr lang="en-US" baseline="0" dirty="0" smtClean="0"/>
              <a:t>	Exceed 120 amps and it will break</a:t>
            </a:r>
          </a:p>
          <a:p>
            <a:r>
              <a:rPr lang="en-US" baseline="0" dirty="0" smtClean="0"/>
              <a:t>Remove bullet points when not necessary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High current switch</a:t>
            </a:r>
          </a:p>
          <a:p>
            <a:r>
              <a:rPr lang="en-US" baseline="0" dirty="0" smtClean="0"/>
              <a:t>	Handles high enough current</a:t>
            </a:r>
          </a:p>
          <a:p>
            <a:r>
              <a:rPr lang="en-US" baseline="0" dirty="0" smtClean="0"/>
              <a:t>	Primary importance</a:t>
            </a:r>
          </a:p>
          <a:p>
            <a:r>
              <a:rPr lang="en-US" baseline="0" dirty="0" smtClean="0"/>
              <a:t>	Doubles as a circuit breaker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D1A5C-76CE-4465-975F-19CBB461B5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8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motor in</a:t>
            </a:r>
            <a:r>
              <a:rPr lang="en-US" baseline="0" dirty="0" smtClean="0"/>
              <a:t> the corner smaller to resemble scaling</a:t>
            </a:r>
          </a:p>
          <a:p>
            <a:r>
              <a:rPr lang="en-US" baseline="0" dirty="0" smtClean="0"/>
              <a:t>Make CPU darker</a:t>
            </a:r>
          </a:p>
          <a:p>
            <a:r>
              <a:rPr lang="en-US" baseline="0" dirty="0" smtClean="0"/>
              <a:t>Put red/black lines closer together</a:t>
            </a:r>
          </a:p>
          <a:p>
            <a:r>
              <a:rPr lang="en-US" baseline="0" dirty="0" smtClean="0"/>
              <a:t>Put currents for the branches – CPU = 20 A, Spike = 20 A, Speed Controller = 40 A,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D1A5C-76CE-4465-975F-19CBB461B5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05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safety concerns when using smaller diameter wires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D1A5C-76CE-4465-975F-19CBB461B5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oAll</a:t>
            </a:r>
            <a:r>
              <a:rPr lang="en-US" dirty="0" smtClean="0"/>
              <a:t> wire from battery to PD have min #6 AWG (4.11mm) wire &lt;R39 &amp; Fig.4-8&gt; </a:t>
            </a:r>
          </a:p>
          <a:p>
            <a:r>
              <a:rPr lang="en-US" dirty="0" smtClean="0"/>
              <a:t>o40 amp breakers have min #12 AWG (2.052mm) wire &lt;R44&gt; </a:t>
            </a:r>
          </a:p>
          <a:p>
            <a:r>
              <a:rPr lang="en-US" dirty="0" smtClean="0"/>
              <a:t>o30 amp breakers have min #14 AWG 1.628mm) wire &lt;R44&gt; </a:t>
            </a:r>
          </a:p>
          <a:p>
            <a:r>
              <a:rPr lang="en-US" dirty="0" smtClean="0"/>
              <a:t>o20 amp breakers have min #18 AWG (1.024mm) wire &lt;R44&gt;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3529-CB48-4560-BAEF-55A21BDF272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7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46D24-1229-475D-BD0E-3A6BCD521C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D1A5C-76CE-4465-975F-19CBB461B5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3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90BC-13EE-4F57-B29D-8788569D224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08F-C8CF-4EBA-91D3-4AB2094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90BC-13EE-4F57-B29D-8788569D224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08F-C8CF-4EBA-91D3-4AB2094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2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90BC-13EE-4F57-B29D-8788569D224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08F-C8CF-4EBA-91D3-4AB2094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90BC-13EE-4F57-B29D-8788569D224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08F-C8CF-4EBA-91D3-4AB2094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3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90BC-13EE-4F57-B29D-8788569D224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08F-C8CF-4EBA-91D3-4AB2094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7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90BC-13EE-4F57-B29D-8788569D224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08F-C8CF-4EBA-91D3-4AB2094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90BC-13EE-4F57-B29D-8788569D224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08F-C8CF-4EBA-91D3-4AB2094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9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90BC-13EE-4F57-B29D-8788569D224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08F-C8CF-4EBA-91D3-4AB2094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90BC-13EE-4F57-B29D-8788569D224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08F-C8CF-4EBA-91D3-4AB2094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9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90BC-13EE-4F57-B29D-8788569D224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08F-C8CF-4EBA-91D3-4AB2094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90BC-13EE-4F57-B29D-8788569D224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08F-C8CF-4EBA-91D3-4AB2094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90BC-13EE-4F57-B29D-8788569D224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E08F-C8CF-4EBA-91D3-4AB2094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2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7.wdp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6.wdp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1"/>
            <a:ext cx="9144000" cy="1826363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i="1" dirty="0"/>
              <a:t>Electrical subsystem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2209800" y="3019425"/>
            <a:ext cx="2275764" cy="63817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41194" y="353847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276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American Wire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Wire thicknesses are based on the AWG (American Wire Gauge) System</a:t>
            </a:r>
          </a:p>
          <a:p>
            <a:pPr lvl="1"/>
            <a:r>
              <a:rPr lang="en-US" sz="2800" dirty="0"/>
              <a:t>AWG wire thicknesses are based on number of wire draws: Higher gauge = </a:t>
            </a:r>
            <a:r>
              <a:rPr lang="en-US" sz="2800" i="1" dirty="0"/>
              <a:t>thinner</a:t>
            </a:r>
            <a:r>
              <a:rPr lang="en-US" sz="2800" dirty="0"/>
              <a:t> wire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04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3" t="7615" r="18050" b="59726"/>
          <a:stretch>
            <a:fillRect/>
          </a:stretch>
        </p:blipFill>
        <p:spPr>
          <a:xfrm>
            <a:off x="8001000" y="2438400"/>
            <a:ext cx="1295400" cy="990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3" t="7615" r="18050" b="59726"/>
          <a:stretch>
            <a:fillRect/>
          </a:stretch>
        </p:blipFill>
        <p:spPr>
          <a:xfrm>
            <a:off x="4800600" y="2667000"/>
            <a:ext cx="12954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3" t="7615" r="18050" b="59726"/>
          <a:stretch>
            <a:fillRect/>
          </a:stretch>
        </p:blipFill>
        <p:spPr>
          <a:xfrm>
            <a:off x="1676400" y="2895600"/>
            <a:ext cx="1295400" cy="990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3" t="7615" r="18050" b="59726"/>
          <a:stretch>
            <a:fillRect/>
          </a:stretch>
        </p:blipFill>
        <p:spPr>
          <a:xfrm flipV="1">
            <a:off x="1676400" y="4038600"/>
            <a:ext cx="1295400" cy="990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67000" y="3581400"/>
            <a:ext cx="22098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3" t="7615" r="18050" b="59726"/>
          <a:stretch>
            <a:fillRect/>
          </a:stretch>
        </p:blipFill>
        <p:spPr>
          <a:xfrm flipV="1">
            <a:off x="4800600" y="4267200"/>
            <a:ext cx="1295400" cy="990600"/>
          </a:xfrm>
          <a:prstGeom prst="rect">
            <a:avLst/>
          </a:prstGeom>
        </p:spPr>
      </p:pic>
      <p:sp>
        <p:nvSpPr>
          <p:cNvPr id="11" name="Trapezoid 10"/>
          <p:cNvSpPr/>
          <p:nvPr/>
        </p:nvSpPr>
        <p:spPr>
          <a:xfrm rot="16200000">
            <a:off x="4648200" y="3505200"/>
            <a:ext cx="1219200" cy="91440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0" y="3352800"/>
            <a:ext cx="2286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3" t="7615" r="18050" b="59726"/>
          <a:stretch>
            <a:fillRect/>
          </a:stretch>
        </p:blipFill>
        <p:spPr>
          <a:xfrm flipV="1">
            <a:off x="8001000" y="4572000"/>
            <a:ext cx="1295400" cy="990600"/>
          </a:xfrm>
          <a:prstGeom prst="rect">
            <a:avLst/>
          </a:prstGeom>
        </p:spPr>
      </p:pic>
      <p:sp>
        <p:nvSpPr>
          <p:cNvPr id="7" name="Trapezoid 6"/>
          <p:cNvSpPr/>
          <p:nvPr/>
        </p:nvSpPr>
        <p:spPr>
          <a:xfrm rot="16200000">
            <a:off x="7620000" y="3429000"/>
            <a:ext cx="1828800" cy="106680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67800" y="3048000"/>
            <a:ext cx="16002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2600" y="23622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Undrawn Wire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24800" y="198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Draw Plate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4400" y="220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Draw Plate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0" y="2438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Draw Plate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7000" y="2667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Gauge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2800" y="29718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Gauge 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0" y="609600"/>
            <a:ext cx="6553200" cy="808037"/>
          </a:xfrm>
        </p:spPr>
        <p:txBody>
          <a:bodyPr>
            <a:normAutofit fontScale="90000"/>
          </a:bodyPr>
          <a:lstStyle/>
          <a:p>
            <a:r>
              <a:rPr lang="en-US" dirty="0"/>
              <a:t>American Gauge System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2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7" grpId="0" animBg="1"/>
      <p:bldP spid="6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err="1">
                <a:latin typeface="Tw Cen MT"/>
                <a:cs typeface="Tw Cen MT"/>
              </a:rPr>
              <a:t>RoboRIO</a:t>
            </a:r>
            <a:endParaRPr lang="en-US" sz="6000" dirty="0">
              <a:latin typeface="Tw Cen MT"/>
              <a:cs typeface="Tw Cen MT"/>
            </a:endParaRPr>
          </a:p>
        </p:txBody>
      </p:sp>
      <p:pic>
        <p:nvPicPr>
          <p:cNvPr id="13" name="Content Placeholder 12" descr="roboRIO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" b="1807"/>
          <a:stretch/>
        </p:blipFill>
        <p:spPr>
          <a:xfrm>
            <a:off x="1828801" y="914400"/>
            <a:ext cx="8528985" cy="5715000"/>
          </a:xfrm>
        </p:spPr>
      </p:pic>
      <p:sp>
        <p:nvSpPr>
          <p:cNvPr id="15" name="TextBox 14"/>
          <p:cNvSpPr txBox="1"/>
          <p:nvPr/>
        </p:nvSpPr>
        <p:spPr>
          <a:xfrm>
            <a:off x="1892300" y="398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RoboRIO</a:t>
            </a:r>
            <a:endParaRPr lang="en-US" dirty="0"/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 bwMode="auto">
          <a:xfrm>
            <a:off x="1981200" y="1646238"/>
            <a:ext cx="441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419100" indent="-382588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13" indent="-27305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5558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Courier New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3653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B58B80"/>
              </a:buClr>
              <a:buSzPct val="9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9075" indent="-1825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C3986D"/>
              </a:buClr>
              <a:buSzPct val="100000"/>
              <a:buFont typeface="Arial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kern="0" spc="-150" dirty="0"/>
              <a:t>2014 </a:t>
            </a:r>
            <a:r>
              <a:rPr lang="en-US" sz="2400" kern="0" spc="-150" dirty="0" err="1"/>
              <a:t>RoboRIO</a:t>
            </a:r>
            <a:endParaRPr lang="en-US" sz="2400" kern="0" spc="-150" dirty="0"/>
          </a:p>
          <a:p>
            <a:pPr lvl="1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u="sng" dirty="0"/>
              <a:t>Power</a:t>
            </a:r>
          </a:p>
          <a:p>
            <a:pPr lvl="2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6.8-</a:t>
            </a:r>
            <a:r>
              <a:rPr lang="en-US" dirty="0" err="1" smtClean="0"/>
              <a:t>16V</a:t>
            </a:r>
            <a:r>
              <a:rPr lang="en-US" dirty="0" smtClean="0"/>
              <a:t> via </a:t>
            </a:r>
            <a:r>
              <a:rPr lang="en-US" dirty="0" err="1" smtClean="0"/>
              <a:t>PDP</a:t>
            </a:r>
            <a:endParaRPr lang="en-US" dirty="0" smtClean="0"/>
          </a:p>
          <a:p>
            <a:pPr lvl="1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u="sng" dirty="0"/>
              <a:t>Processor</a:t>
            </a:r>
          </a:p>
          <a:p>
            <a:pPr lvl="2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dirty="0"/>
              <a:t>Dual-Core ARM Cortex™-A9 at 667 MHz 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u="sng" dirty="0"/>
              <a:t>Memory</a:t>
            </a:r>
          </a:p>
          <a:p>
            <a:pPr lvl="2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256MB</a:t>
            </a:r>
            <a:r>
              <a:rPr lang="en-US" dirty="0"/>
              <a:t> System.</a:t>
            </a:r>
          </a:p>
          <a:p>
            <a:pPr lvl="2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256MB</a:t>
            </a:r>
            <a:r>
              <a:rPr lang="en-US" dirty="0"/>
              <a:t> Storage</a:t>
            </a:r>
            <a:r>
              <a:rPr lang="en-US" dirty="0" smtClean="0"/>
              <a:t>.</a:t>
            </a:r>
            <a:endParaRPr lang="en-US" u="sng" dirty="0" smtClean="0"/>
          </a:p>
          <a:p>
            <a:pPr lvl="1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u="sng" dirty="0" err="1"/>
              <a:t>PWM</a:t>
            </a:r>
            <a:endParaRPr lang="en-US" sz="2400" u="sng" dirty="0"/>
          </a:p>
          <a:p>
            <a:pPr lvl="2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10 Ports</a:t>
            </a:r>
          </a:p>
          <a:p>
            <a:pPr lvl="1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u="sng" dirty="0"/>
              <a:t>USB</a:t>
            </a:r>
          </a:p>
          <a:p>
            <a:pPr lvl="2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2 USB Host and</a:t>
            </a:r>
            <a:endParaRPr lang="en-US" sz="2200" dirty="0"/>
          </a:p>
          <a:p>
            <a:pPr marL="449263" lvl="1" indent="0">
              <a:lnSpc>
                <a:spcPct val="80000"/>
              </a:lnSpc>
              <a:spcAft>
                <a:spcPts val="400"/>
              </a:spcAft>
              <a:buNone/>
            </a:pPr>
            <a:endParaRPr lang="en-US" sz="2200" dirty="0"/>
          </a:p>
          <a:p>
            <a:pPr lvl="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7170" name="Picture 2" descr="C:\Users\toshitha\Desktop\8265i14FEE9972A33E49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4" y="1905001"/>
            <a:ext cx="437609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3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640" y="274638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roboRIO</a:t>
            </a:r>
            <a:r>
              <a:rPr lang="en-US" dirty="0" smtClean="0"/>
              <a:t> cannot directly control the motors.</a:t>
            </a:r>
          </a:p>
          <a:p>
            <a:pPr lvl="1"/>
            <a:r>
              <a:rPr lang="en-US" dirty="0" smtClean="0"/>
              <a:t>Cannot provide enough power 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Solution:</a:t>
            </a:r>
          </a:p>
          <a:p>
            <a:pPr lvl="1"/>
            <a:r>
              <a:rPr lang="en-US" dirty="0" smtClean="0"/>
              <a:t>Motor Controllers</a:t>
            </a:r>
          </a:p>
          <a:p>
            <a:pPr lvl="2"/>
            <a:r>
              <a:rPr lang="en-US" dirty="0" smtClean="0"/>
              <a:t>Relays</a:t>
            </a:r>
          </a:p>
          <a:p>
            <a:pPr lvl="2"/>
            <a:r>
              <a:rPr lang="en-US" dirty="0" smtClean="0"/>
              <a:t>Electronic Speed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shitha\Desktop\talonsrx-top-noribb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3157188"/>
            <a:ext cx="2176813" cy="21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331" y="249067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00"/>
                </a:solidFill>
              </a:rPr>
              <a:t>roboRIO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2228" y="2431465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 Motor Controller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7691114" y="2797794"/>
            <a:ext cx="2976887" cy="2391122"/>
            <a:chOff x="5111689" y="3122400"/>
            <a:chExt cx="4196087" cy="330552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689" y="3122400"/>
              <a:ext cx="4196087" cy="330552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277104" y="3821987"/>
              <a:ext cx="1775474" cy="517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noFill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05800" y="2119198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Motor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6600" y="3940794"/>
            <a:ext cx="12192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86600" y="4245594"/>
            <a:ext cx="1219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V="1">
            <a:off x="4038600" y="4093194"/>
            <a:ext cx="990600" cy="45719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0400" y="325499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Copper Wire</a:t>
            </a:r>
          </a:p>
        </p:txBody>
      </p:sp>
      <p:pic>
        <p:nvPicPr>
          <p:cNvPr id="15" name="Picture 2" descr="C:\Users\toshitha\Desktop\8265i14FEE9972A33E49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81200" y="3137001"/>
            <a:ext cx="1828800" cy="180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7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Spike</a:t>
            </a:r>
            <a:r>
              <a:rPr lang="en-US" dirty="0" smtClean="0"/>
              <a:t> Relays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46238"/>
            <a:ext cx="4800600" cy="4525963"/>
          </a:xfrm>
        </p:spPr>
        <p:txBody>
          <a:bodyPr/>
          <a:lstStyle/>
          <a:p>
            <a:r>
              <a:rPr lang="en-US" dirty="0" smtClean="0"/>
              <a:t>Relays close or open the circuit based on signals from the cRIO. </a:t>
            </a:r>
            <a:endParaRPr lang="en-US" dirty="0"/>
          </a:p>
          <a:p>
            <a:r>
              <a:rPr lang="en-US" dirty="0" smtClean="0"/>
              <a:t>Contains two independently controlled SPDT* relays arranged in an H-Bridge</a:t>
            </a:r>
          </a:p>
          <a:p>
            <a:pPr lvl="1"/>
            <a:endParaRPr lang="en-US" dirty="0" smtClean="0"/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6096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*SPDT = Single Pole Double Throw switch</a:t>
            </a:r>
          </a:p>
        </p:txBody>
      </p:sp>
      <p:pic>
        <p:nvPicPr>
          <p:cNvPr id="7" name="Picture 6" descr="325px-SPDT-Swit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1" y="5791200"/>
            <a:ext cx="1711325" cy="821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0000" b="7692"/>
          <a:stretch/>
        </p:blipFill>
        <p:spPr>
          <a:xfrm>
            <a:off x="6705600" y="2133600"/>
            <a:ext cx="3352800" cy="27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/>
              <a:t>How an H-Bridge Works</a:t>
            </a:r>
            <a:br>
              <a:rPr lang="en-US" dirty="0"/>
            </a:br>
            <a:r>
              <a:rPr lang="en-US" dirty="0" smtClean="0"/>
              <a:t>`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0" y="268435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124200" y="321775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52800" y="359875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52800" y="321775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52800" y="268435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367495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0" y="268435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867400" y="329395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329395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565615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52800" y="420835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124200" y="474175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2800" y="474175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0" y="428455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867400" y="481795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0" y="481795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52800" y="512275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96000" y="512275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55181" y="4203669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81600" y="420385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4683444" y="2636123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267200" y="3770802"/>
            <a:ext cx="914400" cy="874780"/>
            <a:chOff x="4114800" y="2970339"/>
            <a:chExt cx="914400" cy="914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572000" y="2970339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14800" y="3427539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Flowchart: Connector 27"/>
          <p:cNvSpPr/>
          <p:nvPr/>
        </p:nvSpPr>
        <p:spPr>
          <a:xfrm>
            <a:off x="4292484" y="3748999"/>
            <a:ext cx="869979" cy="914400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29000" y="2785834"/>
            <a:ext cx="2590800" cy="2819400"/>
            <a:chOff x="2057399" y="1600201"/>
            <a:chExt cx="3124200" cy="4191000"/>
          </a:xfrm>
        </p:grpSpPr>
        <p:grpSp>
          <p:nvGrpSpPr>
            <p:cNvPr id="30" name="Group 198"/>
            <p:cNvGrpSpPr/>
            <p:nvPr/>
          </p:nvGrpSpPr>
          <p:grpSpPr>
            <a:xfrm>
              <a:off x="2057399" y="3886202"/>
              <a:ext cx="0" cy="1904999"/>
              <a:chOff x="2057399" y="1600202"/>
              <a:chExt cx="0" cy="1904999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2057399" y="1600202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2057399" y="1981201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2057399" y="2362201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057399" y="2743201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057399" y="3124201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204"/>
            <p:cNvGrpSpPr/>
            <p:nvPr/>
          </p:nvGrpSpPr>
          <p:grpSpPr>
            <a:xfrm rot="10800000">
              <a:off x="2057399" y="3886202"/>
              <a:ext cx="3124200" cy="1"/>
              <a:chOff x="2057401" y="3505197"/>
              <a:chExt cx="3124200" cy="1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2057401" y="3505198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2362201" y="3505198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2667001" y="3505198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971801" y="3505198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200401" y="3505198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1" y="3505198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3810001" y="3505198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4114801" y="3505198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419602" y="3505198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4648201" y="3505197"/>
                <a:ext cx="5334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215"/>
            <p:cNvGrpSpPr/>
            <p:nvPr/>
          </p:nvGrpSpPr>
          <p:grpSpPr>
            <a:xfrm flipH="1">
              <a:off x="5181597" y="1981201"/>
              <a:ext cx="2" cy="1904999"/>
              <a:chOff x="2057401" y="1600201"/>
              <a:chExt cx="2" cy="1904999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057403" y="1600201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2057401" y="1981201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057401" y="2362201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057401" y="2743200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057402" y="3124200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/>
            <p:cNvCxnSpPr/>
            <p:nvPr/>
          </p:nvCxnSpPr>
          <p:spPr>
            <a:xfrm>
              <a:off x="5181599" y="1600201"/>
              <a:ext cx="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 flipH="1">
            <a:off x="3429000" y="2754868"/>
            <a:ext cx="2590800" cy="2819400"/>
            <a:chOff x="2057400" y="1600200"/>
            <a:chExt cx="3124200" cy="4191000"/>
          </a:xfrm>
        </p:grpSpPr>
        <p:grpSp>
          <p:nvGrpSpPr>
            <p:cNvPr id="55" name="Group 198"/>
            <p:cNvGrpSpPr/>
            <p:nvPr/>
          </p:nvGrpSpPr>
          <p:grpSpPr>
            <a:xfrm>
              <a:off x="2057400" y="3886200"/>
              <a:ext cx="0" cy="1905000"/>
              <a:chOff x="2057400" y="1600200"/>
              <a:chExt cx="0" cy="1905000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>
                <a:off x="2057400" y="1600200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2057400" y="1981200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2057400" y="2362200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2057400" y="2743200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2057400" y="3124200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204"/>
            <p:cNvGrpSpPr/>
            <p:nvPr/>
          </p:nvGrpSpPr>
          <p:grpSpPr>
            <a:xfrm rot="10800000">
              <a:off x="2057400" y="3886200"/>
              <a:ext cx="3124200" cy="0"/>
              <a:chOff x="2057400" y="3505200"/>
              <a:chExt cx="3124200" cy="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>
                <a:off x="2057400" y="35052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362200" y="35052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2667000" y="35052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2971800" y="35052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3200400" y="35052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3505200" y="35052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3810000" y="35052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114800" y="35052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4419600" y="35052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3505200"/>
                <a:ext cx="5334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215"/>
            <p:cNvGrpSpPr/>
            <p:nvPr/>
          </p:nvGrpSpPr>
          <p:grpSpPr>
            <a:xfrm flipH="1">
              <a:off x="5135881" y="1981200"/>
              <a:ext cx="45719" cy="1905000"/>
              <a:chOff x="2057400" y="1600200"/>
              <a:chExt cx="0" cy="1905000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2057400" y="1600200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2057400" y="1981200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2057400" y="2362200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2057400" y="2743200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2057400" y="3124200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Arrow Connector 57"/>
            <p:cNvCxnSpPr/>
            <p:nvPr/>
          </p:nvCxnSpPr>
          <p:spPr>
            <a:xfrm>
              <a:off x="5181600" y="1600200"/>
              <a:ext cx="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Down Arrow 78"/>
          <p:cNvSpPr/>
          <p:nvPr/>
        </p:nvSpPr>
        <p:spPr>
          <a:xfrm rot="16200000">
            <a:off x="8055656" y="3599900"/>
            <a:ext cx="762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Down Arrow 79"/>
          <p:cNvSpPr/>
          <p:nvPr/>
        </p:nvSpPr>
        <p:spPr>
          <a:xfrm rot="5400000">
            <a:off x="8014712" y="3589636"/>
            <a:ext cx="762000" cy="533400"/>
          </a:xfrm>
          <a:prstGeom prst="downArrow">
            <a:avLst>
              <a:gd name="adj1" fmla="val 50000"/>
              <a:gd name="adj2" fmla="val 41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33800" y="4659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  MOTOR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08102" y="201289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+12V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57600" y="58028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Ground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6670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S1</a:t>
            </a:r>
          </a:p>
        </p:txBody>
      </p:sp>
      <p:sp>
        <p:nvSpPr>
          <p:cNvPr id="87" name="TextBox 86"/>
          <p:cNvSpPr txBox="1"/>
          <p:nvPr/>
        </p:nvSpPr>
        <p:spPr>
          <a:xfrm rot="10800000" flipV="1">
            <a:off x="6248400" y="3288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S3</a:t>
            </a:r>
          </a:p>
        </p:txBody>
      </p:sp>
      <p:sp>
        <p:nvSpPr>
          <p:cNvPr id="88" name="TextBox 87"/>
          <p:cNvSpPr txBox="1"/>
          <p:nvPr/>
        </p:nvSpPr>
        <p:spPr>
          <a:xfrm rot="10800000" flipV="1">
            <a:off x="6248400" y="4812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S4</a:t>
            </a:r>
          </a:p>
        </p:txBody>
      </p:sp>
      <p:sp>
        <p:nvSpPr>
          <p:cNvPr id="89" name="TextBox 88"/>
          <p:cNvSpPr txBox="1"/>
          <p:nvPr/>
        </p:nvSpPr>
        <p:spPr>
          <a:xfrm rot="10800000" flipV="1">
            <a:off x="2667001" y="4736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938841" y="2867324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cs typeface="Times New Roman" pitchFamily="18" charset="0"/>
              </a:rPr>
              <a:t>S1+S4 </a:t>
            </a:r>
          </a:p>
          <a:p>
            <a:pPr algn="ctr"/>
            <a:endParaRPr lang="en-US" sz="3200" dirty="0">
              <a:solidFill>
                <a:srgbClr val="000000"/>
              </a:solidFill>
              <a:cs typeface="Times New Roman" pitchFamily="18" charset="0"/>
            </a:endParaRPr>
          </a:p>
          <a:p>
            <a:pPr algn="ctr"/>
            <a:endParaRPr lang="en-US" sz="3200" dirty="0">
              <a:solidFill>
                <a:srgbClr val="000000"/>
              </a:solidFill>
              <a:cs typeface="Times New Roman" pitchFamily="18" charset="0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cs typeface="Times New Roman" pitchFamily="18" charset="0"/>
              </a:rPr>
              <a:t>FULL FORWARD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938841" y="2869043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cs typeface="Times New Roman" pitchFamily="18" charset="0"/>
              </a:rPr>
              <a:t>S3+S2</a:t>
            </a:r>
          </a:p>
          <a:p>
            <a:pPr algn="ctr"/>
            <a:endParaRPr lang="en-US" sz="3200" dirty="0">
              <a:solidFill>
                <a:srgbClr val="000000"/>
              </a:solidFill>
              <a:cs typeface="Times New Roman" pitchFamily="18" charset="0"/>
            </a:endParaRPr>
          </a:p>
          <a:p>
            <a:pPr algn="ctr"/>
            <a:endParaRPr lang="en-US" sz="3200" dirty="0">
              <a:solidFill>
                <a:srgbClr val="000000"/>
              </a:solidFill>
              <a:cs typeface="Times New Roman" pitchFamily="18" charset="0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cs typeface="Times New Roman" pitchFamily="18" charset="0"/>
              </a:rPr>
              <a:t>FULL REVERSE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4733852" y="2388088"/>
            <a:ext cx="0" cy="290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774388" y="5639410"/>
            <a:ext cx="6876" cy="248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/>
          <p:cNvSpPr/>
          <p:nvPr/>
        </p:nvSpPr>
        <p:spPr>
          <a:xfrm>
            <a:off x="3302304" y="360774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94" name="Flowchart: Connector 93"/>
          <p:cNvSpPr/>
          <p:nvPr/>
        </p:nvSpPr>
        <p:spPr>
          <a:xfrm>
            <a:off x="6061472" y="361001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95" name="Flowchart: Connector 94"/>
          <p:cNvSpPr/>
          <p:nvPr/>
        </p:nvSpPr>
        <p:spPr>
          <a:xfrm>
            <a:off x="3304576" y="511129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96" name="Flowchart: Connector 95"/>
          <p:cNvSpPr/>
          <p:nvPr/>
        </p:nvSpPr>
        <p:spPr>
          <a:xfrm>
            <a:off x="6050096" y="5113567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49954" y="2868094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cs typeface="Times New Roman" pitchFamily="18" charset="0"/>
              </a:rPr>
              <a:t>S1+S3</a:t>
            </a:r>
          </a:p>
          <a:p>
            <a:pPr algn="ctr"/>
            <a:endParaRPr lang="en-US" sz="3200" dirty="0">
              <a:solidFill>
                <a:srgbClr val="000000"/>
              </a:solidFill>
              <a:cs typeface="Times New Roman" pitchFamily="18" charset="0"/>
            </a:endParaRPr>
          </a:p>
          <a:p>
            <a:pPr algn="ctr"/>
            <a:endParaRPr lang="en-US" sz="3200" dirty="0">
              <a:solidFill>
                <a:srgbClr val="000000"/>
              </a:solidFill>
              <a:cs typeface="Times New Roman" pitchFamily="18" charset="0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cs typeface="Times New Roman" pitchFamily="18" charset="0"/>
              </a:rPr>
              <a:t>BRAKE</a:t>
            </a:r>
          </a:p>
        </p:txBody>
      </p:sp>
      <p:sp>
        <p:nvSpPr>
          <p:cNvPr id="98" name="Arc 97"/>
          <p:cNvSpPr/>
          <p:nvPr/>
        </p:nvSpPr>
        <p:spPr>
          <a:xfrm>
            <a:off x="3962400" y="2938234"/>
            <a:ext cx="1600200" cy="685800"/>
          </a:xfrm>
          <a:prstGeom prst="arc">
            <a:avLst>
              <a:gd name="adj1" fmla="val 16247832"/>
              <a:gd name="adj2" fmla="val 12961641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1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1754 0.00046 L -0.1342 0.00046 L -0.1342 0.22101 L 0.16701 0.22101 L 0.16701 0.43323 L 0.01997 0.43323 " pathEditMode="relative" rAng="0" ptsTypes="AAAAAA">
                                      <p:cBhvr>
                                        <p:cTn id="18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16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11 -4.88313E-7 L 0.13785 -0.00278 L 0.13785 0.21546 L -0.16111 0.21824 L -0.16215 0.43115 L -0.00903 0.42976 " pathEditMode="relative" rAng="0" ptsTypes="AAAAAA">
                                      <p:cBhvr>
                                        <p:cTn id="60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214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79" grpId="0" animBg="1"/>
      <p:bldP spid="79" grpId="1" animBg="1"/>
      <p:bldP spid="80" grpId="0" animBg="1"/>
      <p:bldP spid="80" grpId="1" animBg="1"/>
      <p:bldP spid="90" grpId="0"/>
      <p:bldP spid="91" grpId="0"/>
      <p:bldP spid="91" grpId="1"/>
      <p:bldP spid="97" grpId="0"/>
      <p:bldP spid="97" grpId="1"/>
      <p:bldP spid="98" grpId="0" animBg="1"/>
      <p:bldP spid="9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74637"/>
            <a:ext cx="7772400" cy="1143000"/>
          </a:xfrm>
        </p:spPr>
        <p:txBody>
          <a:bodyPr/>
          <a:lstStyle/>
          <a:p>
            <a:r>
              <a:rPr lang="en-US" u="sng" dirty="0" smtClean="0"/>
              <a:t>E</a:t>
            </a:r>
            <a:r>
              <a:rPr lang="en-US" dirty="0" smtClean="0"/>
              <a:t>lectronic </a:t>
            </a:r>
            <a:r>
              <a:rPr lang="en-US" u="sng" dirty="0" smtClean="0"/>
              <a:t>S</a:t>
            </a:r>
            <a:r>
              <a:rPr lang="en-US" dirty="0" smtClean="0"/>
              <a:t>peed </a:t>
            </a:r>
            <a:r>
              <a:rPr lang="en-US" u="sng" dirty="0" smtClean="0"/>
              <a:t>C</a:t>
            </a:r>
            <a:r>
              <a:rPr lang="en-US" dirty="0" smtClean="0"/>
              <a:t>ontroller (ESC)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the amount of power sent to the motors in addition to direction that motor turns.</a:t>
            </a:r>
          </a:p>
          <a:p>
            <a:r>
              <a:rPr lang="en-US" dirty="0" smtClean="0"/>
              <a:t>Two types of ESC’s: </a:t>
            </a:r>
          </a:p>
          <a:p>
            <a:pPr lvl="1"/>
            <a:r>
              <a:rPr lang="en-US" dirty="0" smtClean="0"/>
              <a:t>Talon </a:t>
            </a:r>
            <a:r>
              <a:rPr lang="en-US" dirty="0" err="1" smtClean="0"/>
              <a:t>SRX</a:t>
            </a:r>
            <a:endParaRPr lang="en-US" dirty="0" smtClean="0"/>
          </a:p>
          <a:p>
            <a:pPr lvl="1"/>
            <a:r>
              <a:rPr lang="en-US" dirty="0" smtClean="0"/>
              <a:t>Victor </a:t>
            </a:r>
            <a:r>
              <a:rPr lang="en-US" dirty="0" err="1" smtClean="0"/>
              <a:t>SP</a:t>
            </a:r>
            <a:endParaRPr lang="en-US" dirty="0" smtClean="0"/>
          </a:p>
          <a:p>
            <a:pPr marL="36512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1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28800" y="1524001"/>
          <a:ext cx="8382000" cy="12352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0"/>
                <a:gridCol w="4191000"/>
              </a:tblGrid>
              <a:tr h="599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Talon </a:t>
                      </a:r>
                      <a:r>
                        <a:rPr lang="en-US" sz="2400" dirty="0" err="1" smtClean="0"/>
                        <a:t>SRX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Victor </a:t>
                      </a:r>
                      <a:r>
                        <a:rPr lang="en-US" sz="2400" dirty="0" err="1" smtClean="0"/>
                        <a:t>SP</a:t>
                      </a:r>
                      <a:endParaRPr lang="en-US" sz="2400" dirty="0"/>
                    </a:p>
                  </a:txBody>
                  <a:tcPr/>
                </a:tc>
              </a:tr>
              <a:tr h="6352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$79.99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$59.99</a:t>
                      </a:r>
                      <a:endParaRPr 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828800" y="2717803"/>
          <a:ext cx="8382000" cy="2813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895600"/>
                <a:gridCol w="2743200"/>
              </a:tblGrid>
              <a:tr h="5279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Features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</a:t>
                      </a:r>
                      <a:r>
                        <a:rPr lang="en-US" sz="2400" baseline="0" dirty="0" smtClean="0"/>
                        <a:t> Features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Features</a:t>
                      </a:r>
                      <a:endParaRPr lang="en-US" sz="2400" dirty="0"/>
                    </a:p>
                  </a:txBody>
                  <a:tcPr/>
                </a:tc>
              </a:tr>
              <a:tr h="13418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CAN</a:t>
                      </a:r>
                      <a:r>
                        <a:rPr lang="en-US" sz="2400" baseline="0" dirty="0" smtClean="0"/>
                        <a:t> &amp; </a:t>
                      </a:r>
                      <a:r>
                        <a:rPr lang="en-US" sz="2400" baseline="0" dirty="0" err="1" smtClean="0"/>
                        <a:t>PWM</a:t>
                      </a:r>
                      <a:r>
                        <a:rPr lang="en-US" sz="2400" baseline="0" dirty="0" smtClean="0"/>
                        <a:t> communication</a:t>
                      </a:r>
                    </a:p>
                    <a:p>
                      <a:pPr algn="ctr"/>
                      <a:r>
                        <a:rPr lang="en-US" sz="2400" dirty="0" smtClean="0"/>
                        <a:t>6-</a:t>
                      </a:r>
                      <a:r>
                        <a:rPr lang="en-US" sz="2400" dirty="0" err="1" smtClean="0"/>
                        <a:t>28V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Small</a:t>
                      </a:r>
                      <a:r>
                        <a:rPr lang="en-US" sz="2400" baseline="0" dirty="0" smtClean="0"/>
                        <a:t> &amp; light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Embedded power and output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Completely Sealed</a:t>
                      </a:r>
                    </a:p>
                    <a:p>
                      <a:pPr algn="ctr"/>
                      <a:r>
                        <a:rPr lang="en-US" sz="2400" baseline="0" dirty="0" err="1" smtClean="0"/>
                        <a:t>12V</a:t>
                      </a:r>
                      <a:r>
                        <a:rPr lang="en-US" sz="2400" baseline="0" dirty="0" smtClean="0"/>
                        <a:t> Nominal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PWM</a:t>
                      </a:r>
                      <a:r>
                        <a:rPr lang="en-US" sz="2400" baseline="0" dirty="0" smtClean="0"/>
                        <a:t> communication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6-</a:t>
                      </a:r>
                      <a:r>
                        <a:rPr lang="en-US" sz="2400" baseline="0" dirty="0" err="1" smtClean="0"/>
                        <a:t>16V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C:\Users\toshitha\Desktop\CTRE-announcement-TalonSR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" b="100000" l="15981" r="828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80" r="16072"/>
          <a:stretch/>
        </p:blipFill>
        <p:spPr bwMode="auto">
          <a:xfrm flipH="1">
            <a:off x="1828801" y="4572001"/>
            <a:ext cx="2971799" cy="219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shitha\Desktop\CTRE-announcement-VictorS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100000" l="19613" r="82809">
                        <a14:foregroundMark x1="71429" y1="63592" x2="71429" y2="63592"/>
                        <a14:foregroundMark x1="71429" y1="70874" x2="71429" y2="70874"/>
                        <a14:foregroundMark x1="79419" y1="75243" x2="75787" y2="86893"/>
                        <a14:foregroundMark x1="79177" y1="66505" x2="70218" y2="82524"/>
                        <a14:foregroundMark x1="69249" y1="53398" x2="64407" y2="73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59" r="16254"/>
          <a:stretch/>
        </p:blipFill>
        <p:spPr bwMode="auto">
          <a:xfrm flipH="1">
            <a:off x="7162801" y="4572001"/>
            <a:ext cx="2992817" cy="227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2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/>
          <p:cNvCxnSpPr/>
          <p:nvPr/>
        </p:nvCxnSpPr>
        <p:spPr>
          <a:xfrm rot="10800000">
            <a:off x="3177648" y="5803704"/>
            <a:ext cx="4038600" cy="1588"/>
          </a:xfrm>
          <a:prstGeom prst="straightConnector1">
            <a:avLst/>
          </a:prstGeom>
          <a:ln w="28575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3327776" y="4418456"/>
            <a:ext cx="2133600" cy="1588"/>
          </a:xfrm>
          <a:prstGeom prst="straightConnector1">
            <a:avLst/>
          </a:prstGeom>
          <a:ln w="76200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Distribution Diagram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175376" y="1989160"/>
            <a:ext cx="304800" cy="1588"/>
          </a:xfrm>
          <a:prstGeom prst="straightConnector1">
            <a:avLst/>
          </a:prstGeom>
          <a:ln w="158750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04176" y="1989160"/>
            <a:ext cx="457200" cy="1588"/>
          </a:xfrm>
          <a:prstGeom prst="straightConnector1">
            <a:avLst/>
          </a:prstGeom>
          <a:ln w="158750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75376" y="2751160"/>
            <a:ext cx="2286000" cy="1588"/>
          </a:xfrm>
          <a:prstGeom prst="straightConnector1">
            <a:avLst/>
          </a:prstGeom>
          <a:ln w="158750">
            <a:solidFill>
              <a:srgbClr val="000000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18576" y="3034352"/>
            <a:ext cx="0" cy="922360"/>
          </a:xfrm>
          <a:prstGeom prst="straightConnector1">
            <a:avLst/>
          </a:prstGeom>
          <a:ln w="76200">
            <a:solidFill>
              <a:srgbClr val="000000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237024" y="3034352"/>
            <a:ext cx="0" cy="922360"/>
          </a:xfrm>
          <a:prstGeom prst="straightConnector1">
            <a:avLst/>
          </a:prstGeom>
          <a:ln w="76200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H="1">
            <a:off x="6296681" y="3510265"/>
            <a:ext cx="2231408" cy="1279582"/>
          </a:xfrm>
          <a:prstGeom prst="bentConnector3">
            <a:avLst>
              <a:gd name="adj1" fmla="val 59174"/>
            </a:avLst>
          </a:prstGeom>
          <a:ln w="28575">
            <a:solidFill>
              <a:srgbClr val="000000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H="1">
            <a:off x="6540703" y="3449484"/>
            <a:ext cx="2231405" cy="1401145"/>
          </a:xfrm>
          <a:prstGeom prst="bentConnector3">
            <a:avLst>
              <a:gd name="adj1" fmla="val 50000"/>
            </a:avLst>
          </a:prstGeom>
          <a:ln w="28575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46" b="93077" l="3468" r="97688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H="1">
            <a:off x="1664720" y="4046560"/>
            <a:ext cx="1611881" cy="121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Straight Arrow Connector 71"/>
          <p:cNvCxnSpPr/>
          <p:nvPr/>
        </p:nvCxnSpPr>
        <p:spPr>
          <a:xfrm rot="10800000">
            <a:off x="3327776" y="4782408"/>
            <a:ext cx="2133600" cy="1588"/>
          </a:xfrm>
          <a:prstGeom prst="straightConnector1">
            <a:avLst/>
          </a:prstGeom>
          <a:ln w="76200">
            <a:solidFill>
              <a:srgbClr val="000000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>
            <a:off x="3177648" y="6126712"/>
            <a:ext cx="40386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772594" y="2150112"/>
            <a:ext cx="2362200" cy="1588"/>
          </a:xfrm>
          <a:prstGeom prst="straightConnector1">
            <a:avLst/>
          </a:prstGeom>
          <a:ln w="28575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772594" y="2270080"/>
            <a:ext cx="23622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7865470" y="3781756"/>
            <a:ext cx="3352803" cy="1041403"/>
          </a:xfrm>
          <a:prstGeom prst="bentConnector3">
            <a:avLst>
              <a:gd name="adj1" fmla="val 100189"/>
            </a:avLst>
          </a:prstGeom>
          <a:ln>
            <a:solidFill>
              <a:srgbClr val="008000"/>
            </a:solidFill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 flipV="1">
            <a:off x="6797720" y="2626056"/>
            <a:ext cx="2794002" cy="2057400"/>
          </a:xfrm>
          <a:prstGeom prst="bentConnector3">
            <a:avLst>
              <a:gd name="adj1" fmla="val 0"/>
            </a:avLst>
          </a:prstGeom>
          <a:ln>
            <a:solidFill>
              <a:srgbClr val="008000"/>
            </a:solidFill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100" y="1447800"/>
            <a:ext cx="1600200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0" y="1459992"/>
            <a:ext cx="1449754" cy="11308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03" b="96154" l="9412" r="9882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7750" y="1524001"/>
            <a:ext cx="2000250" cy="1835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/>
          <a:srcRect t="10000" b="7692"/>
          <a:stretch/>
        </p:blipFill>
        <p:spPr>
          <a:xfrm>
            <a:off x="7340600" y="5194300"/>
            <a:ext cx="1651000" cy="135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0185" t="14445" r="9259" b="24074"/>
          <a:stretch/>
        </p:blipFill>
        <p:spPr>
          <a:xfrm>
            <a:off x="1676400" y="5562600"/>
            <a:ext cx="1397766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000" b="90375" l="3000" r="941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7800" y="3810000"/>
            <a:ext cx="1524000" cy="1524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4"/>
          <a:srcRect l="79445" t="31474" r="1389" b="21631"/>
          <a:stretch/>
        </p:blipFill>
        <p:spPr>
          <a:xfrm rot="5400000">
            <a:off x="5698435" y="1159565"/>
            <a:ext cx="1447800" cy="2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Comparison</a:t>
            </a:r>
            <a:endParaRPr lang="en-US" dirty="0"/>
          </a:p>
        </p:txBody>
      </p:sp>
      <p:pic>
        <p:nvPicPr>
          <p:cNvPr id="3075" name="Picture 3" descr="C:\Users\toshitha\Desktop\Motor-Controller-Compari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905000"/>
            <a:ext cx="7966223" cy="400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Controller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communicate with the Jaguar ESC</a:t>
            </a:r>
          </a:p>
          <a:p>
            <a:pPr marL="963613" lvl="1" indent="-514350">
              <a:buFont typeface="+mj-lt"/>
              <a:buAutoNum type="arabicPeriod"/>
            </a:pPr>
            <a:r>
              <a:rPr lang="en-US" dirty="0" smtClean="0"/>
              <a:t>Servo Wire</a:t>
            </a:r>
          </a:p>
          <a:p>
            <a:pPr marL="1206500" lvl="2" indent="-457200"/>
            <a:r>
              <a:rPr lang="en-US" dirty="0" smtClean="0"/>
              <a:t>Uses </a:t>
            </a:r>
            <a:r>
              <a:rPr lang="en-US" i="1" dirty="0" smtClean="0"/>
              <a:t>Pulse Width Modulation</a:t>
            </a:r>
            <a:endParaRPr lang="en-US" dirty="0" smtClean="0"/>
          </a:p>
          <a:p>
            <a:pPr marL="963613" lvl="1" indent="-514350">
              <a:buFont typeface="+mj-lt"/>
              <a:buAutoNum type="arabicPeriod"/>
            </a:pPr>
            <a:r>
              <a:rPr lang="en-US" dirty="0" smtClean="0"/>
              <a:t>CAN-bus</a:t>
            </a:r>
          </a:p>
          <a:p>
            <a:pPr marL="1206500" lvl="2" indent="-457200"/>
            <a:r>
              <a:rPr lang="en-US" dirty="0" smtClean="0"/>
              <a:t>Uses</a:t>
            </a:r>
            <a:r>
              <a:rPr lang="en-US" i="1" dirty="0" smtClean="0"/>
              <a:t> “Message based protocol” (like Ethernet)</a:t>
            </a: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Difference between CAN and PWM Wiring</a:t>
            </a:r>
            <a:endParaRPr lang="en-US" sz="4000" dirty="0"/>
          </a:p>
        </p:txBody>
      </p:sp>
      <p:grpSp>
        <p:nvGrpSpPr>
          <p:cNvPr id="7" name="Content Placeholder 6"/>
          <p:cNvGrpSpPr>
            <a:grpSpLocks noGrp="1"/>
          </p:cNvGrpSpPr>
          <p:nvPr/>
        </p:nvGrpSpPr>
        <p:grpSpPr>
          <a:xfrm>
            <a:off x="2194336" y="2049734"/>
            <a:ext cx="2986473" cy="3368121"/>
            <a:chOff x="2491292" y="1717344"/>
            <a:chExt cx="4324641" cy="4050564"/>
          </a:xfrm>
        </p:grpSpPr>
        <p:cxnSp>
          <p:nvCxnSpPr>
            <p:cNvPr id="8" name="Straight Connector 7"/>
            <p:cNvCxnSpPr>
              <a:stCxn id="20" idx="2"/>
            </p:cNvCxnSpPr>
            <p:nvPr/>
          </p:nvCxnSpPr>
          <p:spPr>
            <a:xfrm flipH="1">
              <a:off x="2788418" y="2250744"/>
              <a:ext cx="2023916" cy="17804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2"/>
              <a:endCxn id="23" idx="0"/>
            </p:cNvCxnSpPr>
            <p:nvPr/>
          </p:nvCxnSpPr>
          <p:spPr>
            <a:xfrm flipH="1">
              <a:off x="4052635" y="2250744"/>
              <a:ext cx="759699" cy="29837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2"/>
              <a:endCxn id="25" idx="0"/>
            </p:cNvCxnSpPr>
            <p:nvPr/>
          </p:nvCxnSpPr>
          <p:spPr>
            <a:xfrm flipH="1">
              <a:off x="2910393" y="2250744"/>
              <a:ext cx="1901941" cy="29837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0" idx="2"/>
              <a:endCxn id="18" idx="0"/>
            </p:cNvCxnSpPr>
            <p:nvPr/>
          </p:nvCxnSpPr>
          <p:spPr>
            <a:xfrm flipH="1">
              <a:off x="4064012" y="2250744"/>
              <a:ext cx="748322" cy="17804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0" idx="2"/>
              <a:endCxn id="22" idx="0"/>
            </p:cNvCxnSpPr>
            <p:nvPr/>
          </p:nvCxnSpPr>
          <p:spPr>
            <a:xfrm>
              <a:off x="4812334" y="2250744"/>
              <a:ext cx="404915" cy="17804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0" idx="2"/>
              <a:endCxn id="19" idx="0"/>
            </p:cNvCxnSpPr>
            <p:nvPr/>
          </p:nvCxnSpPr>
          <p:spPr>
            <a:xfrm>
              <a:off x="4812334" y="2250744"/>
              <a:ext cx="1584500" cy="17804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0" idx="2"/>
              <a:endCxn id="26" idx="0"/>
            </p:cNvCxnSpPr>
            <p:nvPr/>
          </p:nvCxnSpPr>
          <p:spPr>
            <a:xfrm>
              <a:off x="4812334" y="2250744"/>
              <a:ext cx="393539" cy="29837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0" idx="2"/>
              <a:endCxn id="24" idx="0"/>
            </p:cNvCxnSpPr>
            <p:nvPr/>
          </p:nvCxnSpPr>
          <p:spPr>
            <a:xfrm>
              <a:off x="4812334" y="2250744"/>
              <a:ext cx="1573124" cy="29837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27"/>
            <p:cNvGrpSpPr/>
            <p:nvPr/>
          </p:nvGrpSpPr>
          <p:grpSpPr>
            <a:xfrm>
              <a:off x="2491292" y="1717344"/>
              <a:ext cx="4324641" cy="4050564"/>
              <a:chOff x="2491292" y="1717344"/>
              <a:chExt cx="4324641" cy="40505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644911" y="4031212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ESC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977733" y="4031212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ESC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102100" y="1717344"/>
                <a:ext cx="1420466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roboRIO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502668" y="4031212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ESC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98148" y="4031212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ESC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33535" y="5234508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ESC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66357" y="5234508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ESC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91292" y="5234508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ESC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786772" y="5234508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ESC</a:t>
                </a:r>
              </a:p>
            </p:txBody>
          </p:sp>
        </p:grpSp>
      </p:grpSp>
      <p:grpSp>
        <p:nvGrpSpPr>
          <p:cNvPr id="28" name="Content Placeholder 27"/>
          <p:cNvGrpSpPr>
            <a:grpSpLocks noGrp="1"/>
          </p:cNvGrpSpPr>
          <p:nvPr/>
        </p:nvGrpSpPr>
        <p:grpSpPr>
          <a:xfrm>
            <a:off x="6672448" y="2049734"/>
            <a:ext cx="3175948" cy="3229369"/>
            <a:chOff x="2216918" y="1717344"/>
            <a:chExt cx="4599015" cy="4050564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216918" y="5540991"/>
              <a:ext cx="5715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329492" y="5540991"/>
              <a:ext cx="26368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6" idx="3"/>
              <a:endCxn id="34" idx="1"/>
            </p:cNvCxnSpPr>
            <p:nvPr/>
          </p:nvCxnSpPr>
          <p:spPr>
            <a:xfrm>
              <a:off x="3340868" y="4297912"/>
              <a:ext cx="26368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644911" y="4031212"/>
              <a:ext cx="838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ESC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77733" y="4031212"/>
              <a:ext cx="838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ESC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3757" y="1717344"/>
              <a:ext cx="1125357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cRIO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02668" y="4031212"/>
              <a:ext cx="838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ESC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98148" y="4031212"/>
              <a:ext cx="838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ESC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33535" y="5234508"/>
              <a:ext cx="838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ESC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66357" y="5234508"/>
              <a:ext cx="838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ESC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91292" y="5234508"/>
              <a:ext cx="838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ESC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86772" y="5234508"/>
              <a:ext cx="838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ESC</a:t>
              </a:r>
            </a:p>
          </p:txBody>
        </p:sp>
        <p:cxnSp>
          <p:nvCxnSpPr>
            <p:cNvPr id="42" name="Straight Connector 41"/>
            <p:cNvCxnSpPr>
              <a:stCxn id="36" idx="0"/>
            </p:cNvCxnSpPr>
            <p:nvPr/>
          </p:nvCxnSpPr>
          <p:spPr>
            <a:xfrm flipV="1">
              <a:off x="2921769" y="2882508"/>
              <a:ext cx="1604667" cy="11487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9" idx="0"/>
              <a:endCxn id="34" idx="2"/>
            </p:cNvCxnSpPr>
            <p:nvPr/>
          </p:nvCxnSpPr>
          <p:spPr>
            <a:xfrm flipV="1">
              <a:off x="6385457" y="4564612"/>
              <a:ext cx="11376" cy="669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216919" y="5486399"/>
              <a:ext cx="81888" cy="10408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45" name="Straight Connector 44"/>
            <p:cNvCxnSpPr>
              <a:endCxn id="35" idx="2"/>
            </p:cNvCxnSpPr>
            <p:nvPr/>
          </p:nvCxnSpPr>
          <p:spPr>
            <a:xfrm flipV="1">
              <a:off x="4526436" y="2250744"/>
              <a:ext cx="0" cy="6317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 flipH="1">
            <a:off x="6082490" y="2001235"/>
            <a:ext cx="27296" cy="34166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48600" y="2647890"/>
            <a:ext cx="309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(Daisy Chaining)</a:t>
            </a:r>
          </a:p>
        </p:txBody>
      </p:sp>
    </p:spTree>
    <p:extLst>
      <p:ext uri="{BB962C8B-B14F-4D97-AF65-F5344CB8AC3E}">
        <p14:creationId xmlns:p14="http://schemas.microsoft.com/office/powerpoint/2010/main" val="281948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1143000"/>
          </a:xfrm>
        </p:spPr>
        <p:txBody>
          <a:bodyPr/>
          <a:lstStyle/>
          <a:p>
            <a:r>
              <a:rPr lang="en-US" dirty="0" smtClean="0"/>
              <a:t>FIRST Power Distribution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9100"/>
            <a:ext cx="9144000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/>
              <a:t>Voltage:</a:t>
            </a:r>
            <a:r>
              <a:rPr lang="en-US" sz="2200" dirty="0"/>
              <a:t>     12 Volts Nominal​</a:t>
            </a:r>
            <a:br>
              <a:rPr lang="en-US" sz="2200" dirty="0"/>
            </a:br>
            <a:r>
              <a:rPr lang="en-US" sz="2200" b="1" dirty="0"/>
              <a:t>Weight:      </a:t>
            </a:r>
            <a:r>
              <a:rPr lang="en-US" sz="2200" dirty="0"/>
              <a:t>13 Pound​</a:t>
            </a:r>
            <a:br>
              <a:rPr lang="en-US" sz="2200" dirty="0"/>
            </a:br>
            <a:r>
              <a:rPr lang="en-US" sz="2200" b="1" dirty="0"/>
              <a:t>Chemistry: </a:t>
            </a:r>
            <a:r>
              <a:rPr lang="en-US" sz="2200" dirty="0"/>
              <a:t>Lead-Acid (Gel)​</a:t>
            </a:r>
            <a:br>
              <a:rPr lang="en-US" sz="2200" dirty="0"/>
            </a:br>
            <a:r>
              <a:rPr lang="en-US" sz="2200" b="1" dirty="0"/>
              <a:t>Capacity:   </a:t>
            </a:r>
            <a:r>
              <a:rPr lang="en-US" sz="2200" dirty="0"/>
              <a:t>18 Ah​</a:t>
            </a:r>
            <a:br>
              <a:rPr lang="en-US" sz="2200" dirty="0"/>
            </a:br>
            <a:r>
              <a:rPr lang="en-US" sz="2200" i="1" dirty="0"/>
              <a:t>10.2 Ah when rated for 1 hour</a:t>
            </a:r>
            <a:r>
              <a:rPr lang="en-US" sz="2200" dirty="0"/>
              <a:t>​</a:t>
            </a:r>
          </a:p>
          <a:p>
            <a:pPr marL="36512" indent="0">
              <a:lnSpc>
                <a:spcPct val="120000"/>
              </a:lnSpc>
              <a:buNone/>
            </a:pPr>
            <a:r>
              <a:rPr lang="en-US" sz="2200" dirty="0"/>
              <a:t>​</a:t>
            </a:r>
          </a:p>
          <a:p>
            <a:pPr>
              <a:lnSpc>
                <a:spcPct val="120000"/>
              </a:lnSpc>
            </a:pPr>
            <a:r>
              <a:rPr lang="en-US" sz="2200" b="1" dirty="0"/>
              <a:t>Current:     </a:t>
            </a:r>
            <a:r>
              <a:rPr lang="en-US" sz="2200" dirty="0"/>
              <a:t>Nominal 150 A​</a:t>
            </a:r>
            <a:br>
              <a:rPr lang="en-US" sz="2200" dirty="0"/>
            </a:br>
            <a:r>
              <a:rPr lang="en-US" sz="2200" dirty="0">
                <a:sym typeface="Wingdings"/>
              </a:rPr>
              <a:t></a:t>
            </a:r>
            <a:r>
              <a:rPr lang="en-US" sz="2200" b="1" i="1" dirty="0"/>
              <a:t>Power:  </a:t>
            </a:r>
            <a:r>
              <a:rPr lang="en-US" sz="2200" i="1" dirty="0"/>
              <a:t>~1600 Watts at 150 A</a:t>
            </a:r>
            <a:r>
              <a:rPr lang="en-US" sz="2200" dirty="0"/>
              <a:t>​</a:t>
            </a:r>
            <a:br>
              <a:rPr lang="en-US" sz="2200" dirty="0"/>
            </a:br>
            <a:r>
              <a:rPr lang="en-US" sz="2200" dirty="0"/>
              <a:t>​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Can supply over 700 amperes of current when terminals are shorted.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924050"/>
            <a:ext cx="31908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8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Power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turn robot on and off, including emergency shut off</a:t>
            </a:r>
          </a:p>
          <a:p>
            <a:r>
              <a:rPr lang="en-US" dirty="0" smtClean="0"/>
              <a:t>Also a 120 amp circuit breaker</a:t>
            </a:r>
          </a:p>
          <a:p>
            <a:r>
              <a:rPr lang="en-US" dirty="0" smtClean="0"/>
              <a:t>Must be placed in an accessible location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1" y="3886200"/>
            <a:ext cx="3129133" cy="2786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32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toshitha\Desktop\4408832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9525001" cy="687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oshitha\Desktop\circuit_breaker__86955.1405373776.1280.128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628" b="79374" l="0" r="100000">
                        <a14:foregroundMark x1="46875" y1="40147" x2="46875" y2="40147"/>
                        <a14:foregroundMark x1="20404" y1="30018" x2="20404" y2="30018"/>
                        <a14:foregroundMark x1="24816" y1="22099" x2="24816" y2="22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209" b="21099"/>
          <a:stretch/>
        </p:blipFill>
        <p:spPr bwMode="auto">
          <a:xfrm>
            <a:off x="8408076" y="152400"/>
            <a:ext cx="22599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2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toshitha\Desktop\9320964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6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6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38285" cy="6858000"/>
          </a:xfrm>
        </p:spPr>
      </p:pic>
    </p:spTree>
    <p:extLst>
      <p:ext uri="{BB962C8B-B14F-4D97-AF65-F5344CB8AC3E}">
        <p14:creationId xmlns:p14="http://schemas.microsoft.com/office/powerpoint/2010/main" val="17922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/>
          <p:cNvCxnSpPr/>
          <p:nvPr/>
        </p:nvCxnSpPr>
        <p:spPr>
          <a:xfrm rot="10800000">
            <a:off x="3177648" y="5803704"/>
            <a:ext cx="4038600" cy="1588"/>
          </a:xfrm>
          <a:prstGeom prst="straightConnector1">
            <a:avLst/>
          </a:prstGeom>
          <a:ln w="28575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3327776" y="4418456"/>
            <a:ext cx="2133600" cy="1588"/>
          </a:xfrm>
          <a:prstGeom prst="straightConnector1">
            <a:avLst/>
          </a:prstGeom>
          <a:ln w="76200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Distribution Diagram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175376" y="1989160"/>
            <a:ext cx="304800" cy="1588"/>
          </a:xfrm>
          <a:prstGeom prst="straightConnector1">
            <a:avLst/>
          </a:prstGeom>
          <a:ln w="158750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04176" y="1989160"/>
            <a:ext cx="457200" cy="1588"/>
          </a:xfrm>
          <a:prstGeom prst="straightConnector1">
            <a:avLst/>
          </a:prstGeom>
          <a:ln w="158750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75376" y="2751160"/>
            <a:ext cx="2286000" cy="1588"/>
          </a:xfrm>
          <a:prstGeom prst="straightConnector1">
            <a:avLst/>
          </a:prstGeom>
          <a:ln w="158750">
            <a:solidFill>
              <a:srgbClr val="000000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18576" y="3034352"/>
            <a:ext cx="0" cy="922360"/>
          </a:xfrm>
          <a:prstGeom prst="straightConnector1">
            <a:avLst/>
          </a:prstGeom>
          <a:ln w="76200">
            <a:solidFill>
              <a:srgbClr val="000000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237024" y="3034352"/>
            <a:ext cx="0" cy="922360"/>
          </a:xfrm>
          <a:prstGeom prst="straightConnector1">
            <a:avLst/>
          </a:prstGeom>
          <a:ln w="76200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H="1">
            <a:off x="6296681" y="3510265"/>
            <a:ext cx="2231408" cy="1279582"/>
          </a:xfrm>
          <a:prstGeom prst="bentConnector3">
            <a:avLst>
              <a:gd name="adj1" fmla="val 59174"/>
            </a:avLst>
          </a:prstGeom>
          <a:ln w="28575">
            <a:solidFill>
              <a:srgbClr val="000000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H="1">
            <a:off x="6540703" y="3449484"/>
            <a:ext cx="2231405" cy="1401145"/>
          </a:xfrm>
          <a:prstGeom prst="bentConnector3">
            <a:avLst>
              <a:gd name="adj1" fmla="val 50000"/>
            </a:avLst>
          </a:prstGeom>
          <a:ln w="28575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3327776" y="4782408"/>
            <a:ext cx="2133600" cy="1588"/>
          </a:xfrm>
          <a:prstGeom prst="straightConnector1">
            <a:avLst/>
          </a:prstGeom>
          <a:ln w="76200">
            <a:solidFill>
              <a:srgbClr val="000000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>
            <a:off x="3177648" y="6126712"/>
            <a:ext cx="40386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772594" y="2178334"/>
            <a:ext cx="2362200" cy="1588"/>
          </a:xfrm>
          <a:prstGeom prst="straightConnector1">
            <a:avLst/>
          </a:prstGeom>
          <a:ln w="28575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772594" y="2270080"/>
            <a:ext cx="23622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7865470" y="3781756"/>
            <a:ext cx="3352803" cy="1041403"/>
          </a:xfrm>
          <a:prstGeom prst="bentConnector3">
            <a:avLst>
              <a:gd name="adj1" fmla="val 100189"/>
            </a:avLst>
          </a:prstGeom>
          <a:ln>
            <a:solidFill>
              <a:srgbClr val="008000"/>
            </a:solidFill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 flipV="1">
            <a:off x="6797720" y="2626056"/>
            <a:ext cx="2794002" cy="2057400"/>
          </a:xfrm>
          <a:prstGeom prst="bentConnector3">
            <a:avLst>
              <a:gd name="adj1" fmla="val 0"/>
            </a:avLst>
          </a:prstGeom>
          <a:ln>
            <a:solidFill>
              <a:srgbClr val="008000"/>
            </a:solidFill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87014" y="3263032"/>
            <a:ext cx="75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40A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49292" y="3249384"/>
            <a:ext cx="103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20A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42201" y="2815015"/>
            <a:ext cx="103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100A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20000" y="1671936"/>
            <a:ext cx="130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18AWG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22750" y="3620247"/>
            <a:ext cx="130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18AWG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01606" y="3636262"/>
            <a:ext cx="130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12AWG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98390" y="3174502"/>
            <a:ext cx="130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6AWG</a:t>
            </a:r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46" b="93077" l="3468" r="97688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H="1">
            <a:off x="1664720" y="4046560"/>
            <a:ext cx="1611881" cy="121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400" y="1447800"/>
            <a:ext cx="1600200" cy="1600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500" y="1459992"/>
            <a:ext cx="1449754" cy="113080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03" b="96154" l="9412" r="9882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7750" y="1524001"/>
            <a:ext cx="2000250" cy="18355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9"/>
          <a:srcRect t="10000" b="7692"/>
          <a:stretch/>
        </p:blipFill>
        <p:spPr>
          <a:xfrm>
            <a:off x="7340600" y="5194300"/>
            <a:ext cx="1651000" cy="13589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0185" t="14445" r="9259" b="24074"/>
          <a:stretch/>
        </p:blipFill>
        <p:spPr>
          <a:xfrm>
            <a:off x="1676400" y="5562600"/>
            <a:ext cx="1397766" cy="1066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000" b="90375" l="3000" r="941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7800" y="3810000"/>
            <a:ext cx="1524000" cy="1524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14"/>
          <a:srcRect l="79445" t="31474" r="1389" b="21631"/>
          <a:stretch/>
        </p:blipFill>
        <p:spPr>
          <a:xfrm rot="5400000">
            <a:off x="5685735" y="1159565"/>
            <a:ext cx="1447800" cy="2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514</Words>
  <Application>Microsoft Office PowerPoint</Application>
  <PresentationFormat>Widescreen</PresentationFormat>
  <Paragraphs>192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Office Theme</vt:lpstr>
      <vt:lpstr>Electrical subsystem</vt:lpstr>
      <vt:lpstr>Power Distribution Diagram</vt:lpstr>
      <vt:lpstr>FIRST Power Distribution Diagram</vt:lpstr>
      <vt:lpstr>Battery</vt:lpstr>
      <vt:lpstr>Robot Power Switch</vt:lpstr>
      <vt:lpstr>PowerPoint Presentation</vt:lpstr>
      <vt:lpstr>PowerPoint Presentation</vt:lpstr>
      <vt:lpstr>PowerPoint Presentation</vt:lpstr>
      <vt:lpstr>Power Distribution Diagram</vt:lpstr>
      <vt:lpstr>American Wire Gauge</vt:lpstr>
      <vt:lpstr>American Gauge System </vt:lpstr>
      <vt:lpstr>RoboRIO</vt:lpstr>
      <vt:lpstr>RoboRIO</vt:lpstr>
      <vt:lpstr>Problem!</vt:lpstr>
      <vt:lpstr>Connections</vt:lpstr>
      <vt:lpstr>Spike Relays</vt:lpstr>
      <vt:lpstr> How an H-Bridge Works `</vt:lpstr>
      <vt:lpstr>Electronic Speed Controller (ESC)</vt:lpstr>
      <vt:lpstr>Comparison</vt:lpstr>
      <vt:lpstr>Size Comparison</vt:lpstr>
      <vt:lpstr>Speed Controller Communications</vt:lpstr>
      <vt:lpstr>Difference between CAN and PWM Wiring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subsystem</dc:title>
  <dc:creator>Shikhar Jagadeesh</dc:creator>
  <cp:lastModifiedBy>Shikhar Jagadeesh</cp:lastModifiedBy>
  <cp:revision>5</cp:revision>
  <dcterms:created xsi:type="dcterms:W3CDTF">2015-10-14T19:45:21Z</dcterms:created>
  <dcterms:modified xsi:type="dcterms:W3CDTF">2015-10-15T23:35:51Z</dcterms:modified>
</cp:coreProperties>
</file>