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  <a:srgbClr val="0000FF"/>
    <a:srgbClr val="000099"/>
    <a:srgbClr val="FFC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2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95800"/>
            <a:ext cx="9144000" cy="762000"/>
          </a:xfrm>
          <a:prstGeom prst="rect">
            <a:avLst/>
          </a:prstGeom>
          <a:gradFill flip="none" rotWithShape="1">
            <a:gsLst>
              <a:gs pos="0">
                <a:srgbClr val="000066"/>
              </a:gs>
              <a:gs pos="50000">
                <a:srgbClr val="000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7239000" y="2438400"/>
            <a:ext cx="1905000" cy="1828800"/>
            <a:chOff x="7239000" y="1828799"/>
            <a:chExt cx="1905000" cy="1828801"/>
          </a:xfrm>
        </p:grpSpPr>
        <p:sp>
          <p:nvSpPr>
            <p:cNvPr id="6" name="Rectangle 5"/>
            <p:cNvSpPr/>
            <p:nvPr/>
          </p:nvSpPr>
          <p:spPr>
            <a:xfrm>
              <a:off x="7239000" y="1828799"/>
              <a:ext cx="1905000" cy="18288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4" descr="Funky Monkeys"/>
            <p:cNvPicPr>
              <a:picLocks noChangeAspect="1" noChangeArrowheads="1"/>
            </p:cNvPicPr>
            <p:nvPr/>
          </p:nvPicPr>
          <p:blipFill>
            <a:blip r:embed="rId2" cstate="print"/>
            <a:srcRect l="19618" r="14986"/>
            <a:stretch>
              <a:fillRect/>
            </a:stretch>
          </p:blipFill>
          <p:spPr bwMode="auto">
            <a:xfrm>
              <a:off x="7239000" y="1828800"/>
              <a:ext cx="19050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 userDrawn="1"/>
        </p:nvSpPr>
        <p:spPr>
          <a:xfrm>
            <a:off x="2971800" y="609600"/>
            <a:ext cx="59991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>
                <a:latin typeface="+mn-lt"/>
              </a:rPr>
              <a:t>Lynbrook Robotics Team, FIRST 846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438400"/>
            <a:ext cx="7239000" cy="18288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0"/>
            <a:ext cx="6400800" cy="609600"/>
          </a:xfrm>
          <a:noFill/>
        </p:spPr>
        <p:txBody>
          <a:bodyPr/>
          <a:lstStyle>
            <a:lvl1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590800"/>
            <a:ext cx="7010400" cy="1447799"/>
          </a:xfrm>
          <a:noFill/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E7369-876F-44F7-B891-B5C17830D096}" type="datetimeFigureOut">
              <a:rPr lang="en-US"/>
              <a:pPr>
                <a:defRPr/>
              </a:pPr>
              <a:t>5/15/2012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1D8B8-761F-49A8-9D33-245F9C68B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0F207-67EA-4EF4-B13D-78B2BD91E8E1}" type="datetimeFigureOut">
              <a:rPr lang="en-US"/>
              <a:pPr>
                <a:defRPr/>
              </a:pPr>
              <a:t>5/15/2012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11A31-AA2F-416E-AFD1-9DE4B6467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848600" cy="12954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7788275" y="0"/>
            <a:ext cx="1355725" cy="1301750"/>
            <a:chOff x="7239000" y="1828799"/>
            <a:chExt cx="1905000" cy="1828801"/>
          </a:xfrm>
        </p:grpSpPr>
        <p:sp>
          <p:nvSpPr>
            <p:cNvPr id="6" name="Rectangle 5"/>
            <p:cNvSpPr/>
            <p:nvPr/>
          </p:nvSpPr>
          <p:spPr>
            <a:xfrm>
              <a:off x="7239000" y="1828799"/>
              <a:ext cx="1905000" cy="18288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4" descr="Funky Monkeys"/>
            <p:cNvPicPr>
              <a:picLocks noChangeAspect="1" noChangeArrowheads="1"/>
            </p:cNvPicPr>
            <p:nvPr/>
          </p:nvPicPr>
          <p:blipFill>
            <a:blip r:embed="rId2" cstate="print"/>
            <a:srcRect l="19618" r="14986"/>
            <a:stretch>
              <a:fillRect/>
            </a:stretch>
          </p:blipFill>
          <p:spPr bwMode="auto">
            <a:xfrm>
              <a:off x="7239000" y="1828800"/>
              <a:ext cx="19050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8" name="Straight Connector 7"/>
          <p:cNvCxnSpPr/>
          <p:nvPr userDrawn="1"/>
        </p:nvCxnSpPr>
        <p:spPr>
          <a:xfrm>
            <a:off x="228600" y="6477000"/>
            <a:ext cx="8686800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04800" y="6502400"/>
            <a:ext cx="3505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rgbClr val="000066"/>
                </a:solidFill>
              </a:rPr>
              <a:t>Lynbrook Robotics Team, FIRST 846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15200" cy="990600"/>
          </a:xfrm>
          <a:noFill/>
        </p:spPr>
        <p:txBody>
          <a:bodyPr>
            <a:normAutofit/>
          </a:bodyPr>
          <a:lstStyle>
            <a:lvl1pPr>
              <a:buFont typeface="Arial" pitchFamily="34" charset="0"/>
              <a:buChar char="‏"/>
              <a:defRPr sz="3600"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 i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fld id="{26C4EFEC-8B15-4215-A030-E143AB471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0A75E-956D-4963-BEE9-54C1246A093D}" type="datetimeFigureOut">
              <a:rPr lang="en-US"/>
              <a:pPr>
                <a:defRPr/>
              </a:pPr>
              <a:t>5/15/2012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8EE0E-2D9B-42B7-A1CC-9E3FBCCC6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6185B-8FD1-44AF-9FC5-6933615658E2}" type="datetimeFigureOut">
              <a:rPr lang="en-US"/>
              <a:pPr>
                <a:defRPr/>
              </a:pPr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Lynbrook Robotics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71A56-043C-4E80-85E2-A3AB40628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BB2F7-C5E8-4C64-A577-3AEA6A038905}" type="datetimeFigureOut">
              <a:rPr lang="en-US"/>
              <a:pPr>
                <a:defRPr/>
              </a:pPr>
              <a:t>5/15/2012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10F39-20EC-4594-B5CE-BF0B8D1EF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E05B7-C872-4BDC-9071-110D219281FF}" type="datetimeFigureOut">
              <a:rPr lang="en-US"/>
              <a:pPr>
                <a:defRPr/>
              </a:pPr>
              <a:t>5/15/2012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2C728-D5D2-49D8-827C-4AD5B007E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1E5DC-902A-438D-992E-DA719E953A74}" type="datetimeFigureOut">
              <a:rPr lang="en-US"/>
              <a:pPr>
                <a:defRPr/>
              </a:pPr>
              <a:t>5/15/2012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BBC5D-0DA6-4334-95A3-44EF604FC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BCE43-A6CC-4051-A6EF-97DC6DCE8433}" type="datetimeFigureOut">
              <a:rPr lang="en-US"/>
              <a:pPr>
                <a:defRPr/>
              </a:pPr>
              <a:t>5/15/2012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0E6F1-CD74-4F69-8180-567796EDF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94610-8F19-47EE-AD94-50FB1E5B1663}" type="datetimeFigureOut">
              <a:rPr lang="en-US"/>
              <a:pPr>
                <a:defRPr/>
              </a:pPr>
              <a:t>5/15/2012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5D628-CBA3-4CD9-AD18-3C05724B3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447800"/>
          </a:xfrm>
          <a:prstGeom prst="rect">
            <a:avLst/>
          </a:prstGeom>
          <a:solidFill>
            <a:srgbClr val="00006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A6506A-B0B9-4D6B-9FEE-915E820909F5}" type="datetimeFigureOut">
              <a:rPr lang="en-US"/>
              <a:pPr>
                <a:defRPr/>
              </a:pPr>
              <a:t>5/15/2012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3EE70A8-CEEB-4486-8F28-3620C2F9D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33" r:id="rId3"/>
    <p:sldLayoutId id="214748374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28600" y="2667000"/>
            <a:ext cx="7010400" cy="1371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Control System Miniseries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0"/>
            <a:ext cx="64008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   05/15/2012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control system</a:t>
            </a:r>
          </a:p>
          <a:p>
            <a:r>
              <a:rPr lang="en-US" dirty="0" smtClean="0"/>
              <a:t>Control system diagram and terminology</a:t>
            </a:r>
          </a:p>
          <a:p>
            <a:r>
              <a:rPr lang="en-US" dirty="0" smtClean="0"/>
              <a:t>Mathematic relations.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control system</a:t>
            </a:r>
            <a:r>
              <a:rPr lang="en-US" dirty="0" smtClean="0"/>
              <a:t> is a device, or set of devices to manage, command, direct or regulate the behavior of other devices or system. – From Wikipedia.</a:t>
            </a:r>
          </a:p>
          <a:p>
            <a:pPr lvl="1"/>
            <a:r>
              <a:rPr lang="en-US" dirty="0" smtClean="0"/>
              <a:t>Feed forward (open loop) control</a:t>
            </a:r>
          </a:p>
          <a:p>
            <a:pPr lvl="2"/>
            <a:r>
              <a:rPr lang="en-US" dirty="0" smtClean="0"/>
              <a:t>Shooter tester</a:t>
            </a:r>
          </a:p>
          <a:p>
            <a:pPr lvl="1"/>
            <a:r>
              <a:rPr lang="en-US" dirty="0" smtClean="0"/>
              <a:t>Feedback (close loop) control</a:t>
            </a:r>
          </a:p>
          <a:p>
            <a:pPr lvl="2"/>
            <a:r>
              <a:rPr lang="en-US" dirty="0" smtClean="0"/>
              <a:t>Shooter with hall effect speed sensor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Control System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Control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2133600" y="1752600"/>
            <a:ext cx="16764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Controller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5257800" y="1752600"/>
            <a:ext cx="13716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Plant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1219200" y="2057400"/>
            <a:ext cx="914400" cy="152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3810000" y="2058924"/>
            <a:ext cx="14478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 flipV="1">
            <a:off x="6629400" y="2057400"/>
            <a:ext cx="1219200" cy="152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1828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Input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48600" y="182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Output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3800" y="1371600"/>
            <a:ext cx="18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Control Variable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2133600" y="2743200"/>
            <a:ext cx="16764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5257800" y="2743200"/>
            <a:ext cx="13716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P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29" name="Straight Arrow Connector 28"/>
          <p:cNvCxnSpPr>
            <a:endCxn id="27" idx="1"/>
          </p:cNvCxnSpPr>
          <p:nvPr/>
        </p:nvCxnSpPr>
        <p:spPr>
          <a:xfrm>
            <a:off x="1219200" y="3048000"/>
            <a:ext cx="914400" cy="152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3"/>
            <a:endCxn id="28" idx="1"/>
          </p:cNvCxnSpPr>
          <p:nvPr/>
        </p:nvCxnSpPr>
        <p:spPr>
          <a:xfrm>
            <a:off x="3810000" y="3049524"/>
            <a:ext cx="14478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</p:cNvCxnSpPr>
          <p:nvPr/>
        </p:nvCxnSpPr>
        <p:spPr>
          <a:xfrm flipV="1">
            <a:off x="6629400" y="3048000"/>
            <a:ext cx="1219200" cy="152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2819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cmd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67200" y="25908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ctrl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24800" y="28194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out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" y="4572000"/>
            <a:ext cx="8448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Plant – a physical system to be controlled; robot driving base, shooter wheel</a:t>
            </a:r>
          </a:p>
          <a:p>
            <a:r>
              <a:rPr lang="en-US" dirty="0" smtClean="0"/>
              <a:t>Input – Target/desired value of plant output; robot position, shooter speed, joystick input counts</a:t>
            </a:r>
          </a:p>
          <a:p>
            <a:r>
              <a:rPr lang="en-US" dirty="0" smtClean="0"/>
              <a:t>Controller – signal converter, conditioner; </a:t>
            </a:r>
          </a:p>
          <a:p>
            <a:r>
              <a:rPr lang="en-US" dirty="0" smtClean="0"/>
              <a:t>Control Variables – Physical signal which plant can take as input; voltage, torque</a:t>
            </a:r>
          </a:p>
          <a:p>
            <a:r>
              <a:rPr lang="en-US" dirty="0" smtClean="0"/>
              <a:t>Output – Physical response of plant to its input.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2000" y="35052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 time domain: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ctrl</a:t>
            </a:r>
            <a:r>
              <a:rPr lang="en-US" dirty="0" smtClean="0">
                <a:solidFill>
                  <a:schemeClr val="tx2"/>
                </a:solidFill>
              </a:rPr>
              <a:t> (t) = C(</a:t>
            </a:r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cmd</a:t>
            </a:r>
            <a:r>
              <a:rPr lang="en-US" dirty="0" smtClean="0">
                <a:solidFill>
                  <a:schemeClr val="tx2"/>
                </a:solidFill>
              </a:rPr>
              <a:t>, t)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out</a:t>
            </a:r>
            <a:r>
              <a:rPr lang="en-US" baseline="-25000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(t) = P(</a:t>
            </a:r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ctrl</a:t>
            </a:r>
            <a:r>
              <a:rPr lang="en-US" dirty="0" smtClean="0">
                <a:solidFill>
                  <a:schemeClr val="tx2"/>
                </a:solidFill>
              </a:rPr>
              <a:t>, t),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57600" y="35052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For a linear system and in frequency domain: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ctrl</a:t>
            </a:r>
            <a:r>
              <a:rPr lang="en-US" dirty="0" smtClean="0">
                <a:solidFill>
                  <a:schemeClr val="tx2"/>
                </a:solidFill>
              </a:rPr>
              <a:t> (s) = C(s)</a:t>
            </a:r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cmd</a:t>
            </a:r>
            <a:r>
              <a:rPr lang="en-US" dirty="0" smtClean="0">
                <a:solidFill>
                  <a:schemeClr val="tx2"/>
                </a:solidFill>
              </a:rPr>
              <a:t>(s) 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out</a:t>
            </a:r>
            <a:r>
              <a:rPr lang="en-US" baseline="-25000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(s) = P(s) </a:t>
            </a:r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ctrl</a:t>
            </a:r>
            <a:r>
              <a:rPr lang="en-US" dirty="0" smtClean="0">
                <a:solidFill>
                  <a:schemeClr val="tx2"/>
                </a:solidFill>
              </a:rPr>
              <a:t>(s) = P(s) C(s) </a:t>
            </a:r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cmd</a:t>
            </a:r>
            <a:r>
              <a:rPr lang="en-US" dirty="0" smtClean="0">
                <a:solidFill>
                  <a:schemeClr val="tx2"/>
                </a:solidFill>
              </a:rPr>
              <a:t>(s)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 = j</a:t>
            </a:r>
            <a:r>
              <a:rPr lang="el-GR" dirty="0" smtClean="0">
                <a:solidFill>
                  <a:schemeClr val="tx2"/>
                </a:solidFill>
              </a:rPr>
              <a:t>ω</a:t>
            </a:r>
            <a:r>
              <a:rPr lang="en-US" dirty="0" smtClean="0">
                <a:solidFill>
                  <a:schemeClr val="tx2"/>
                </a:solidFill>
              </a:rPr>
              <a:t> = j(2</a:t>
            </a:r>
            <a:r>
              <a:rPr lang="el-GR" dirty="0" smtClean="0">
                <a:solidFill>
                  <a:schemeClr val="tx2"/>
                </a:solidFill>
              </a:rPr>
              <a:t>π</a:t>
            </a:r>
            <a:r>
              <a:rPr lang="en-US" dirty="0" smtClean="0">
                <a:solidFill>
                  <a:schemeClr val="tx2"/>
                </a:solidFill>
              </a:rPr>
              <a:t>f), f - frequency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Control System</a:t>
            </a:r>
            <a:endParaRPr lang="en-US" dirty="0"/>
          </a:p>
        </p:txBody>
      </p:sp>
      <p:sp>
        <p:nvSpPr>
          <p:cNvPr id="4" name="Flowchart: Summing Junction 3"/>
          <p:cNvSpPr/>
          <p:nvPr/>
        </p:nvSpPr>
        <p:spPr>
          <a:xfrm>
            <a:off x="1295400" y="1752600"/>
            <a:ext cx="304800" cy="3048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>
            <a:off x="838200" y="1905000"/>
            <a:ext cx="4572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2438400" y="1600200"/>
            <a:ext cx="16764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Controller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5257800" y="1600200"/>
            <a:ext cx="13716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Plant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>
          <a:xfrm>
            <a:off x="1600200" y="1905000"/>
            <a:ext cx="838200" cy="152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4114800" y="1906524"/>
            <a:ext cx="11430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6629400" y="1905000"/>
            <a:ext cx="1219200" cy="152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1371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Input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48600" y="1676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Output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1219200"/>
            <a:ext cx="18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Control Variable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3886200" y="2286000"/>
            <a:ext cx="13716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Sensor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26" name="Elbow Connector 25"/>
          <p:cNvCxnSpPr>
            <a:endCxn id="21" idx="3"/>
          </p:cNvCxnSpPr>
          <p:nvPr/>
        </p:nvCxnSpPr>
        <p:spPr>
          <a:xfrm rot="10800000" flipV="1">
            <a:off x="5257800" y="1905000"/>
            <a:ext cx="1905000" cy="687324"/>
          </a:xfrm>
          <a:prstGeom prst="bentConnector3">
            <a:avLst>
              <a:gd name="adj1" fmla="val 21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1" idx="1"/>
            <a:endCxn id="4" idx="4"/>
          </p:cNvCxnSpPr>
          <p:nvPr/>
        </p:nvCxnSpPr>
        <p:spPr>
          <a:xfrm rot="10800000">
            <a:off x="1447800" y="2057400"/>
            <a:ext cx="2438400" cy="534924"/>
          </a:xfrm>
          <a:prstGeom prst="bentConnector2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66800" y="14478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+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24000" y="1981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0200" y="1371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Error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35" name="Flowchart: Summing Junction 34"/>
          <p:cNvSpPr/>
          <p:nvPr/>
        </p:nvSpPr>
        <p:spPr>
          <a:xfrm>
            <a:off x="1371600" y="3352800"/>
            <a:ext cx="304800" cy="3048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5" idx="2"/>
          </p:cNvCxnSpPr>
          <p:nvPr/>
        </p:nvCxnSpPr>
        <p:spPr>
          <a:xfrm>
            <a:off x="914400" y="3505200"/>
            <a:ext cx="4572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2514600" y="3200400"/>
            <a:ext cx="16764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5334000" y="3200400"/>
            <a:ext cx="13716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P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/>
          <p:cNvCxnSpPr>
            <a:stCxn id="35" idx="6"/>
            <a:endCxn id="37" idx="1"/>
          </p:cNvCxnSpPr>
          <p:nvPr/>
        </p:nvCxnSpPr>
        <p:spPr>
          <a:xfrm>
            <a:off x="1676400" y="3505200"/>
            <a:ext cx="838200" cy="152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3"/>
            <a:endCxn id="38" idx="1"/>
          </p:cNvCxnSpPr>
          <p:nvPr/>
        </p:nvCxnSpPr>
        <p:spPr>
          <a:xfrm>
            <a:off x="4191000" y="3506724"/>
            <a:ext cx="11430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3"/>
          </p:cNvCxnSpPr>
          <p:nvPr/>
        </p:nvCxnSpPr>
        <p:spPr>
          <a:xfrm flipV="1">
            <a:off x="6705600" y="3505200"/>
            <a:ext cx="1219200" cy="152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4038600" y="3886200"/>
            <a:ext cx="13716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S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46" name="Elbow Connector 45"/>
          <p:cNvCxnSpPr>
            <a:endCxn id="45" idx="3"/>
          </p:cNvCxnSpPr>
          <p:nvPr/>
        </p:nvCxnSpPr>
        <p:spPr>
          <a:xfrm rot="10800000" flipV="1">
            <a:off x="5410200" y="3505200"/>
            <a:ext cx="1905000" cy="687324"/>
          </a:xfrm>
          <a:prstGeom prst="bentConnector3">
            <a:avLst>
              <a:gd name="adj1" fmla="val 101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28"/>
          <p:cNvCxnSpPr>
            <a:stCxn id="45" idx="1"/>
            <a:endCxn id="35" idx="4"/>
          </p:cNvCxnSpPr>
          <p:nvPr/>
        </p:nvCxnSpPr>
        <p:spPr>
          <a:xfrm rot="10800000">
            <a:off x="1524000" y="3657600"/>
            <a:ext cx="2514600" cy="534924"/>
          </a:xfrm>
          <a:prstGeom prst="bentConnector2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43000" y="31242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+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00200" y="35814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52600" y="2971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Err 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4800" y="29718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cmd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19600" y="29718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ctrl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01000" y="32004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out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45720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 time domain: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fbk</a:t>
            </a:r>
            <a:r>
              <a:rPr lang="en-US" dirty="0" smtClean="0">
                <a:solidFill>
                  <a:schemeClr val="tx2"/>
                </a:solidFill>
              </a:rPr>
              <a:t>(t) = S(</a:t>
            </a:r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out</a:t>
            </a:r>
            <a:r>
              <a:rPr lang="en-US" dirty="0" smtClean="0">
                <a:solidFill>
                  <a:schemeClr val="tx2"/>
                </a:solidFill>
              </a:rPr>
              <a:t>, t)</a:t>
            </a:r>
            <a:r>
              <a:rPr lang="en-US" baseline="-25000" dirty="0" smtClean="0">
                <a:solidFill>
                  <a:schemeClr val="tx2"/>
                </a:solidFill>
              </a:rPr>
              <a:t>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Err(t) = </a:t>
            </a:r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cmd</a:t>
            </a:r>
            <a:r>
              <a:rPr lang="en-US" dirty="0" smtClean="0">
                <a:solidFill>
                  <a:schemeClr val="tx2"/>
                </a:solidFill>
              </a:rPr>
              <a:t>(t) – </a:t>
            </a:r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fbk</a:t>
            </a:r>
            <a:r>
              <a:rPr lang="en-US" dirty="0" smtClean="0">
                <a:solidFill>
                  <a:schemeClr val="tx2"/>
                </a:solidFill>
              </a:rPr>
              <a:t>(t)  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ctrl</a:t>
            </a:r>
            <a:r>
              <a:rPr lang="en-US" dirty="0" smtClean="0">
                <a:solidFill>
                  <a:schemeClr val="tx2"/>
                </a:solidFill>
              </a:rPr>
              <a:t> (t) = C(Err, t)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out</a:t>
            </a:r>
            <a:r>
              <a:rPr lang="en-US" baseline="-25000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(t) = P(</a:t>
            </a:r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ctrl</a:t>
            </a:r>
            <a:r>
              <a:rPr lang="en-US" dirty="0" smtClean="0">
                <a:solidFill>
                  <a:schemeClr val="tx2"/>
                </a:solidFill>
              </a:rPr>
              <a:t>, t),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05200" y="45720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For a linear system and in frequency domain: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fbk</a:t>
            </a:r>
            <a:r>
              <a:rPr lang="en-US" dirty="0" smtClean="0">
                <a:solidFill>
                  <a:schemeClr val="tx2"/>
                </a:solidFill>
              </a:rPr>
              <a:t>(s) = S(s) </a:t>
            </a:r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out</a:t>
            </a:r>
            <a:r>
              <a:rPr lang="en-US" dirty="0" smtClean="0">
                <a:solidFill>
                  <a:schemeClr val="tx2"/>
                </a:solidFill>
              </a:rPr>
              <a:t> (s)</a:t>
            </a:r>
            <a:r>
              <a:rPr lang="en-US" baseline="-250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E(s) = </a:t>
            </a:r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cmd</a:t>
            </a:r>
            <a:r>
              <a:rPr lang="en-US" dirty="0" smtClean="0">
                <a:solidFill>
                  <a:schemeClr val="tx2"/>
                </a:solidFill>
              </a:rPr>
              <a:t>(s) – </a:t>
            </a:r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fbk</a:t>
            </a:r>
            <a:r>
              <a:rPr lang="en-US" dirty="0" smtClean="0">
                <a:solidFill>
                  <a:schemeClr val="tx2"/>
                </a:solidFill>
              </a:rPr>
              <a:t>(s)  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ctrl</a:t>
            </a:r>
            <a:r>
              <a:rPr lang="en-US" dirty="0" smtClean="0">
                <a:solidFill>
                  <a:schemeClr val="tx2"/>
                </a:solidFill>
              </a:rPr>
              <a:t> (s) = C(s) E(s) = C(s) [</a:t>
            </a:r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cmd</a:t>
            </a:r>
            <a:r>
              <a:rPr lang="en-US" dirty="0" smtClean="0">
                <a:solidFill>
                  <a:schemeClr val="tx2"/>
                </a:solidFill>
              </a:rPr>
              <a:t>(s) - </a:t>
            </a:r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out</a:t>
            </a:r>
            <a:r>
              <a:rPr lang="en-US" baseline="-25000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(s)]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out</a:t>
            </a:r>
            <a:r>
              <a:rPr lang="en-US" baseline="-25000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(s) = P(s) </a:t>
            </a:r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ctrl</a:t>
            </a:r>
            <a:r>
              <a:rPr lang="en-US" dirty="0" smtClean="0">
                <a:solidFill>
                  <a:schemeClr val="tx2"/>
                </a:solidFill>
              </a:rPr>
              <a:t>(s) = P(s) C(s) [</a:t>
            </a:r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cmd</a:t>
            </a:r>
            <a:r>
              <a:rPr lang="en-US" dirty="0" smtClean="0">
                <a:solidFill>
                  <a:schemeClr val="tx2"/>
                </a:solidFill>
              </a:rPr>
              <a:t>(s) - </a:t>
            </a:r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out</a:t>
            </a:r>
            <a:r>
              <a:rPr lang="en-US" baseline="-25000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(s)]</a:t>
            </a:r>
          </a:p>
          <a:p>
            <a:r>
              <a:rPr lang="en-US" b="1" dirty="0" err="1" smtClean="0">
                <a:solidFill>
                  <a:schemeClr val="tx2"/>
                </a:solidFill>
              </a:rPr>
              <a:t>X</a:t>
            </a:r>
            <a:r>
              <a:rPr lang="en-US" b="1" baseline="-25000" dirty="0" err="1" smtClean="0">
                <a:solidFill>
                  <a:schemeClr val="tx2"/>
                </a:solidFill>
              </a:rPr>
              <a:t>out</a:t>
            </a:r>
            <a:r>
              <a:rPr lang="en-US" b="1" baseline="-25000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(s) = {P(s)C(s) /[1 + P(s) C(s) S(s)]} </a:t>
            </a:r>
            <a:r>
              <a:rPr lang="en-US" b="1" dirty="0" err="1" smtClean="0">
                <a:solidFill>
                  <a:schemeClr val="tx2"/>
                </a:solidFill>
              </a:rPr>
              <a:t>X</a:t>
            </a:r>
            <a:r>
              <a:rPr lang="en-US" b="1" baseline="-25000" dirty="0" err="1" smtClean="0">
                <a:solidFill>
                  <a:schemeClr val="tx2"/>
                </a:solidFill>
              </a:rPr>
              <a:t>cmd</a:t>
            </a:r>
            <a:r>
              <a:rPr lang="en-US" b="1" dirty="0" smtClean="0">
                <a:solidFill>
                  <a:schemeClr val="tx2"/>
                </a:solidFill>
              </a:rPr>
              <a:t>(s)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2600" y="38100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X</a:t>
            </a:r>
            <a:r>
              <a:rPr lang="en-US" baseline="-25000" dirty="0" err="1" smtClean="0">
                <a:solidFill>
                  <a:schemeClr val="tx2"/>
                </a:solidFill>
              </a:rPr>
              <a:t>fbk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47800" y="22860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Feedback</a:t>
            </a:r>
            <a:endParaRPr lang="en-US" baseline="-25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lowchart: Summing Junction 3"/>
          <p:cNvSpPr/>
          <p:nvPr/>
        </p:nvSpPr>
        <p:spPr>
          <a:xfrm>
            <a:off x="1066800" y="2743200"/>
            <a:ext cx="304800" cy="3048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>
            <a:off x="762000" y="2895600"/>
            <a:ext cx="3048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/>
          <p:cNvSpPr/>
          <p:nvPr/>
        </p:nvSpPr>
        <p:spPr>
          <a:xfrm>
            <a:off x="7239000" y="2590800"/>
            <a:ext cx="7620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Shooter Wheel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  <a:endCxn id="66" idx="1"/>
          </p:cNvCxnSpPr>
          <p:nvPr/>
        </p:nvCxnSpPr>
        <p:spPr>
          <a:xfrm>
            <a:off x="1371600" y="2895600"/>
            <a:ext cx="533400" cy="152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6" idx="3"/>
            <a:endCxn id="65" idx="1"/>
          </p:cNvCxnSpPr>
          <p:nvPr/>
        </p:nvCxnSpPr>
        <p:spPr>
          <a:xfrm>
            <a:off x="2743200" y="2897124"/>
            <a:ext cx="4572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8001000" y="2895600"/>
            <a:ext cx="609600" cy="152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524000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Calculated Wheel Speed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24800" y="15240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Wheel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Speed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715000" y="4038600"/>
            <a:ext cx="16002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Hall Effect Sensor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(Voltage Pulse Generator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4" name="Elbow Connector 13"/>
          <p:cNvCxnSpPr>
            <a:stCxn id="7" idx="3"/>
            <a:endCxn id="13" idx="3"/>
          </p:cNvCxnSpPr>
          <p:nvPr/>
        </p:nvCxnSpPr>
        <p:spPr>
          <a:xfrm flipH="1">
            <a:off x="7315200" y="2897124"/>
            <a:ext cx="685800" cy="1446276"/>
          </a:xfrm>
          <a:prstGeom prst="bentConnector3">
            <a:avLst>
              <a:gd name="adj1" fmla="val -33333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28"/>
          <p:cNvCxnSpPr>
            <a:stCxn id="104" idx="1"/>
            <a:endCxn id="4" idx="4"/>
          </p:cNvCxnSpPr>
          <p:nvPr/>
        </p:nvCxnSpPr>
        <p:spPr>
          <a:xfrm rot="10800000">
            <a:off x="1219200" y="3048000"/>
            <a:ext cx="914400" cy="1295400"/>
          </a:xfrm>
          <a:prstGeom prst="bentConnector2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2514600"/>
            <a:ext cx="257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5400" y="2971800"/>
            <a:ext cx="21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-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95400" y="15240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Speed Error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2362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solidFill>
                  <a:schemeClr val="tx2"/>
                </a:solidFill>
              </a:rPr>
              <a:t>ω</a:t>
            </a:r>
            <a:r>
              <a:rPr lang="en-US" sz="1400" baseline="-25000" dirty="0" smtClean="0">
                <a:solidFill>
                  <a:schemeClr val="tx2"/>
                </a:solidFill>
              </a:rPr>
              <a:t>0 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(rpm)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49" name="Flowchart: Process 48"/>
          <p:cNvSpPr/>
          <p:nvPr/>
        </p:nvSpPr>
        <p:spPr>
          <a:xfrm>
            <a:off x="5943600" y="2590800"/>
            <a:ext cx="8382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Gearbox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4800600" y="2590800"/>
            <a:ext cx="6858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Motor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5" name="Flowchart: Process 64"/>
          <p:cNvSpPr/>
          <p:nvPr/>
        </p:nvSpPr>
        <p:spPr>
          <a:xfrm>
            <a:off x="3200400" y="2590800"/>
            <a:ext cx="9144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Jaguar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Speed Controller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6" name="Flowchart: Process 65"/>
          <p:cNvSpPr/>
          <p:nvPr/>
        </p:nvSpPr>
        <p:spPr>
          <a:xfrm>
            <a:off x="1905000" y="2590800"/>
            <a:ext cx="838200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Control Software 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73" name="Straight Arrow Connector 72"/>
          <p:cNvCxnSpPr>
            <a:stCxn id="65" idx="3"/>
            <a:endCxn id="50" idx="1"/>
          </p:cNvCxnSpPr>
          <p:nvPr/>
        </p:nvCxnSpPr>
        <p:spPr>
          <a:xfrm>
            <a:off x="4114800" y="2897124"/>
            <a:ext cx="6858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3" idx="1"/>
            <a:endCxn id="99" idx="3"/>
          </p:cNvCxnSpPr>
          <p:nvPr/>
        </p:nvCxnSpPr>
        <p:spPr>
          <a:xfrm flipH="1">
            <a:off x="5181600" y="4343400"/>
            <a:ext cx="5334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0" idx="3"/>
            <a:endCxn id="49" idx="1"/>
          </p:cNvCxnSpPr>
          <p:nvPr/>
        </p:nvCxnSpPr>
        <p:spPr>
          <a:xfrm>
            <a:off x="5486400" y="2897124"/>
            <a:ext cx="4572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9" idx="3"/>
            <a:endCxn id="7" idx="1"/>
          </p:cNvCxnSpPr>
          <p:nvPr/>
        </p:nvCxnSpPr>
        <p:spPr>
          <a:xfrm>
            <a:off x="6781800" y="2897124"/>
            <a:ext cx="4572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Process 98"/>
          <p:cNvSpPr/>
          <p:nvPr/>
        </p:nvSpPr>
        <p:spPr>
          <a:xfrm>
            <a:off x="3962400" y="4114800"/>
            <a:ext cx="1219200" cy="4572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Pulse Counter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4" name="Flowchart: Process 103"/>
          <p:cNvSpPr/>
          <p:nvPr/>
        </p:nvSpPr>
        <p:spPr>
          <a:xfrm>
            <a:off x="2133600" y="4038600"/>
            <a:ext cx="12192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Voltage to Speed Converter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08" name="Straight Arrow Connector 107"/>
          <p:cNvCxnSpPr>
            <a:stCxn id="99" idx="1"/>
            <a:endCxn id="104" idx="3"/>
          </p:cNvCxnSpPr>
          <p:nvPr/>
        </p:nvCxnSpPr>
        <p:spPr>
          <a:xfrm flipH="1">
            <a:off x="3352800" y="4343400"/>
            <a:ext cx="6096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295400" y="2057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solidFill>
                  <a:schemeClr val="tx2"/>
                </a:solidFill>
              </a:rPr>
              <a:t>Δω</a:t>
            </a:r>
            <a:r>
              <a:rPr lang="en-US" sz="1400" baseline="-25000" dirty="0" smtClean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(rpm)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667000" y="20574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V</a:t>
            </a:r>
            <a:r>
              <a:rPr lang="en-US" sz="1400" baseline="-25000" dirty="0" err="1" smtClean="0">
                <a:solidFill>
                  <a:schemeClr val="tx2"/>
                </a:solidFill>
              </a:rPr>
              <a:t>ctrl</a:t>
            </a:r>
            <a:r>
              <a:rPr lang="en-US" sz="1400" dirty="0" smtClean="0">
                <a:solidFill>
                  <a:schemeClr val="tx2"/>
                </a:solidFill>
              </a:rPr>
              <a:t> (volt)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114800" y="20574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V</a:t>
            </a:r>
            <a:r>
              <a:rPr lang="en-US" sz="1400" baseline="-25000" dirty="0" err="1" smtClean="0">
                <a:solidFill>
                  <a:schemeClr val="tx2"/>
                </a:solidFill>
              </a:rPr>
              <a:t>m</a:t>
            </a:r>
            <a:endParaRPr lang="en-US" sz="1400" baseline="-25000" dirty="0" smtClean="0">
              <a:solidFill>
                <a:schemeClr val="tx2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(volt)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334000" y="2057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T</a:t>
            </a:r>
            <a:r>
              <a:rPr lang="en-US" sz="1400" baseline="-25000" dirty="0" smtClean="0">
                <a:solidFill>
                  <a:schemeClr val="tx2"/>
                </a:solidFill>
              </a:rPr>
              <a:t>m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(N-m)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629400" y="2057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T</a:t>
            </a:r>
            <a:r>
              <a:rPr lang="en-US" sz="1400" baseline="-25000" dirty="0" err="1" smtClean="0">
                <a:solidFill>
                  <a:schemeClr val="tx2"/>
                </a:solidFill>
              </a:rPr>
              <a:t>gb</a:t>
            </a:r>
            <a:endParaRPr lang="en-US" sz="1400" baseline="-25000" dirty="0" smtClean="0">
              <a:solidFill>
                <a:schemeClr val="tx2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(N-m)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153400" y="2209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solidFill>
                  <a:schemeClr val="tx2"/>
                </a:solidFill>
              </a:rPr>
              <a:t>ω</a:t>
            </a:r>
            <a:r>
              <a:rPr lang="en-US" sz="1400" baseline="-25000" dirty="0" err="1" smtClean="0">
                <a:solidFill>
                  <a:schemeClr val="tx2"/>
                </a:solidFill>
              </a:rPr>
              <a:t>whl</a:t>
            </a:r>
            <a:endParaRPr lang="en-US" sz="1400" baseline="-25000" dirty="0" smtClean="0">
              <a:solidFill>
                <a:schemeClr val="tx2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(rpm)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514600" y="15240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Control Voltage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962400" y="15240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Motor Voltage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257800" y="1371600"/>
            <a:ext cx="83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Motor  Output Torque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477000" y="1371600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Gearbox  Output Torque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52" name="Flowchart: Process 151"/>
          <p:cNvSpPr/>
          <p:nvPr/>
        </p:nvSpPr>
        <p:spPr>
          <a:xfrm>
            <a:off x="1676400" y="2362200"/>
            <a:ext cx="2590800" cy="1219200"/>
          </a:xfrm>
          <a:prstGeom prst="flowChartProcess">
            <a:avLst/>
          </a:prstGeom>
          <a:noFill/>
          <a:ln w="127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3" name="Flowchart: Process 152"/>
          <p:cNvSpPr/>
          <p:nvPr/>
        </p:nvSpPr>
        <p:spPr>
          <a:xfrm>
            <a:off x="4724400" y="2362200"/>
            <a:ext cx="3429000" cy="1219200"/>
          </a:xfrm>
          <a:prstGeom prst="flowChartProcess">
            <a:avLst/>
          </a:prstGeom>
          <a:noFill/>
          <a:ln w="127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4" name="Flowchart: Process 153"/>
          <p:cNvSpPr/>
          <p:nvPr/>
        </p:nvSpPr>
        <p:spPr>
          <a:xfrm>
            <a:off x="1981200" y="3810000"/>
            <a:ext cx="5638800" cy="990600"/>
          </a:xfrm>
          <a:prstGeom prst="flowChartProcess">
            <a:avLst/>
          </a:prstGeom>
          <a:noFill/>
          <a:ln w="127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048000" y="50292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Voltage of Pulse Rate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876800" y="45720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P</a:t>
            </a:r>
            <a:r>
              <a:rPr lang="en-US" sz="1400" baseline="-25000" dirty="0" err="1" smtClean="0">
                <a:solidFill>
                  <a:schemeClr val="tx2"/>
                </a:solidFill>
              </a:rPr>
              <a:t>whl</a:t>
            </a:r>
            <a:endParaRPr lang="en-US" sz="1400" baseline="-25000" dirty="0" smtClean="0">
              <a:solidFill>
                <a:schemeClr val="tx2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(# of pulse)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352800" y="4572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V</a:t>
            </a:r>
            <a:r>
              <a:rPr lang="en-US" sz="1400" baseline="-25000" dirty="0" err="1" smtClean="0">
                <a:solidFill>
                  <a:schemeClr val="tx2"/>
                </a:solidFill>
              </a:rPr>
              <a:t>pls</a:t>
            </a:r>
            <a:endParaRPr lang="en-US" sz="1400" baseline="-25000" dirty="0" smtClean="0">
              <a:solidFill>
                <a:schemeClr val="tx2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(volt)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19200" y="4495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solidFill>
                  <a:schemeClr val="tx2"/>
                </a:solidFill>
              </a:rPr>
              <a:t>ω</a:t>
            </a:r>
            <a:r>
              <a:rPr lang="en-US" sz="1400" baseline="-25000" dirty="0" err="1" smtClean="0">
                <a:solidFill>
                  <a:schemeClr val="tx2"/>
                </a:solidFill>
              </a:rPr>
              <a:t>fbk</a:t>
            </a:r>
            <a:r>
              <a:rPr lang="en-US" sz="1400" baseline="-25000" dirty="0" smtClean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(rpm)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953000" y="50292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Sensor Pulse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85800" y="5029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Measured Wheel Speed</a:t>
            </a:r>
            <a:endParaRPr lang="en-US" sz="1400" baseline="-25000" dirty="0">
              <a:solidFill>
                <a:schemeClr val="tx2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286000" y="3276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Controller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791200" y="3276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Plant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962400" y="38100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Sensor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67000" y="5562600"/>
            <a:ext cx="3663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Present every major component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Label variables and physical unit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Label conversion factor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control system include </a:t>
            </a:r>
          </a:p>
          <a:p>
            <a:pPr lvl="1"/>
            <a:r>
              <a:rPr lang="en-US" dirty="0" smtClean="0"/>
              <a:t>plant, controller and sensor blocks</a:t>
            </a:r>
          </a:p>
          <a:p>
            <a:r>
              <a:rPr lang="en-US" dirty="0" smtClean="0"/>
              <a:t>Each block contains many physical components.</a:t>
            </a:r>
          </a:p>
          <a:p>
            <a:r>
              <a:rPr lang="en-US" dirty="0" smtClean="0"/>
              <a:t>Present physical components with input and output variables.</a:t>
            </a:r>
          </a:p>
          <a:p>
            <a:r>
              <a:rPr lang="en-US" dirty="0" smtClean="0"/>
              <a:t>Establish math function between input and output of each component with proper unit.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 the conversion factors for each </a:t>
            </a:r>
            <a:r>
              <a:rPr lang="en-US" dirty="0" smtClean="0"/>
              <a:t>box</a:t>
            </a:r>
            <a:r>
              <a:rPr lang="en-US" dirty="0" smtClean="0"/>
              <a:t> of shooter </a:t>
            </a:r>
            <a:r>
              <a:rPr lang="en-US" dirty="0" smtClean="0"/>
              <a:t>control diagram (analytical, experimental, or online search).</a:t>
            </a:r>
          </a:p>
          <a:p>
            <a:r>
              <a:rPr lang="en-US" dirty="0" smtClean="0"/>
              <a:t>Write done the algorithm (logic steps) of current version of control SW.</a:t>
            </a:r>
          </a:p>
          <a:p>
            <a:r>
              <a:rPr lang="en-US" dirty="0" smtClean="0"/>
              <a:t>Advanced home work</a:t>
            </a:r>
          </a:p>
          <a:p>
            <a:pPr lvl="1"/>
            <a:r>
              <a:rPr lang="en-US" dirty="0" smtClean="0"/>
              <a:t>What is block diagram (mathematic relation) of a motor?</a:t>
            </a:r>
          </a:p>
          <a:p>
            <a:pPr lvl="1"/>
            <a:r>
              <a:rPr lang="en-US" dirty="0" smtClean="0"/>
              <a:t>Is Jaguar a simple proportional components?</a:t>
            </a:r>
          </a:p>
          <a:p>
            <a:pPr lvl="1"/>
            <a:r>
              <a:rPr lang="en-US" dirty="0" smtClean="0"/>
              <a:t>Besides driving torque, are there any other torques acting on shooter wheel?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(two weeks)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0" y="5638800"/>
            <a:ext cx="4191000" cy="838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Dip weight </a:t>
            </a:r>
            <a:r>
              <a:rPr lang="en-US" dirty="0" smtClean="0"/>
              <a:t>ball or a rod </a:t>
            </a:r>
            <a:r>
              <a:rPr lang="en-US" dirty="0" smtClean="0"/>
              <a:t>into liquid.</a:t>
            </a:r>
          </a:p>
          <a:p>
            <a:r>
              <a:rPr lang="en-US" dirty="0" smtClean="0"/>
              <a:t>Suddenly lift top end of spring a distance.</a:t>
            </a:r>
          </a:p>
          <a:p>
            <a:r>
              <a:rPr lang="en-US" dirty="0" smtClean="0"/>
              <a:t>Observe weight </a:t>
            </a:r>
            <a:r>
              <a:rPr lang="en-US" dirty="0" smtClean="0"/>
              <a:t>movement.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Test Fixture for Lecture 2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8200" y="4191000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676400" y="15240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2" idx="6"/>
          </p:cNvCxnSpPr>
          <p:nvPr/>
        </p:nvCxnSpPr>
        <p:spPr>
          <a:xfrm>
            <a:off x="1828800" y="22098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6"/>
          </p:cNvCxnSpPr>
          <p:nvPr/>
        </p:nvCxnSpPr>
        <p:spPr>
          <a:xfrm>
            <a:off x="1828800" y="1600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133600" y="1600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124200" y="3733800"/>
            <a:ext cx="1447800" cy="1295400"/>
            <a:chOff x="3124200" y="4038600"/>
            <a:chExt cx="1447800" cy="9906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124200" y="4038600"/>
              <a:ext cx="0" cy="990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572000" y="4038600"/>
              <a:ext cx="0" cy="990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124200" y="5029200"/>
              <a:ext cx="1447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>
            <a:off x="3124200" y="39624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352800" y="4114800"/>
            <a:ext cx="1143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962400" y="4495800"/>
            <a:ext cx="533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038600" y="4876800"/>
            <a:ext cx="381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638800" y="3733800"/>
            <a:ext cx="1447800" cy="1295400"/>
            <a:chOff x="3124200" y="4038600"/>
            <a:chExt cx="1447800" cy="990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3124200" y="4038600"/>
              <a:ext cx="0" cy="990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572000" y="4038600"/>
              <a:ext cx="0" cy="990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124200" y="5029200"/>
              <a:ext cx="1447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5638800" y="39624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791200" y="4114800"/>
            <a:ext cx="1143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096000" y="4495800"/>
            <a:ext cx="685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477000" y="4876800"/>
            <a:ext cx="304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943600" y="4343400"/>
            <a:ext cx="914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24600" y="4724400"/>
            <a:ext cx="457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24200" y="5105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Thinner liquid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62600" y="51054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Thicker liquid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391400" y="48768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72" idx="0"/>
          </p:cNvCxnSpPr>
          <p:nvPr/>
        </p:nvCxnSpPr>
        <p:spPr>
          <a:xfrm flipV="1">
            <a:off x="3909030" y="4495800"/>
            <a:ext cx="35817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0"/>
          </p:cNvCxnSpPr>
          <p:nvPr/>
        </p:nvCxnSpPr>
        <p:spPr>
          <a:xfrm flipV="1">
            <a:off x="6334606" y="4572000"/>
            <a:ext cx="294794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1"/>
          </p:cNvCxnSpPr>
          <p:nvPr/>
        </p:nvCxnSpPr>
        <p:spPr>
          <a:xfrm flipH="1" flipV="1">
            <a:off x="7086600" y="4648200"/>
            <a:ext cx="304800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371600" y="5105400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(ball)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981200" y="26670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cxnSp>
        <p:nvCxnSpPr>
          <p:cNvPr id="121" name="Straight Arrow Connector 120"/>
          <p:cNvCxnSpPr>
            <a:stCxn id="120" idx="2"/>
          </p:cNvCxnSpPr>
          <p:nvPr/>
        </p:nvCxnSpPr>
        <p:spPr>
          <a:xfrm flipH="1">
            <a:off x="1905000" y="3036332"/>
            <a:ext cx="501958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9" idx="0"/>
            <a:endCxn id="29" idx="4"/>
          </p:cNvCxnSpPr>
          <p:nvPr/>
        </p:nvCxnSpPr>
        <p:spPr>
          <a:xfrm flipH="1" flipV="1">
            <a:off x="1676400" y="4648200"/>
            <a:ext cx="433063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ontent Placeholder 1"/>
          <p:cNvSpPr txBox="1">
            <a:spLocks/>
          </p:cNvSpPr>
          <p:nvPr/>
        </p:nvSpPr>
        <p:spPr bwMode="auto">
          <a:xfrm>
            <a:off x="3962400" y="1295400"/>
            <a:ext cx="457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 a spring and weight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Make resonator about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 couple to a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few Hertz.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Make different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thickness (viscosity)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liquid out of powder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material.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1447800" y="2133600"/>
            <a:ext cx="1066800" cy="2514600"/>
            <a:chOff x="1447800" y="2133600"/>
            <a:chExt cx="1066800" cy="2514600"/>
          </a:xfrm>
        </p:grpSpPr>
        <p:grpSp>
          <p:nvGrpSpPr>
            <p:cNvPr id="46" name="Group 45"/>
            <p:cNvGrpSpPr/>
            <p:nvPr/>
          </p:nvGrpSpPr>
          <p:grpSpPr>
            <a:xfrm>
              <a:off x="1447800" y="2133600"/>
              <a:ext cx="483909" cy="2514600"/>
              <a:chOff x="1447800" y="2133600"/>
              <a:chExt cx="483909" cy="25146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752600" y="2286786"/>
                <a:ext cx="0" cy="2278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1524000" y="2514600"/>
                <a:ext cx="22860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497291" y="2575089"/>
                <a:ext cx="407709" cy="91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524000" y="2667000"/>
                <a:ext cx="380999" cy="1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524000" y="2819400"/>
                <a:ext cx="407709" cy="91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524000" y="2895600"/>
                <a:ext cx="380999" cy="1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1524000" y="3124200"/>
                <a:ext cx="380999" cy="1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524000" y="3048000"/>
                <a:ext cx="407709" cy="91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1524000" y="3276600"/>
                <a:ext cx="407709" cy="91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524000" y="3352800"/>
                <a:ext cx="380999" cy="1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676400" y="3581400"/>
                <a:ext cx="22860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524000" y="3505200"/>
                <a:ext cx="407709" cy="91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676400" y="3657600"/>
                <a:ext cx="0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1447800" y="41910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76400" y="21336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0" name="Shape 139"/>
            <p:cNvCxnSpPr>
              <a:stCxn id="29" idx="6"/>
            </p:cNvCxnSpPr>
            <p:nvPr/>
          </p:nvCxnSpPr>
          <p:spPr>
            <a:xfrm flipV="1">
              <a:off x="1905000" y="3352800"/>
              <a:ext cx="228600" cy="1066800"/>
            </a:xfrm>
            <a:prstGeom prst="bentConnector2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2133600" y="3352800"/>
              <a:ext cx="381000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3352800" y="2133600"/>
            <a:ext cx="1066800" cy="2514600"/>
            <a:chOff x="1447800" y="2133600"/>
            <a:chExt cx="1066800" cy="2514600"/>
          </a:xfrm>
        </p:grpSpPr>
        <p:grpSp>
          <p:nvGrpSpPr>
            <p:cNvPr id="151" name="Group 150"/>
            <p:cNvGrpSpPr/>
            <p:nvPr/>
          </p:nvGrpSpPr>
          <p:grpSpPr>
            <a:xfrm>
              <a:off x="1447800" y="2133600"/>
              <a:ext cx="483909" cy="2514600"/>
              <a:chOff x="1447800" y="2133600"/>
              <a:chExt cx="483909" cy="2514600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>
                <a:off x="1752600" y="2286786"/>
                <a:ext cx="0" cy="2278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>
                <a:off x="1524000" y="2514600"/>
                <a:ext cx="22860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1497291" y="2575089"/>
                <a:ext cx="407709" cy="91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>
                <a:off x="1524000" y="2667000"/>
                <a:ext cx="380999" cy="1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1524000" y="2819400"/>
                <a:ext cx="407709" cy="91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H="1">
                <a:off x="1524000" y="2895600"/>
                <a:ext cx="380999" cy="1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1524000" y="3124200"/>
                <a:ext cx="380999" cy="1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 flipV="1">
                <a:off x="1524000" y="3048000"/>
                <a:ext cx="407709" cy="91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H="1" flipV="1">
                <a:off x="1524000" y="3276600"/>
                <a:ext cx="407709" cy="91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H="1">
                <a:off x="1524000" y="3352800"/>
                <a:ext cx="380999" cy="1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H="1">
                <a:off x="1676400" y="3581400"/>
                <a:ext cx="22860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H="1" flipV="1">
                <a:off x="1524000" y="3505200"/>
                <a:ext cx="407709" cy="91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1676400" y="3657600"/>
                <a:ext cx="0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Oval 166"/>
              <p:cNvSpPr/>
              <p:nvPr/>
            </p:nvSpPr>
            <p:spPr>
              <a:xfrm>
                <a:off x="1447800" y="41910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1676400" y="21336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2" name="Shape 151"/>
            <p:cNvCxnSpPr>
              <a:stCxn id="167" idx="6"/>
            </p:cNvCxnSpPr>
            <p:nvPr/>
          </p:nvCxnSpPr>
          <p:spPr>
            <a:xfrm flipV="1">
              <a:off x="1905000" y="3352800"/>
              <a:ext cx="228600" cy="1066800"/>
            </a:xfrm>
            <a:prstGeom prst="bentConnector2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2133600" y="3352800"/>
              <a:ext cx="381000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5791200" y="2133600"/>
            <a:ext cx="1066800" cy="2514600"/>
            <a:chOff x="1447800" y="2133600"/>
            <a:chExt cx="1066800" cy="2514600"/>
          </a:xfrm>
        </p:grpSpPr>
        <p:grpSp>
          <p:nvGrpSpPr>
            <p:cNvPr id="170" name="Group 169"/>
            <p:cNvGrpSpPr/>
            <p:nvPr/>
          </p:nvGrpSpPr>
          <p:grpSpPr>
            <a:xfrm>
              <a:off x="1447800" y="2133600"/>
              <a:ext cx="483909" cy="2514600"/>
              <a:chOff x="1447800" y="2133600"/>
              <a:chExt cx="483909" cy="2514600"/>
            </a:xfrm>
          </p:grpSpPr>
          <p:cxnSp>
            <p:nvCxnSpPr>
              <p:cNvPr id="173" name="Straight Connector 172"/>
              <p:cNvCxnSpPr/>
              <p:nvPr/>
            </p:nvCxnSpPr>
            <p:spPr>
              <a:xfrm>
                <a:off x="1752600" y="2286786"/>
                <a:ext cx="0" cy="2278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>
                <a:off x="1524000" y="2514600"/>
                <a:ext cx="22860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H="1" flipV="1">
                <a:off x="1497291" y="2575089"/>
                <a:ext cx="407709" cy="91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H="1">
                <a:off x="1524000" y="2667000"/>
                <a:ext cx="380999" cy="1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H="1" flipV="1">
                <a:off x="1524000" y="2819400"/>
                <a:ext cx="407709" cy="91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1524000" y="2895600"/>
                <a:ext cx="380999" cy="1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flipH="1">
                <a:off x="1524000" y="3124200"/>
                <a:ext cx="380999" cy="1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 flipV="1">
                <a:off x="1524000" y="3048000"/>
                <a:ext cx="407709" cy="91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 flipV="1">
                <a:off x="1524000" y="3276600"/>
                <a:ext cx="407709" cy="91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H="1">
                <a:off x="1524000" y="3352800"/>
                <a:ext cx="380999" cy="1524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H="1">
                <a:off x="1676400" y="3581400"/>
                <a:ext cx="22860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H="1" flipV="1">
                <a:off x="1524000" y="3505200"/>
                <a:ext cx="407709" cy="91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676400" y="3657600"/>
                <a:ext cx="0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Oval 185"/>
              <p:cNvSpPr/>
              <p:nvPr/>
            </p:nvSpPr>
            <p:spPr>
              <a:xfrm>
                <a:off x="1447800" y="41910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1676400" y="21336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1" name="Shape 170"/>
            <p:cNvCxnSpPr>
              <a:stCxn id="186" idx="6"/>
            </p:cNvCxnSpPr>
            <p:nvPr/>
          </p:nvCxnSpPr>
          <p:spPr>
            <a:xfrm flipV="1">
              <a:off x="1905000" y="3352800"/>
              <a:ext cx="228600" cy="1066800"/>
            </a:xfrm>
            <a:prstGeom prst="bentConnector2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133600" y="3352800"/>
              <a:ext cx="381000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2286000" y="33528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Indicator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664</Words>
  <Application>Microsoft Office PowerPoint</Application>
  <PresentationFormat>On-screen Show (4:3)</PresentationFormat>
  <Paragraphs>142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Control System Miniseries</vt:lpstr>
      <vt:lpstr>Lecture 1</vt:lpstr>
      <vt:lpstr>What Is Control System</vt:lpstr>
      <vt:lpstr>Feed Forward Control</vt:lpstr>
      <vt:lpstr>Feedback Control System</vt:lpstr>
      <vt:lpstr>Example</vt:lpstr>
      <vt:lpstr>Summary</vt:lpstr>
      <vt:lpstr>Homework (two weeks)</vt:lpstr>
      <vt:lpstr>Make a Test Fixture for Lecture 2</vt:lpstr>
    </vt:vector>
  </TitlesOfParts>
  <Company>KLA-Tencor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Conceptual Design - 2012 Rebound Rumble</dc:title>
  <dc:creator>KLA-Tencor User</dc:creator>
  <cp:lastModifiedBy>KLA-Tencor User</cp:lastModifiedBy>
  <cp:revision>19</cp:revision>
  <dcterms:created xsi:type="dcterms:W3CDTF">2012-01-08T08:47:47Z</dcterms:created>
  <dcterms:modified xsi:type="dcterms:W3CDTF">2012-05-15T17:33:56Z</dcterms:modified>
</cp:coreProperties>
</file>