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6" r:id="rId4"/>
    <p:sldId id="267" r:id="rId5"/>
    <p:sldId id="268" r:id="rId6"/>
    <p:sldId id="269" r:id="rId7"/>
    <p:sldId id="271" r:id="rId8"/>
    <p:sldId id="272" r:id="rId9"/>
    <p:sldId id="274" r:id="rId10"/>
    <p:sldId id="270" r:id="rId11"/>
    <p:sldId id="273" r:id="rId12"/>
    <p:sldId id="275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0066"/>
    <a:srgbClr val="003399"/>
    <a:srgbClr val="0000FF"/>
    <a:srgbClr val="000099"/>
    <a:srgbClr val="FFC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81" autoAdjust="0"/>
  </p:normalViewPr>
  <p:slideViewPr>
    <p:cSldViewPr>
      <p:cViewPr>
        <p:scale>
          <a:sx n="90" d="100"/>
          <a:sy n="90" d="100"/>
        </p:scale>
        <p:origin x="-1157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E2FBA-05DF-44A3-A183-860B2D26968D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9A840-DD1C-40FF-9625-C106B2F7C9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Originally a system is plant with input and output.</a:t>
            </a:r>
          </a:p>
          <a:p>
            <a:r>
              <a:rPr lang="en-US" dirty="0" smtClean="0"/>
              <a:t>Add</a:t>
            </a:r>
            <a:r>
              <a:rPr lang="en-US" baseline="0" dirty="0" smtClean="0"/>
              <a:t> on controller, sensor and control loop, we have a new system</a:t>
            </a:r>
          </a:p>
          <a:p>
            <a:r>
              <a:rPr lang="en-US" baseline="0" dirty="0" smtClean="0"/>
              <a:t>We expect the new system will have better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9A840-DD1C-40FF-9625-C106B2F7C99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</a:t>
            </a:r>
            <a:r>
              <a:rPr lang="en-US" baseline="0" dirty="0" smtClean="0"/>
              <a:t> do we know one control system design is better than another?</a:t>
            </a:r>
          </a:p>
          <a:p>
            <a:r>
              <a:rPr lang="en-US" baseline="0" dirty="0" smtClean="0"/>
              <a:t>We evaluate a control system with observing overall system response to a step 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9A840-DD1C-40FF-9625-C106B2F7C99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see a pendulum system</a:t>
            </a:r>
          </a:p>
          <a:p>
            <a:r>
              <a:rPr lang="en-US" dirty="0" smtClean="0"/>
              <a:t>When we move top point of the pendulum a unit distance, this pendulum will take long time to settle down</a:t>
            </a:r>
            <a:r>
              <a:rPr lang="en-US" baseline="0" dirty="0" smtClean="0"/>
              <a:t> to new position because there is insufficient damping in the system.</a:t>
            </a:r>
          </a:p>
          <a:p>
            <a:r>
              <a:rPr lang="en-US" baseline="0" dirty="0" smtClean="0"/>
              <a:t>This system is called </a:t>
            </a:r>
            <a:r>
              <a:rPr lang="en-US" baseline="0" dirty="0" err="1" smtClean="0"/>
              <a:t>underdamping</a:t>
            </a:r>
            <a:r>
              <a:rPr lang="en-US" baseline="0" dirty="0" smtClean="0"/>
              <a:t>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9A840-DD1C-40FF-9625-C106B2F7C99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hang the pendulum above</a:t>
            </a:r>
            <a:r>
              <a:rPr lang="en-US" baseline="0" dirty="0" smtClean="0"/>
              <a:t> water, and move top a distance – step input</a:t>
            </a:r>
          </a:p>
          <a:p>
            <a:r>
              <a:rPr lang="en-US" baseline="0" dirty="0" smtClean="0"/>
              <a:t>The pendulum will take forever to settle down at new position.</a:t>
            </a:r>
          </a:p>
          <a:p>
            <a:r>
              <a:rPr lang="en-US" baseline="0" dirty="0" smtClean="0"/>
              <a:t>We do not want a robot, such as aiming a target, has this type behavior.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9A840-DD1C-40FF-9625-C106B2F7C99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dip the pendulum into water</a:t>
            </a:r>
            <a:r>
              <a:rPr lang="en-US" baseline="0" dirty="0" smtClean="0"/>
              <a:t> and move tip a unit distance.  The system settle down to new position much faster.</a:t>
            </a:r>
          </a:p>
          <a:p>
            <a:r>
              <a:rPr lang="en-US" baseline="0" dirty="0" smtClean="0"/>
              <a:t>Let’s dip the pendulum into water dipper, means more damping, this system settle down even faster.  The system damping is approaching critical damping.</a:t>
            </a:r>
          </a:p>
          <a:p>
            <a:r>
              <a:rPr lang="en-US" baseline="0" dirty="0" smtClean="0"/>
              <a:t>We would like to this type of behavior (performance).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9A840-DD1C-40FF-9625-C106B2F7C99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dip the pendulum into water</a:t>
            </a:r>
            <a:r>
              <a:rPr lang="en-US" baseline="0" dirty="0" smtClean="0"/>
              <a:t> deeper.  Or you can imagine that we can replace water with thicker paste.</a:t>
            </a:r>
          </a:p>
          <a:p>
            <a:r>
              <a:rPr lang="en-US" baseline="0" dirty="0" smtClean="0"/>
              <a:t>Then, the pendulum will take long time to reach new position though it does not oscillates.</a:t>
            </a:r>
          </a:p>
          <a:p>
            <a:r>
              <a:rPr lang="en-US" baseline="0" dirty="0" smtClean="0"/>
              <a:t>We do not want our robot to have this behavior either.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9A840-DD1C-40FF-9625-C106B2F7C99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quick look at a short pendulum</a:t>
            </a:r>
            <a:r>
              <a:rPr lang="en-US" baseline="0" dirty="0" smtClean="0"/>
              <a:t> which oscillates at high frequency.</a:t>
            </a:r>
          </a:p>
          <a:p>
            <a:r>
              <a:rPr lang="en-US" baseline="0" dirty="0" smtClean="0"/>
              <a:t>But, with proper damping tuning, both long and short pendulum have same step response relative to cycle period.</a:t>
            </a:r>
          </a:p>
          <a:p>
            <a:r>
              <a:rPr lang="en-US" baseline="0" dirty="0" smtClean="0"/>
              <a:t>Actually, the short pendulum will settle mach faster relative to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9A840-DD1C-40FF-9625-C106B2F7C99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9A840-DD1C-40FF-9625-C106B2F7C99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 from next lecture, we will analyze</a:t>
            </a:r>
            <a:r>
              <a:rPr lang="en-US" baseline="0" dirty="0" smtClean="0"/>
              <a:t> shooter (plant) response, mathematically and experimentally, to step input.</a:t>
            </a:r>
          </a:p>
          <a:p>
            <a:r>
              <a:rPr lang="en-US" baseline="0" dirty="0" smtClean="0"/>
              <a:t>Then, we will try to add P controller, PI controller, and PID controller to see how overall system behavior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9A840-DD1C-40FF-9625-C106B2F7C99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495800"/>
            <a:ext cx="9144000" cy="762000"/>
          </a:xfrm>
          <a:prstGeom prst="rect">
            <a:avLst/>
          </a:prstGeom>
          <a:gradFill flip="none" rotWithShape="1">
            <a:gsLst>
              <a:gs pos="0">
                <a:srgbClr val="000066"/>
              </a:gs>
              <a:gs pos="50000">
                <a:srgbClr val="0000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7239000" y="2438400"/>
            <a:ext cx="1905000" cy="1828800"/>
            <a:chOff x="7239000" y="1828799"/>
            <a:chExt cx="1905000" cy="1828801"/>
          </a:xfrm>
        </p:grpSpPr>
        <p:sp>
          <p:nvSpPr>
            <p:cNvPr id="6" name="Rectangle 5"/>
            <p:cNvSpPr/>
            <p:nvPr/>
          </p:nvSpPr>
          <p:spPr>
            <a:xfrm>
              <a:off x="7239000" y="1828799"/>
              <a:ext cx="1905000" cy="182880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7" name="Picture 4" descr="Funky Monkeys"/>
            <p:cNvPicPr>
              <a:picLocks noChangeAspect="1" noChangeArrowheads="1"/>
            </p:cNvPicPr>
            <p:nvPr/>
          </p:nvPicPr>
          <p:blipFill>
            <a:blip r:embed="rId2" cstate="print"/>
            <a:srcRect l="19618" r="14986"/>
            <a:stretch>
              <a:fillRect/>
            </a:stretch>
          </p:blipFill>
          <p:spPr bwMode="auto">
            <a:xfrm>
              <a:off x="7239000" y="1828800"/>
              <a:ext cx="190500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7"/>
          <p:cNvSpPr txBox="1"/>
          <p:nvPr userDrawn="1"/>
        </p:nvSpPr>
        <p:spPr>
          <a:xfrm>
            <a:off x="2971800" y="609600"/>
            <a:ext cx="599916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i="1" dirty="0">
                <a:latin typeface="+mn-lt"/>
              </a:rPr>
              <a:t>Lynbrook Robotics Team, FIRST 846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2438400"/>
            <a:ext cx="7239000" cy="18288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572000"/>
            <a:ext cx="6400800" cy="609600"/>
          </a:xfrm>
          <a:noFill/>
        </p:spPr>
        <p:txBody>
          <a:bodyPr/>
          <a:lstStyle>
            <a:lvl1pPr marL="0" indent="0" algn="l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590800"/>
            <a:ext cx="7010400" cy="1447799"/>
          </a:xfrm>
          <a:noFill/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E7369-876F-44F7-B891-B5C17830D096}" type="datetimeFigureOut">
              <a:rPr lang="en-US"/>
              <a:pPr>
                <a:defRPr/>
              </a:pPr>
              <a:t>5/22/2012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1D8B8-761F-49A8-9D33-245F9C68B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0F207-67EA-4EF4-B13D-78B2BD91E8E1}" type="datetimeFigureOut">
              <a:rPr lang="en-US"/>
              <a:pPr>
                <a:defRPr/>
              </a:pPr>
              <a:t>5/22/2012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11A31-AA2F-416E-AFD1-9DE4B6467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848600" cy="12954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7788275" y="0"/>
            <a:ext cx="1355725" cy="1301750"/>
            <a:chOff x="7239000" y="1828799"/>
            <a:chExt cx="1905000" cy="1828801"/>
          </a:xfrm>
        </p:grpSpPr>
        <p:sp>
          <p:nvSpPr>
            <p:cNvPr id="6" name="Rectangle 5"/>
            <p:cNvSpPr/>
            <p:nvPr/>
          </p:nvSpPr>
          <p:spPr>
            <a:xfrm>
              <a:off x="7239000" y="1828799"/>
              <a:ext cx="1905000" cy="182880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7" name="Picture 4" descr="Funky Monkeys"/>
            <p:cNvPicPr>
              <a:picLocks noChangeAspect="1" noChangeArrowheads="1"/>
            </p:cNvPicPr>
            <p:nvPr/>
          </p:nvPicPr>
          <p:blipFill>
            <a:blip r:embed="rId2" cstate="print"/>
            <a:srcRect l="19618" r="14986"/>
            <a:stretch>
              <a:fillRect/>
            </a:stretch>
          </p:blipFill>
          <p:spPr bwMode="auto">
            <a:xfrm>
              <a:off x="7239000" y="1828800"/>
              <a:ext cx="190500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8" name="Straight Connector 7"/>
          <p:cNvCxnSpPr/>
          <p:nvPr userDrawn="1"/>
        </p:nvCxnSpPr>
        <p:spPr>
          <a:xfrm>
            <a:off x="228600" y="6477000"/>
            <a:ext cx="8686800" cy="0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04800" y="6502400"/>
            <a:ext cx="3505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i="1" dirty="0">
                <a:solidFill>
                  <a:srgbClr val="000066"/>
                </a:solidFill>
              </a:rPr>
              <a:t>Lynbrook Robotics Team, FIRST 846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15200" cy="990600"/>
          </a:xfrm>
          <a:noFill/>
        </p:spPr>
        <p:txBody>
          <a:bodyPr>
            <a:normAutofit/>
          </a:bodyPr>
          <a:lstStyle>
            <a:lvl1pPr>
              <a:buFont typeface="Arial" pitchFamily="34" charset="0"/>
              <a:buChar char="‏"/>
              <a:defRPr sz="3600"/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 i="1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fld id="{26C4EFEC-8B15-4215-A030-E143AB471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0A75E-956D-4963-BEE9-54C1246A093D}" type="datetimeFigureOut">
              <a:rPr lang="en-US"/>
              <a:pPr>
                <a:defRPr/>
              </a:pPr>
              <a:t>5/22/2012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8EE0E-2D9B-42B7-A1CC-9E3FBCCC6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6185B-8FD1-44AF-9FC5-6933615658E2}" type="datetimeFigureOut">
              <a:rPr lang="en-US"/>
              <a:pPr>
                <a:defRPr/>
              </a:pPr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Lynbrook Robotics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71A56-043C-4E80-85E2-A3AB40628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BB2F7-C5E8-4C64-A577-3AEA6A038905}" type="datetimeFigureOut">
              <a:rPr lang="en-US"/>
              <a:pPr>
                <a:defRPr/>
              </a:pPr>
              <a:t>5/22/2012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10F39-20EC-4594-B5CE-BF0B8D1EF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E05B7-C872-4BDC-9071-110D219281FF}" type="datetimeFigureOut">
              <a:rPr lang="en-US"/>
              <a:pPr>
                <a:defRPr/>
              </a:pPr>
              <a:t>5/22/2012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2C728-D5D2-49D8-827C-4AD5B007E0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1E5DC-902A-438D-992E-DA719E953A74}" type="datetimeFigureOut">
              <a:rPr lang="en-US"/>
              <a:pPr>
                <a:defRPr/>
              </a:pPr>
              <a:t>5/22/2012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BBC5D-0DA6-4334-95A3-44EF604FC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BCE43-A6CC-4051-A6EF-97DC6DCE8433}" type="datetimeFigureOut">
              <a:rPr lang="en-US"/>
              <a:pPr>
                <a:defRPr/>
              </a:pPr>
              <a:t>5/22/2012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0E6F1-CD74-4F69-8180-567796EDF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94610-8F19-47EE-AD94-50FB1E5B1663}" type="datetimeFigureOut">
              <a:rPr lang="en-US"/>
              <a:pPr>
                <a:defRPr/>
              </a:pPr>
              <a:t>5/22/2012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5D628-CBA3-4CD9-AD18-3C05724B3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620000" cy="1447800"/>
          </a:xfrm>
          <a:prstGeom prst="rect">
            <a:avLst/>
          </a:prstGeom>
          <a:solidFill>
            <a:srgbClr val="00006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4A6506A-B0B9-4D6B-9FEE-915E820909F5}" type="datetimeFigureOut">
              <a:rPr lang="en-US"/>
              <a:pPr>
                <a:defRPr/>
              </a:pPr>
              <a:t>5/22/2012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3EE70A8-CEEB-4486-8F28-3620C2F9D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33" r:id="rId3"/>
    <p:sldLayoutId id="214748374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28600" y="2667000"/>
            <a:ext cx="7010400" cy="1371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Control System </a:t>
            </a:r>
            <a:r>
              <a:rPr lang="en-US" dirty="0" smtClean="0">
                <a:latin typeface="Arial" charset="0"/>
                <a:cs typeface="Arial" charset="0"/>
              </a:rPr>
              <a:t>Miniseries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- Lecture 2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28600" y="4572000"/>
            <a:ext cx="64008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   05/22/2012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71600"/>
            <a:ext cx="4572000" cy="5181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There are varieties of plants (devices, systems)</a:t>
            </a:r>
          </a:p>
          <a:p>
            <a:pPr lvl="1"/>
            <a:r>
              <a:rPr lang="en-US" dirty="0" smtClean="0"/>
              <a:t>Mechanical/Pneumatic/Electrical/ Hybrid</a:t>
            </a:r>
          </a:p>
          <a:p>
            <a:r>
              <a:rPr lang="en-US" dirty="0" smtClean="0"/>
              <a:t>These plants have their own characteristics</a:t>
            </a:r>
          </a:p>
          <a:p>
            <a:pPr lvl="1"/>
            <a:r>
              <a:rPr lang="en-US" dirty="0" smtClean="0"/>
              <a:t>Different mathematical expression</a:t>
            </a:r>
          </a:p>
          <a:p>
            <a:r>
              <a:rPr lang="en-US" dirty="0" smtClean="0"/>
              <a:t>But, after add proper controllers and control loop, overall systems should have same response to step input as optimal-damped pendulum</a:t>
            </a:r>
          </a:p>
          <a:p>
            <a:pPr lvl="1"/>
            <a:r>
              <a:rPr lang="en-US" dirty="0" smtClean="0"/>
              <a:t>Pendulum with damping can be mathematically modeled as 2</a:t>
            </a:r>
            <a:r>
              <a:rPr lang="en-US" baseline="30000" dirty="0" smtClean="0"/>
              <a:t>nd</a:t>
            </a:r>
            <a:r>
              <a:rPr lang="en-US" dirty="0" smtClean="0"/>
              <a:t> order differential equation. </a:t>
            </a:r>
          </a:p>
          <a:p>
            <a:pPr lvl="1"/>
            <a:r>
              <a:rPr lang="en-US" dirty="0" smtClean="0"/>
              <a:t>Control system design will make any system have same mathematically expression (behavior) as the pendulum.</a:t>
            </a:r>
          </a:p>
          <a:p>
            <a:pPr lvl="1"/>
            <a:r>
              <a:rPr lang="en-US" dirty="0" smtClean="0"/>
              <a:t>So, overall system will have quick and accurate response.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Control System Design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676400"/>
            <a:ext cx="346165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57800" y="5562600"/>
            <a:ext cx="3768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Where </a:t>
            </a:r>
            <a:r>
              <a:rPr lang="el-GR" sz="1400" dirty="0" smtClean="0"/>
              <a:t>ζ</a:t>
            </a:r>
            <a:r>
              <a:rPr lang="en-US" sz="1400" dirty="0" smtClean="0"/>
              <a:t> – damping ratio</a:t>
            </a:r>
          </a:p>
          <a:p>
            <a:r>
              <a:rPr lang="en-US" sz="1400" dirty="0" smtClean="0"/>
              <a:t>           </a:t>
            </a:r>
            <a:r>
              <a:rPr lang="el-GR" sz="1400" dirty="0" smtClean="0"/>
              <a:t>ω</a:t>
            </a:r>
            <a:r>
              <a:rPr lang="en-US" sz="1400" baseline="-25000" dirty="0" smtClean="0"/>
              <a:t>b</a:t>
            </a:r>
            <a:r>
              <a:rPr lang="en-US" sz="1400" dirty="0" smtClean="0"/>
              <a:t>(= 2</a:t>
            </a:r>
            <a:r>
              <a:rPr lang="el-GR" sz="1400" dirty="0" smtClean="0"/>
              <a:t>π</a:t>
            </a:r>
            <a:r>
              <a:rPr lang="en-US" sz="1400" dirty="0" err="1" smtClean="0"/>
              <a:t>f</a:t>
            </a:r>
            <a:r>
              <a:rPr lang="en-US" sz="1400" baseline="-25000" dirty="0" err="1" smtClean="0"/>
              <a:t>b</a:t>
            </a:r>
            <a:r>
              <a:rPr lang="en-US" sz="1400" dirty="0" smtClean="0"/>
              <a:t>) – control system bandwidth</a:t>
            </a:r>
            <a:endParaRPr lang="en-US" sz="1400" baseline="-25000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5029200"/>
            <a:ext cx="59499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4038600" cy="5410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Define system spec</a:t>
            </a:r>
          </a:p>
          <a:p>
            <a:pPr lvl="1"/>
            <a:r>
              <a:rPr lang="en-US" dirty="0" smtClean="0"/>
              <a:t>Stability, response time, accuracy, robustness, reliability, etc.</a:t>
            </a:r>
          </a:p>
          <a:p>
            <a:r>
              <a:rPr lang="en-US" dirty="0" smtClean="0"/>
              <a:t>Analyze plant </a:t>
            </a:r>
          </a:p>
          <a:p>
            <a:pPr lvl="1"/>
            <a:r>
              <a:rPr lang="en-US" dirty="0" smtClean="0"/>
              <a:t>Modeling based on physics and math</a:t>
            </a:r>
          </a:p>
          <a:p>
            <a:r>
              <a:rPr lang="en-US" dirty="0" smtClean="0"/>
              <a:t>Design controller and control loop</a:t>
            </a:r>
          </a:p>
          <a:p>
            <a:pPr lvl="1"/>
            <a:r>
              <a:rPr lang="en-US" dirty="0" smtClean="0"/>
              <a:t>Example PID controller</a:t>
            </a:r>
          </a:p>
          <a:p>
            <a:pPr lvl="1"/>
            <a:r>
              <a:rPr lang="en-US" dirty="0" smtClean="0"/>
              <a:t>Modeling</a:t>
            </a:r>
          </a:p>
          <a:p>
            <a:pPr lvl="1"/>
            <a:r>
              <a:rPr lang="en-US" dirty="0" smtClean="0"/>
              <a:t>Run </a:t>
            </a:r>
            <a:r>
              <a:rPr lang="en-US" dirty="0" smtClean="0"/>
              <a:t>simulation</a:t>
            </a:r>
          </a:p>
          <a:p>
            <a:r>
              <a:rPr lang="en-US" dirty="0" smtClean="0"/>
              <a:t>Make system meet spec</a:t>
            </a:r>
          </a:p>
          <a:p>
            <a:pPr lvl="1"/>
            <a:r>
              <a:rPr lang="en-US" dirty="0" smtClean="0"/>
              <a:t>Mathematically, overall system can be expressed as 2</a:t>
            </a:r>
            <a:r>
              <a:rPr lang="en-US" baseline="30000" dirty="0" smtClean="0"/>
              <a:t>nd</a:t>
            </a:r>
            <a:r>
              <a:rPr lang="en-US" dirty="0" smtClean="0"/>
              <a:t> order differential equation with optimal damping ratio (</a:t>
            </a:r>
            <a:r>
              <a:rPr lang="el-GR" dirty="0" smtClean="0"/>
              <a:t>ζ</a:t>
            </a:r>
            <a:r>
              <a:rPr lang="en-US" dirty="0" smtClean="0"/>
              <a:t> = 0.5 </a:t>
            </a:r>
            <a:r>
              <a:rPr lang="en-US" dirty="0" smtClean="0"/>
              <a:t>~ 1, </a:t>
            </a:r>
            <a:r>
              <a:rPr lang="el-GR" dirty="0" smtClean="0"/>
              <a:t>ω</a:t>
            </a:r>
            <a:r>
              <a:rPr lang="en-US" baseline="-25000" dirty="0" smtClean="0"/>
              <a:t>b</a:t>
            </a:r>
            <a:r>
              <a:rPr lang="en-US" dirty="0" smtClean="0"/>
              <a:t> = 5 - 10 Hz for 50 Hz system sample rate) </a:t>
            </a:r>
            <a:endParaRPr lang="en-US" dirty="0" smtClean="0"/>
          </a:p>
          <a:p>
            <a:pPr lvl="1"/>
            <a:r>
              <a:rPr lang="en-US" dirty="0" smtClean="0"/>
              <a:t>Experimentally, run step input response.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System Design Procedure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0" y="1524000"/>
            <a:ext cx="4050427" cy="609600"/>
            <a:chOff x="4648200" y="2895600"/>
            <a:chExt cx="4050427" cy="609600"/>
          </a:xfrm>
        </p:grpSpPr>
        <p:sp>
          <p:nvSpPr>
            <p:cNvPr id="4" name="Flowchart: Process 3"/>
            <p:cNvSpPr/>
            <p:nvPr/>
          </p:nvSpPr>
          <p:spPr>
            <a:xfrm>
              <a:off x="5867400" y="2895600"/>
              <a:ext cx="1371600" cy="6096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2"/>
                  </a:solidFill>
                </a:rPr>
                <a:t>Plant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cxnSp>
          <p:nvCxnSpPr>
            <p:cNvPr id="5" name="Straight Arrow Connector 4"/>
            <p:cNvCxnSpPr>
              <a:endCxn id="4" idx="1"/>
            </p:cNvCxnSpPr>
            <p:nvPr/>
          </p:nvCxnSpPr>
          <p:spPr>
            <a:xfrm>
              <a:off x="5410200" y="3200400"/>
              <a:ext cx="457200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4" idx="3"/>
            </p:cNvCxnSpPr>
            <p:nvPr/>
          </p:nvCxnSpPr>
          <p:spPr>
            <a:xfrm>
              <a:off x="7239000" y="3200400"/>
              <a:ext cx="457200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48200" y="2971800"/>
              <a:ext cx="697627" cy="36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Input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72400" y="2971800"/>
              <a:ext cx="926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Output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4114800" y="2514600"/>
            <a:ext cx="4786103" cy="1676399"/>
            <a:chOff x="1914454" y="3771900"/>
            <a:chExt cx="5550122" cy="1944008"/>
          </a:xfrm>
        </p:grpSpPr>
        <p:sp>
          <p:nvSpPr>
            <p:cNvPr id="13" name="Flowchart: Summing Junction 12"/>
            <p:cNvSpPr/>
            <p:nvPr/>
          </p:nvSpPr>
          <p:spPr>
            <a:xfrm>
              <a:off x="2541331" y="4315120"/>
              <a:ext cx="208959" cy="208959"/>
            </a:xfrm>
            <a:prstGeom prst="flowChartSummingJunct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2227892" y="4416849"/>
              <a:ext cx="313438" cy="5501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Process 15"/>
            <p:cNvSpPr/>
            <p:nvPr/>
          </p:nvSpPr>
          <p:spPr>
            <a:xfrm>
              <a:off x="5612884" y="4209596"/>
              <a:ext cx="940316" cy="42000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2"/>
                  </a:solidFill>
                </a:rPr>
                <a:t>Plant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3" idx="6"/>
              <a:endCxn id="122" idx="1"/>
            </p:cNvCxnSpPr>
            <p:nvPr/>
          </p:nvCxnSpPr>
          <p:spPr>
            <a:xfrm>
              <a:off x="2750290" y="4419600"/>
              <a:ext cx="500394" cy="1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2" idx="3"/>
              <a:endCxn id="16" idx="1"/>
            </p:cNvCxnSpPr>
            <p:nvPr/>
          </p:nvCxnSpPr>
          <p:spPr>
            <a:xfrm>
              <a:off x="4546084" y="4419601"/>
              <a:ext cx="1066800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  <a:endCxn id="21" idx="1"/>
            </p:cNvCxnSpPr>
            <p:nvPr/>
          </p:nvCxnSpPr>
          <p:spPr>
            <a:xfrm flipV="1">
              <a:off x="6553200" y="4419600"/>
              <a:ext cx="468275" cy="1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914454" y="4059423"/>
              <a:ext cx="360678" cy="189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Input</a:t>
              </a:r>
              <a:endParaRPr lang="en-US" sz="12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21476" y="4324649"/>
              <a:ext cx="443100" cy="189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Output</a:t>
              </a:r>
              <a:endParaRPr lang="en-US" sz="12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48563" y="3860264"/>
              <a:ext cx="873957" cy="535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Control Variable</a:t>
              </a:r>
              <a:endParaRPr lang="en-US" sz="12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4317484" y="5295900"/>
              <a:ext cx="940316" cy="42000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2"/>
                  </a:solidFill>
                </a:rPr>
                <a:t>Sensor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cxnSp>
          <p:nvCxnSpPr>
            <p:cNvPr id="25" name="Elbow Connector 28"/>
            <p:cNvCxnSpPr>
              <a:stCxn id="23" idx="1"/>
              <a:endCxn id="13" idx="4"/>
            </p:cNvCxnSpPr>
            <p:nvPr/>
          </p:nvCxnSpPr>
          <p:spPr>
            <a:xfrm rot="10800000">
              <a:off x="2645810" y="4524080"/>
              <a:ext cx="1671674" cy="981825"/>
            </a:xfrm>
            <a:prstGeom prst="bentConnector2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384612" y="4111662"/>
              <a:ext cx="188141" cy="189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+</a:t>
              </a:r>
              <a:endParaRPr lang="en-US" sz="12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98051" y="4477341"/>
              <a:ext cx="161766" cy="189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-</a:t>
              </a:r>
              <a:endParaRPr lang="en-US" sz="12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50291" y="4059423"/>
              <a:ext cx="360678" cy="189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Error</a:t>
              </a:r>
              <a:endParaRPr lang="en-US" sz="12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41083" y="5219700"/>
              <a:ext cx="1050267" cy="309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Feedback</a:t>
              </a:r>
              <a:endParaRPr lang="en-US" sz="1200" baseline="-25000" dirty="0">
                <a:solidFill>
                  <a:schemeClr val="tx2"/>
                </a:solidFill>
              </a:endParaRPr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3250683" y="3771900"/>
              <a:ext cx="1295401" cy="1295400"/>
              <a:chOff x="6705599" y="2438400"/>
              <a:chExt cx="1295401" cy="1600200"/>
            </a:xfrm>
          </p:grpSpPr>
          <p:cxnSp>
            <p:nvCxnSpPr>
              <p:cNvPr id="24" name="Elbow Connector 23"/>
              <p:cNvCxnSpPr>
                <a:stCxn id="122" idx="1"/>
                <a:endCxn id="69" idx="1"/>
              </p:cNvCxnSpPr>
              <p:nvPr/>
            </p:nvCxnSpPr>
            <p:spPr>
              <a:xfrm rot="10800000" flipH="1">
                <a:off x="6705599" y="2705100"/>
                <a:ext cx="457200" cy="533400"/>
              </a:xfrm>
              <a:prstGeom prst="bentConnector3">
                <a:avLst>
                  <a:gd name="adj1" fmla="val 41102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Flowchart: Process 68"/>
              <p:cNvSpPr/>
              <p:nvPr/>
            </p:nvSpPr>
            <p:spPr>
              <a:xfrm>
                <a:off x="7162800" y="2514600"/>
                <a:ext cx="457200" cy="381000"/>
              </a:xfrm>
              <a:prstGeom prst="flowChartProcess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2"/>
                    </a:solidFill>
                  </a:rPr>
                  <a:t>P</a:t>
                </a:r>
                <a:endParaRPr lang="en-US" sz="1200" baseline="-250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82" name="Elbow Connector 81"/>
              <p:cNvCxnSpPr>
                <a:stCxn id="122" idx="1"/>
                <a:endCxn id="104" idx="1"/>
              </p:cNvCxnSpPr>
              <p:nvPr/>
            </p:nvCxnSpPr>
            <p:spPr>
              <a:xfrm rot="10800000" flipH="1" flipV="1">
                <a:off x="6705599" y="3238501"/>
                <a:ext cx="457200" cy="533400"/>
              </a:xfrm>
              <a:prstGeom prst="bentConnector3">
                <a:avLst>
                  <a:gd name="adj1" fmla="val 41102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Flowchart: Process 102"/>
              <p:cNvSpPr/>
              <p:nvPr/>
            </p:nvSpPr>
            <p:spPr>
              <a:xfrm>
                <a:off x="7162800" y="3048000"/>
                <a:ext cx="457200" cy="381000"/>
              </a:xfrm>
              <a:prstGeom prst="flowChartProcess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2"/>
                    </a:solidFill>
                  </a:rPr>
                  <a:t>I</a:t>
                </a:r>
                <a:endParaRPr lang="en-US" sz="1200" baseline="-25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4" name="Flowchart: Process 103"/>
              <p:cNvSpPr/>
              <p:nvPr/>
            </p:nvSpPr>
            <p:spPr>
              <a:xfrm>
                <a:off x="7162800" y="3581400"/>
                <a:ext cx="457200" cy="381000"/>
              </a:xfrm>
              <a:prstGeom prst="flowChartProcess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2"/>
                    </a:solidFill>
                  </a:rPr>
                  <a:t>D</a:t>
                </a:r>
                <a:endParaRPr lang="en-US" sz="1200" baseline="-250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14" name="Elbow Connector 113"/>
              <p:cNvCxnSpPr>
                <a:stCxn id="69" idx="3"/>
                <a:endCxn id="122" idx="3"/>
              </p:cNvCxnSpPr>
              <p:nvPr/>
            </p:nvCxnSpPr>
            <p:spPr>
              <a:xfrm>
                <a:off x="7620001" y="2705100"/>
                <a:ext cx="380999" cy="533400"/>
              </a:xfrm>
              <a:prstGeom prst="bentConnector3">
                <a:avLst>
                  <a:gd name="adj1" fmla="val 39271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lbow Connector 115"/>
              <p:cNvCxnSpPr>
                <a:stCxn id="104" idx="3"/>
                <a:endCxn id="122" idx="3"/>
              </p:cNvCxnSpPr>
              <p:nvPr/>
            </p:nvCxnSpPr>
            <p:spPr>
              <a:xfrm flipV="1">
                <a:off x="7620001" y="3238501"/>
                <a:ext cx="380999" cy="533400"/>
              </a:xfrm>
              <a:prstGeom prst="bentConnector3">
                <a:avLst>
                  <a:gd name="adj1" fmla="val 39271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Flowchart: Process 121"/>
              <p:cNvSpPr/>
              <p:nvPr/>
            </p:nvSpPr>
            <p:spPr>
              <a:xfrm>
                <a:off x="6705600" y="2438400"/>
                <a:ext cx="1295400" cy="1600200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74" name="Straight Arrow Connector 173"/>
              <p:cNvCxnSpPr>
                <a:stCxn id="122" idx="1"/>
                <a:endCxn id="103" idx="1"/>
              </p:cNvCxnSpPr>
              <p:nvPr/>
            </p:nvCxnSpPr>
            <p:spPr>
              <a:xfrm>
                <a:off x="6705600" y="3238501"/>
                <a:ext cx="457200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>
                <a:stCxn id="103" idx="3"/>
                <a:endCxn id="122" idx="3"/>
              </p:cNvCxnSpPr>
              <p:nvPr/>
            </p:nvCxnSpPr>
            <p:spPr>
              <a:xfrm>
                <a:off x="7620001" y="3238501"/>
                <a:ext cx="380999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4" name="Elbow Connector 193"/>
            <p:cNvCxnSpPr>
              <a:stCxn id="16" idx="3"/>
              <a:endCxn id="23" idx="3"/>
            </p:cNvCxnSpPr>
            <p:nvPr/>
          </p:nvCxnSpPr>
          <p:spPr>
            <a:xfrm flipH="1">
              <a:off x="5257801" y="4419601"/>
              <a:ext cx="1295400" cy="1086304"/>
            </a:xfrm>
            <a:prstGeom prst="bentConnector3">
              <a:avLst>
                <a:gd name="adj1" fmla="val -19712"/>
              </a:avLst>
            </a:prstGeom>
            <a:ln w="127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479284" y="4991100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Controller</a:t>
              </a:r>
              <a:endParaRPr lang="en-US" sz="1200" baseline="-250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2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876800"/>
            <a:ext cx="2427885" cy="154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4419600"/>
            <a:ext cx="59499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lowchart: Summing Junction 3"/>
          <p:cNvSpPr/>
          <p:nvPr/>
        </p:nvSpPr>
        <p:spPr>
          <a:xfrm>
            <a:off x="1066800" y="2743200"/>
            <a:ext cx="304800" cy="304800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>
            <a:off x="762000" y="2895600"/>
            <a:ext cx="304800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ocess 6"/>
          <p:cNvSpPr/>
          <p:nvPr/>
        </p:nvSpPr>
        <p:spPr>
          <a:xfrm>
            <a:off x="7239000" y="2590800"/>
            <a:ext cx="762000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Shooter Wheel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/>
          <p:cNvCxnSpPr>
            <a:stCxn id="4" idx="6"/>
            <a:endCxn id="66" idx="1"/>
          </p:cNvCxnSpPr>
          <p:nvPr/>
        </p:nvCxnSpPr>
        <p:spPr>
          <a:xfrm>
            <a:off x="1371600" y="2895600"/>
            <a:ext cx="533400" cy="152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6" idx="3"/>
            <a:endCxn id="65" idx="1"/>
          </p:cNvCxnSpPr>
          <p:nvPr/>
        </p:nvCxnSpPr>
        <p:spPr>
          <a:xfrm>
            <a:off x="2743200" y="2897124"/>
            <a:ext cx="457200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8001000" y="2895600"/>
            <a:ext cx="609600" cy="152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524000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Calculated Wheel Speed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24800" y="15240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Wheel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Speed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5715000" y="4038600"/>
            <a:ext cx="1600200" cy="609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Hall Effect Sensor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(Voltage Pulse Generator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14" name="Elbow Connector 13"/>
          <p:cNvCxnSpPr>
            <a:stCxn id="7" idx="3"/>
            <a:endCxn id="13" idx="3"/>
          </p:cNvCxnSpPr>
          <p:nvPr/>
        </p:nvCxnSpPr>
        <p:spPr>
          <a:xfrm flipH="1">
            <a:off x="7315200" y="2897124"/>
            <a:ext cx="685800" cy="1446276"/>
          </a:xfrm>
          <a:prstGeom prst="bentConnector3">
            <a:avLst>
              <a:gd name="adj1" fmla="val -33333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28"/>
          <p:cNvCxnSpPr>
            <a:stCxn id="104" idx="1"/>
            <a:endCxn id="4" idx="4"/>
          </p:cNvCxnSpPr>
          <p:nvPr/>
        </p:nvCxnSpPr>
        <p:spPr>
          <a:xfrm rot="10800000">
            <a:off x="1219200" y="3048000"/>
            <a:ext cx="914400" cy="1295400"/>
          </a:xfrm>
          <a:prstGeom prst="bentConnector2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2514600"/>
            <a:ext cx="257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95400" y="2971800"/>
            <a:ext cx="214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-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95400" y="15240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Speed Error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" y="2362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solidFill>
                  <a:schemeClr val="tx2"/>
                </a:solidFill>
              </a:rPr>
              <a:t>ω</a:t>
            </a:r>
            <a:r>
              <a:rPr lang="en-US" sz="1400" baseline="-25000" dirty="0" smtClean="0">
                <a:solidFill>
                  <a:schemeClr val="tx2"/>
                </a:solidFill>
              </a:rPr>
              <a:t>0 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(rpm)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49" name="Flowchart: Process 48"/>
          <p:cNvSpPr/>
          <p:nvPr/>
        </p:nvSpPr>
        <p:spPr>
          <a:xfrm>
            <a:off x="5943600" y="2590800"/>
            <a:ext cx="838200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Gearbox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0" name="Flowchart: Process 49"/>
          <p:cNvSpPr/>
          <p:nvPr/>
        </p:nvSpPr>
        <p:spPr>
          <a:xfrm>
            <a:off x="4800600" y="2590800"/>
            <a:ext cx="685800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Motor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5" name="Flowchart: Process 64"/>
          <p:cNvSpPr/>
          <p:nvPr/>
        </p:nvSpPr>
        <p:spPr>
          <a:xfrm>
            <a:off x="3200400" y="2590800"/>
            <a:ext cx="914400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Jaguar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Speed Controller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6" name="Flowchart: Process 65"/>
          <p:cNvSpPr/>
          <p:nvPr/>
        </p:nvSpPr>
        <p:spPr>
          <a:xfrm>
            <a:off x="1905000" y="2590800"/>
            <a:ext cx="838200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Control Software 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73" name="Straight Arrow Connector 72"/>
          <p:cNvCxnSpPr>
            <a:stCxn id="65" idx="3"/>
            <a:endCxn id="50" idx="1"/>
          </p:cNvCxnSpPr>
          <p:nvPr/>
        </p:nvCxnSpPr>
        <p:spPr>
          <a:xfrm>
            <a:off x="4114800" y="2897124"/>
            <a:ext cx="685800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3" idx="1"/>
            <a:endCxn id="99" idx="3"/>
          </p:cNvCxnSpPr>
          <p:nvPr/>
        </p:nvCxnSpPr>
        <p:spPr>
          <a:xfrm flipH="1">
            <a:off x="5181600" y="4343400"/>
            <a:ext cx="533400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0" idx="3"/>
            <a:endCxn id="49" idx="1"/>
          </p:cNvCxnSpPr>
          <p:nvPr/>
        </p:nvCxnSpPr>
        <p:spPr>
          <a:xfrm>
            <a:off x="5486400" y="2897124"/>
            <a:ext cx="457200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9" idx="3"/>
            <a:endCxn id="7" idx="1"/>
          </p:cNvCxnSpPr>
          <p:nvPr/>
        </p:nvCxnSpPr>
        <p:spPr>
          <a:xfrm>
            <a:off x="6781800" y="2897124"/>
            <a:ext cx="457200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Process 98"/>
          <p:cNvSpPr/>
          <p:nvPr/>
        </p:nvSpPr>
        <p:spPr>
          <a:xfrm>
            <a:off x="3962400" y="4114800"/>
            <a:ext cx="1219200" cy="4572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Pulse Counter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4" name="Flowchart: Process 103"/>
          <p:cNvSpPr/>
          <p:nvPr/>
        </p:nvSpPr>
        <p:spPr>
          <a:xfrm>
            <a:off x="2133600" y="4038600"/>
            <a:ext cx="1219200" cy="609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Voltage to Speed Converter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108" name="Straight Arrow Connector 107"/>
          <p:cNvCxnSpPr>
            <a:stCxn id="99" idx="1"/>
            <a:endCxn id="104" idx="3"/>
          </p:cNvCxnSpPr>
          <p:nvPr/>
        </p:nvCxnSpPr>
        <p:spPr>
          <a:xfrm flipH="1">
            <a:off x="3352800" y="4343400"/>
            <a:ext cx="609600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295400" y="20574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solidFill>
                  <a:schemeClr val="tx2"/>
                </a:solidFill>
              </a:rPr>
              <a:t>Δω</a:t>
            </a:r>
            <a:r>
              <a:rPr lang="en-US" sz="1400" baseline="-25000" dirty="0" smtClean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(rpm)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667000" y="20574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V</a:t>
            </a:r>
            <a:r>
              <a:rPr lang="en-US" sz="1400" baseline="-25000" dirty="0" err="1" smtClean="0">
                <a:solidFill>
                  <a:schemeClr val="tx2"/>
                </a:solidFill>
              </a:rPr>
              <a:t>ctrl</a:t>
            </a:r>
            <a:r>
              <a:rPr lang="en-US" sz="1400" dirty="0" smtClean="0">
                <a:solidFill>
                  <a:schemeClr val="tx2"/>
                </a:solidFill>
              </a:rPr>
              <a:t> (volt)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114800" y="20574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V</a:t>
            </a:r>
            <a:r>
              <a:rPr lang="en-US" sz="1400" baseline="-25000" dirty="0" err="1" smtClean="0">
                <a:solidFill>
                  <a:schemeClr val="tx2"/>
                </a:solidFill>
              </a:rPr>
              <a:t>m</a:t>
            </a:r>
            <a:endParaRPr lang="en-US" sz="1400" baseline="-25000" dirty="0" smtClean="0">
              <a:solidFill>
                <a:schemeClr val="tx2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(volt)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334000" y="20574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T</a:t>
            </a:r>
            <a:r>
              <a:rPr lang="en-US" sz="1400" baseline="-25000" dirty="0" smtClean="0">
                <a:solidFill>
                  <a:schemeClr val="tx2"/>
                </a:solidFill>
              </a:rPr>
              <a:t>m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(N-m)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629400" y="20574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T</a:t>
            </a:r>
            <a:r>
              <a:rPr lang="en-US" sz="1400" baseline="-25000" dirty="0" err="1" smtClean="0">
                <a:solidFill>
                  <a:schemeClr val="tx2"/>
                </a:solidFill>
              </a:rPr>
              <a:t>gb</a:t>
            </a:r>
            <a:endParaRPr lang="en-US" sz="1400" baseline="-25000" dirty="0" smtClean="0">
              <a:solidFill>
                <a:schemeClr val="tx2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(N-m)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153400" y="22098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solidFill>
                  <a:schemeClr val="tx2"/>
                </a:solidFill>
              </a:rPr>
              <a:t>ω</a:t>
            </a:r>
            <a:r>
              <a:rPr lang="en-US" sz="1400" baseline="-25000" dirty="0" err="1" smtClean="0">
                <a:solidFill>
                  <a:schemeClr val="tx2"/>
                </a:solidFill>
              </a:rPr>
              <a:t>whl</a:t>
            </a:r>
            <a:endParaRPr lang="en-US" sz="1400" baseline="-25000" dirty="0" smtClean="0">
              <a:solidFill>
                <a:schemeClr val="tx2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(rpm)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514600" y="15240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Control Voltage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962400" y="15240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Motor Voltage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257800" y="1371600"/>
            <a:ext cx="838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Motor  Output Torque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477000" y="1371600"/>
            <a:ext cx="91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Gearbox  Output Torque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52" name="Flowchart: Process 151"/>
          <p:cNvSpPr/>
          <p:nvPr/>
        </p:nvSpPr>
        <p:spPr>
          <a:xfrm>
            <a:off x="1676400" y="2362200"/>
            <a:ext cx="2590800" cy="1219200"/>
          </a:xfrm>
          <a:prstGeom prst="flowChartProcess">
            <a:avLst/>
          </a:prstGeom>
          <a:noFill/>
          <a:ln w="1270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3" name="Flowchart: Process 152"/>
          <p:cNvSpPr/>
          <p:nvPr/>
        </p:nvSpPr>
        <p:spPr>
          <a:xfrm>
            <a:off x="4724400" y="2362200"/>
            <a:ext cx="3429000" cy="1219200"/>
          </a:xfrm>
          <a:prstGeom prst="flowChartProcess">
            <a:avLst/>
          </a:prstGeom>
          <a:noFill/>
          <a:ln w="1270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4" name="Flowchart: Process 153"/>
          <p:cNvSpPr/>
          <p:nvPr/>
        </p:nvSpPr>
        <p:spPr>
          <a:xfrm>
            <a:off x="1981200" y="3810000"/>
            <a:ext cx="5638800" cy="990600"/>
          </a:xfrm>
          <a:prstGeom prst="flowChartProcess">
            <a:avLst/>
          </a:prstGeom>
          <a:noFill/>
          <a:ln w="1270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048000" y="50292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Voltage of Pulse Rate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876800" y="45720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P</a:t>
            </a:r>
            <a:r>
              <a:rPr lang="en-US" sz="1400" baseline="-25000" dirty="0" err="1" smtClean="0">
                <a:solidFill>
                  <a:schemeClr val="tx2"/>
                </a:solidFill>
              </a:rPr>
              <a:t>whl</a:t>
            </a:r>
            <a:endParaRPr lang="en-US" sz="1400" baseline="-25000" dirty="0" smtClean="0">
              <a:solidFill>
                <a:schemeClr val="tx2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(# of pulse)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352800" y="4572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V</a:t>
            </a:r>
            <a:r>
              <a:rPr lang="en-US" sz="1400" baseline="-25000" dirty="0" err="1" smtClean="0">
                <a:solidFill>
                  <a:schemeClr val="tx2"/>
                </a:solidFill>
              </a:rPr>
              <a:t>pls</a:t>
            </a:r>
            <a:endParaRPr lang="en-US" sz="1400" baseline="-25000" dirty="0" smtClean="0">
              <a:solidFill>
                <a:schemeClr val="tx2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(volt)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19200" y="44958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solidFill>
                  <a:schemeClr val="tx2"/>
                </a:solidFill>
              </a:rPr>
              <a:t>ω</a:t>
            </a:r>
            <a:r>
              <a:rPr lang="en-US" sz="1400" baseline="-25000" dirty="0" err="1" smtClean="0">
                <a:solidFill>
                  <a:schemeClr val="tx2"/>
                </a:solidFill>
              </a:rPr>
              <a:t>fbk</a:t>
            </a:r>
            <a:r>
              <a:rPr lang="en-US" sz="1400" baseline="-25000" dirty="0" smtClean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(rpm)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953000" y="50292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Sensor Pulse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85800" y="50292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Measured Wheel Speed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286000" y="32766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Controller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791200" y="32766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Plant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962400" y="38100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Sensor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667000" y="5562600"/>
            <a:ext cx="3663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Present every major component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Label variables and physical unit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Label conversion factor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expect from a control system?</a:t>
            </a:r>
          </a:p>
          <a:p>
            <a:r>
              <a:rPr lang="en-US" dirty="0" smtClean="0"/>
              <a:t>How to evaluate performance of a system</a:t>
            </a:r>
          </a:p>
          <a:p>
            <a:pPr lvl="1"/>
            <a:r>
              <a:rPr lang="en-US" dirty="0" smtClean="0"/>
              <a:t>Typical performance requirements</a:t>
            </a:r>
          </a:p>
          <a:p>
            <a:pPr lvl="1"/>
            <a:r>
              <a:rPr lang="en-US" dirty="0" smtClean="0"/>
              <a:t>Standard test approach</a:t>
            </a:r>
          </a:p>
          <a:p>
            <a:r>
              <a:rPr lang="en-US" dirty="0" smtClean="0"/>
              <a:t>Typical system performance – demo</a:t>
            </a:r>
          </a:p>
          <a:p>
            <a:r>
              <a:rPr lang="en-US" dirty="0" smtClean="0"/>
              <a:t>Control system design procedure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Lecture 2 – What Will a Controller Do?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590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With a control system, overall system should be</a:t>
            </a:r>
          </a:p>
          <a:p>
            <a:pPr lvl="1"/>
            <a:r>
              <a:rPr lang="en-US" dirty="0" smtClean="0"/>
              <a:t>Stable</a:t>
            </a:r>
          </a:p>
          <a:p>
            <a:pPr lvl="1"/>
            <a:r>
              <a:rPr lang="en-US" dirty="0" smtClean="0"/>
              <a:t>Quick response</a:t>
            </a:r>
          </a:p>
          <a:p>
            <a:pPr lvl="1"/>
            <a:r>
              <a:rPr lang="en-US" dirty="0" smtClean="0"/>
              <a:t>Accurate</a:t>
            </a:r>
          </a:p>
          <a:p>
            <a:pPr lvl="1"/>
            <a:r>
              <a:rPr lang="en-US" dirty="0" smtClean="0"/>
              <a:t>Resist disturbance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we expect from adding a controller to a system?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2400" y="1371600"/>
            <a:ext cx="8649563" cy="2274332"/>
            <a:chOff x="152400" y="1371600"/>
            <a:chExt cx="8649563" cy="2274332"/>
          </a:xfrm>
        </p:grpSpPr>
        <p:sp>
          <p:nvSpPr>
            <p:cNvPr id="4" name="Flowchart: Summing Junction 3"/>
            <p:cNvSpPr/>
            <p:nvPr/>
          </p:nvSpPr>
          <p:spPr>
            <a:xfrm>
              <a:off x="1371600" y="1905000"/>
              <a:ext cx="304800" cy="304800"/>
            </a:xfrm>
            <a:prstGeom prst="flowChartSummingJunct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>
              <a:endCxn id="4" idx="2"/>
            </p:cNvCxnSpPr>
            <p:nvPr/>
          </p:nvCxnSpPr>
          <p:spPr>
            <a:xfrm>
              <a:off x="762000" y="2057400"/>
              <a:ext cx="609600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lowchart: Process 5"/>
            <p:cNvSpPr/>
            <p:nvPr/>
          </p:nvSpPr>
          <p:spPr>
            <a:xfrm>
              <a:off x="2514600" y="1752600"/>
              <a:ext cx="1676400" cy="61264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2"/>
                  </a:solidFill>
                </a:rPr>
                <a:t>Controller</a:t>
              </a:r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5334000" y="1752600"/>
              <a:ext cx="1371600" cy="61264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2"/>
                  </a:solidFill>
                </a:rPr>
                <a:t>Plant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4" idx="6"/>
              <a:endCxn id="6" idx="1"/>
            </p:cNvCxnSpPr>
            <p:nvPr/>
          </p:nvCxnSpPr>
          <p:spPr>
            <a:xfrm>
              <a:off x="1676400" y="2057400"/>
              <a:ext cx="838200" cy="1524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>
              <a:off x="4191000" y="2058924"/>
              <a:ext cx="1143000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3"/>
            </p:cNvCxnSpPr>
            <p:nvPr/>
          </p:nvCxnSpPr>
          <p:spPr>
            <a:xfrm flipV="1">
              <a:off x="6705600" y="2057400"/>
              <a:ext cx="1219200" cy="1524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52400" y="18288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Input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4800" y="18288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Output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3962400" y="2438400"/>
              <a:ext cx="1371600" cy="61264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2"/>
                  </a:solidFill>
                </a:rPr>
                <a:t>Sensor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cxnSp>
          <p:nvCxnSpPr>
            <p:cNvPr id="14" name="Elbow Connector 13"/>
            <p:cNvCxnSpPr>
              <a:endCxn id="13" idx="3"/>
            </p:cNvCxnSpPr>
            <p:nvPr/>
          </p:nvCxnSpPr>
          <p:spPr>
            <a:xfrm rot="10800000" flipV="1">
              <a:off x="5334000" y="2057400"/>
              <a:ext cx="1905000" cy="687324"/>
            </a:xfrm>
            <a:prstGeom prst="bentConnector3">
              <a:avLst>
                <a:gd name="adj1" fmla="val 21"/>
              </a:avLst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28"/>
            <p:cNvCxnSpPr>
              <a:stCxn id="13" idx="1"/>
              <a:endCxn id="4" idx="4"/>
            </p:cNvCxnSpPr>
            <p:nvPr/>
          </p:nvCxnSpPr>
          <p:spPr>
            <a:xfrm rot="10800000">
              <a:off x="1524000" y="2209800"/>
              <a:ext cx="2438400" cy="534924"/>
            </a:xfrm>
            <a:prstGeom prst="bentConnector2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143000" y="16002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+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200" y="21336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-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76400" y="15240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Error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24000" y="2438400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Feedback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86200" y="1371600"/>
              <a:ext cx="1821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Control Variable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43000" y="1371600"/>
              <a:ext cx="6324600" cy="18288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86200" y="3276600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System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standard system performance tests</a:t>
            </a:r>
          </a:p>
          <a:p>
            <a:pPr lvl="1"/>
            <a:r>
              <a:rPr lang="en-US" dirty="0" smtClean="0"/>
              <a:t>Drive a system with step input</a:t>
            </a:r>
          </a:p>
          <a:p>
            <a:pPr lvl="1"/>
            <a:r>
              <a:rPr lang="en-US" dirty="0" smtClean="0"/>
              <a:t>Observe output – system response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System Performance Tests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71600" y="3886200"/>
            <a:ext cx="6167866" cy="1357553"/>
            <a:chOff x="-160055" y="1371600"/>
            <a:chExt cx="8902017" cy="2327061"/>
          </a:xfrm>
        </p:grpSpPr>
        <p:sp>
          <p:nvSpPr>
            <p:cNvPr id="5" name="Flowchart: Summing Junction 4"/>
            <p:cNvSpPr/>
            <p:nvPr/>
          </p:nvSpPr>
          <p:spPr>
            <a:xfrm>
              <a:off x="1371600" y="1905000"/>
              <a:ext cx="304800" cy="304800"/>
            </a:xfrm>
            <a:prstGeom prst="flowChartSummingJunct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" name="Straight Arrow Connector 5"/>
            <p:cNvCxnSpPr>
              <a:endCxn id="5" idx="2"/>
            </p:cNvCxnSpPr>
            <p:nvPr/>
          </p:nvCxnSpPr>
          <p:spPr>
            <a:xfrm>
              <a:off x="762000" y="2057400"/>
              <a:ext cx="609600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Process 6"/>
            <p:cNvSpPr/>
            <p:nvPr/>
          </p:nvSpPr>
          <p:spPr>
            <a:xfrm>
              <a:off x="2514600" y="1752600"/>
              <a:ext cx="1676400" cy="61264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Controller</a:t>
              </a:r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5334000" y="1752600"/>
              <a:ext cx="1371600" cy="61264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Plant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6"/>
              <a:endCxn id="7" idx="1"/>
            </p:cNvCxnSpPr>
            <p:nvPr/>
          </p:nvCxnSpPr>
          <p:spPr>
            <a:xfrm>
              <a:off x="1676400" y="2057400"/>
              <a:ext cx="838200" cy="1524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4191000" y="2058924"/>
              <a:ext cx="1143000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3"/>
            </p:cNvCxnSpPr>
            <p:nvPr/>
          </p:nvCxnSpPr>
          <p:spPr>
            <a:xfrm flipV="1">
              <a:off x="6705600" y="2057400"/>
              <a:ext cx="1219200" cy="1524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-160055" y="1763457"/>
              <a:ext cx="673719" cy="422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2"/>
                  </a:solidFill>
                </a:rPr>
                <a:t>Input</a:t>
              </a:r>
              <a:endParaRPr lang="en-US" sz="10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24799" y="1828800"/>
              <a:ext cx="817163" cy="422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2"/>
                  </a:solidFill>
                </a:rPr>
                <a:t>Output</a:t>
              </a:r>
              <a:endParaRPr lang="en-US" sz="10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14" name="Flowchart: Process 13"/>
            <p:cNvSpPr/>
            <p:nvPr/>
          </p:nvSpPr>
          <p:spPr>
            <a:xfrm>
              <a:off x="3962400" y="2438400"/>
              <a:ext cx="1371600" cy="61264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Sensor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cxnSp>
          <p:nvCxnSpPr>
            <p:cNvPr id="15" name="Elbow Connector 14"/>
            <p:cNvCxnSpPr>
              <a:endCxn id="14" idx="3"/>
            </p:cNvCxnSpPr>
            <p:nvPr/>
          </p:nvCxnSpPr>
          <p:spPr>
            <a:xfrm rot="10800000" flipV="1">
              <a:off x="5334000" y="2057400"/>
              <a:ext cx="1905000" cy="687324"/>
            </a:xfrm>
            <a:prstGeom prst="bentConnector3">
              <a:avLst>
                <a:gd name="adj1" fmla="val 21"/>
              </a:avLst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28"/>
            <p:cNvCxnSpPr>
              <a:stCxn id="14" idx="1"/>
              <a:endCxn id="5" idx="4"/>
            </p:cNvCxnSpPr>
            <p:nvPr/>
          </p:nvCxnSpPr>
          <p:spPr>
            <a:xfrm rot="10800000">
              <a:off x="1524000" y="2209800"/>
              <a:ext cx="2438400" cy="534924"/>
            </a:xfrm>
            <a:prstGeom prst="bentConnector2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142999" y="1600200"/>
              <a:ext cx="375267" cy="422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2"/>
                  </a:solidFill>
                </a:rPr>
                <a:t>+</a:t>
              </a:r>
              <a:endParaRPr lang="en-US" sz="10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00200" y="2133600"/>
              <a:ext cx="328995" cy="422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2"/>
                  </a:solidFill>
                </a:rPr>
                <a:t>-</a:t>
              </a:r>
              <a:endParaRPr lang="en-US" sz="10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76400" y="1524001"/>
              <a:ext cx="678346" cy="422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2"/>
                  </a:solidFill>
                </a:rPr>
                <a:t>Error</a:t>
              </a:r>
              <a:endParaRPr lang="en-US" sz="10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24000" y="2438400"/>
              <a:ext cx="1073972" cy="422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2"/>
                  </a:solidFill>
                </a:rPr>
                <a:t>Feedback</a:t>
              </a:r>
              <a:endParaRPr lang="en-US" sz="10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86199" y="1371600"/>
              <a:ext cx="1587591" cy="422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2"/>
                  </a:solidFill>
                </a:rPr>
                <a:t>Control Variable</a:t>
              </a:r>
              <a:endParaRPr lang="en-US" sz="10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43000" y="1371600"/>
              <a:ext cx="6324600" cy="18288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86199" y="3276599"/>
              <a:ext cx="881944" cy="422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2"/>
                  </a:solidFill>
                </a:rPr>
                <a:t>System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7200" y="4038600"/>
            <a:ext cx="990600" cy="609600"/>
            <a:chOff x="457200" y="4038600"/>
            <a:chExt cx="990600" cy="60960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457200" y="4648200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57200" y="4038600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609600" y="43434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09600" y="4343400"/>
              <a:ext cx="685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620000" y="4038600"/>
            <a:ext cx="990600" cy="609600"/>
            <a:chOff x="457200" y="4038600"/>
            <a:chExt cx="990600" cy="609600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457200" y="4648200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457200" y="4038600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609600" y="43434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09600" y="4343400"/>
              <a:ext cx="685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7848600" y="40386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7600" y="1447800"/>
            <a:ext cx="5029200" cy="5181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Make a pendulum</a:t>
            </a:r>
          </a:p>
          <a:p>
            <a:pPr lvl="1"/>
            <a:r>
              <a:rPr lang="en-US" dirty="0" smtClean="0"/>
              <a:t>Get a bar with length ~ 2 – 3 feet long</a:t>
            </a:r>
          </a:p>
          <a:p>
            <a:pPr lvl="1"/>
            <a:r>
              <a:rPr lang="en-US" dirty="0" smtClean="0"/>
              <a:t>Drill a hole at its top and insert rod (shaft) into the hole.</a:t>
            </a:r>
          </a:p>
          <a:p>
            <a:pPr lvl="2"/>
            <a:r>
              <a:rPr lang="en-US" dirty="0" smtClean="0"/>
              <a:t>Note: The diameter of the rod should be much smaller than the hole diameter.</a:t>
            </a:r>
          </a:p>
          <a:p>
            <a:pPr lvl="1"/>
            <a:r>
              <a:rPr lang="en-US" dirty="0" smtClean="0"/>
              <a:t>Hang the bar with the rod.  Then, try to move top of pendulum a distance.  You will see the pendulum oscillate less than 1 Hz. </a:t>
            </a:r>
          </a:p>
          <a:p>
            <a:pPr lvl="2"/>
            <a:r>
              <a:rPr lang="en-US" dirty="0" smtClean="0"/>
              <a:t>You will find same length of bars, no matter of their cross section shape and weight, will have same oscillation frequency. </a:t>
            </a:r>
          </a:p>
          <a:p>
            <a:r>
              <a:rPr lang="en-US" dirty="0" smtClean="0"/>
              <a:t>Make a damper</a:t>
            </a:r>
          </a:p>
          <a:p>
            <a:pPr lvl="1"/>
            <a:r>
              <a:rPr lang="en-US" dirty="0" smtClean="0"/>
              <a:t>Find a container and fill with water</a:t>
            </a:r>
          </a:p>
          <a:p>
            <a:pPr lvl="1"/>
            <a:r>
              <a:rPr lang="en-US" dirty="0" smtClean="0"/>
              <a:t>Dip lower end of pendulum into water. </a:t>
            </a:r>
          </a:p>
          <a:p>
            <a:r>
              <a:rPr lang="en-US" dirty="0" smtClean="0"/>
              <a:t>Run the test</a:t>
            </a:r>
          </a:p>
          <a:p>
            <a:pPr lvl="1"/>
            <a:r>
              <a:rPr lang="en-US" dirty="0" smtClean="0"/>
              <a:t>At different dipping depth, move top of pendulum a distance (step input)</a:t>
            </a:r>
          </a:p>
          <a:p>
            <a:pPr lvl="1"/>
            <a:r>
              <a:rPr lang="en-US" dirty="0" smtClean="0"/>
              <a:t>Observe pendulum response.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Pendulum w/</a:t>
            </a:r>
            <a:r>
              <a:rPr lang="en-US" dirty="0" err="1" smtClean="0"/>
              <a:t>wo</a:t>
            </a:r>
            <a:r>
              <a:rPr lang="en-US" dirty="0" smtClean="0"/>
              <a:t> Damping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-1295400" y="6858000"/>
            <a:ext cx="1828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57200" y="1447800"/>
            <a:ext cx="2057400" cy="4696119"/>
            <a:chOff x="457200" y="1447800"/>
            <a:chExt cx="2057400" cy="4696119"/>
          </a:xfrm>
        </p:grpSpPr>
        <p:sp>
          <p:nvSpPr>
            <p:cNvPr id="5" name="Rectangle 4"/>
            <p:cNvSpPr/>
            <p:nvPr/>
          </p:nvSpPr>
          <p:spPr>
            <a:xfrm>
              <a:off x="838200" y="2362200"/>
              <a:ext cx="76200" cy="3124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7800" y="2362200"/>
              <a:ext cx="76200" cy="3124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2362200"/>
              <a:ext cx="76200" cy="3124200"/>
            </a:xfrm>
            <a:prstGeom prst="rect">
              <a:avLst/>
            </a:prstGeom>
            <a:noFill/>
            <a:ln>
              <a:prstDash val="dash"/>
            </a:ln>
            <a:scene3d>
              <a:camera prst="orthographicFront">
                <a:rot lat="0" lon="0" rev="209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2600" y="2362200"/>
              <a:ext cx="76200" cy="3124200"/>
            </a:xfrm>
            <a:prstGeom prst="rect">
              <a:avLst/>
            </a:prstGeom>
            <a:noFill/>
            <a:ln>
              <a:prstDash val="dash"/>
            </a:ln>
            <a:scene3d>
              <a:camera prst="orthographicFront">
                <a:rot lat="0" lon="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838200" y="190500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447800" y="190500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838200" y="21336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3400" y="14478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Step Move</a:t>
              </a:r>
              <a:endParaRPr lang="en-US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457200" y="5257800"/>
              <a:ext cx="2057400" cy="886119"/>
            </a:xfrm>
            <a:custGeom>
              <a:avLst/>
              <a:gdLst>
                <a:gd name="connsiteX0" fmla="*/ 0 w 1649691"/>
                <a:gd name="connsiteY0" fmla="*/ 0 h 886119"/>
                <a:gd name="connsiteX1" fmla="*/ 0 w 1649691"/>
                <a:gd name="connsiteY1" fmla="*/ 886119 h 886119"/>
                <a:gd name="connsiteX2" fmla="*/ 1649691 w 1649691"/>
                <a:gd name="connsiteY2" fmla="*/ 886119 h 886119"/>
                <a:gd name="connsiteX3" fmla="*/ 1649691 w 1649691"/>
                <a:gd name="connsiteY3" fmla="*/ 18853 h 88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9691" h="886119">
                  <a:moveTo>
                    <a:pt x="0" y="0"/>
                  </a:moveTo>
                  <a:lnTo>
                    <a:pt x="0" y="886119"/>
                  </a:lnTo>
                  <a:lnTo>
                    <a:pt x="1649691" y="886119"/>
                  </a:lnTo>
                  <a:lnTo>
                    <a:pt x="1649691" y="18853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57200" y="5562600"/>
              <a:ext cx="2057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3400" y="5715000"/>
              <a:ext cx="18288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38200" y="5867400"/>
              <a:ext cx="1524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143000" y="6019800"/>
              <a:ext cx="10668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838200" y="2286000"/>
              <a:ext cx="76200" cy="7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447800" y="2286000"/>
              <a:ext cx="76200" cy="7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Under-damping Pendulum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133600"/>
            <a:ext cx="243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Pendulum above water (no damping)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600200"/>
            <a:ext cx="3217944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324600" y="2133600"/>
            <a:ext cx="243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Under-damping system</a:t>
            </a:r>
            <a:endParaRPr lang="en-US" dirty="0"/>
          </a:p>
        </p:txBody>
      </p:sp>
      <p:pic>
        <p:nvPicPr>
          <p:cNvPr id="1027" name="Picture 3" descr="C:\Documents and Settings\y_xie\Local Settings\Temporary Internet Files\Content.IE5\7MTRI1WL\MC900423167[1].wmf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4038600"/>
            <a:ext cx="1295400" cy="129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Optimal-damping Pendulum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133600"/>
            <a:ext cx="2438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Dip pendulum into water to a proper depth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2133600"/>
            <a:ext cx="243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optimal-damping system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600200"/>
            <a:ext cx="334228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C:\Documents and Settings\y_xie\Local Settings\Temporary Internet Files\Content.IE5\LHP2JZ7L\MC900423171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4267200"/>
            <a:ext cx="1827886" cy="18278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Over-damping Pendulum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133600"/>
            <a:ext cx="243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Dip pendulum into water to deeper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2133600"/>
            <a:ext cx="243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over-damping system</a:t>
            </a:r>
            <a:endParaRPr lang="en-US" dirty="0"/>
          </a:p>
        </p:txBody>
      </p:sp>
      <p:pic>
        <p:nvPicPr>
          <p:cNvPr id="3074" name="Picture 2" descr="C:\Documents and Settings\y_xie\Local Settings\Temporary Internet Files\Content.IE5\033CS21S\MC90042316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4114800"/>
            <a:ext cx="1827886" cy="1827886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1600200"/>
            <a:ext cx="3695413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Pendulum with Short Length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038600"/>
            <a:ext cx="3276600" cy="2091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1600200"/>
            <a:ext cx="3124200" cy="1994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Group 5"/>
          <p:cNvGrpSpPr/>
          <p:nvPr/>
        </p:nvGrpSpPr>
        <p:grpSpPr>
          <a:xfrm>
            <a:off x="457200" y="1447801"/>
            <a:ext cx="1080236" cy="2438400"/>
            <a:chOff x="457200" y="1447800"/>
            <a:chExt cx="2080428" cy="4696119"/>
          </a:xfrm>
        </p:grpSpPr>
        <p:sp>
          <p:nvSpPr>
            <p:cNvPr id="7" name="Rectangle 6"/>
            <p:cNvSpPr/>
            <p:nvPr/>
          </p:nvSpPr>
          <p:spPr>
            <a:xfrm>
              <a:off x="838200" y="2362200"/>
              <a:ext cx="76200" cy="3124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2362200"/>
              <a:ext cx="76200" cy="3124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2362200"/>
              <a:ext cx="76200" cy="3124200"/>
            </a:xfrm>
            <a:prstGeom prst="rect">
              <a:avLst/>
            </a:prstGeom>
            <a:noFill/>
            <a:ln>
              <a:prstDash val="dash"/>
            </a:ln>
            <a:scene3d>
              <a:camera prst="orthographicFront">
                <a:rot lat="0" lon="0" rev="209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2600" y="2362200"/>
              <a:ext cx="76200" cy="3124200"/>
            </a:xfrm>
            <a:prstGeom prst="rect">
              <a:avLst/>
            </a:prstGeom>
            <a:noFill/>
            <a:ln>
              <a:prstDash val="dash"/>
            </a:ln>
            <a:scene3d>
              <a:camera prst="orthographicFront">
                <a:rot lat="0" lon="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38200" y="190500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47800" y="190500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838200" y="21336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3400" y="1447800"/>
              <a:ext cx="2004228" cy="592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Step Move</a:t>
              </a:r>
              <a:endParaRPr lang="en-US" sz="14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457200" y="5257800"/>
              <a:ext cx="2057400" cy="886119"/>
            </a:xfrm>
            <a:custGeom>
              <a:avLst/>
              <a:gdLst>
                <a:gd name="connsiteX0" fmla="*/ 0 w 1649691"/>
                <a:gd name="connsiteY0" fmla="*/ 0 h 886119"/>
                <a:gd name="connsiteX1" fmla="*/ 0 w 1649691"/>
                <a:gd name="connsiteY1" fmla="*/ 886119 h 886119"/>
                <a:gd name="connsiteX2" fmla="*/ 1649691 w 1649691"/>
                <a:gd name="connsiteY2" fmla="*/ 886119 h 886119"/>
                <a:gd name="connsiteX3" fmla="*/ 1649691 w 1649691"/>
                <a:gd name="connsiteY3" fmla="*/ 18853 h 88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9691" h="886119">
                  <a:moveTo>
                    <a:pt x="0" y="0"/>
                  </a:moveTo>
                  <a:lnTo>
                    <a:pt x="0" y="886119"/>
                  </a:lnTo>
                  <a:lnTo>
                    <a:pt x="1649691" y="886119"/>
                  </a:lnTo>
                  <a:lnTo>
                    <a:pt x="1649691" y="18853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57200" y="5562600"/>
              <a:ext cx="2057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33400" y="5715000"/>
              <a:ext cx="18288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38200" y="5867400"/>
              <a:ext cx="1524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43000" y="6019800"/>
              <a:ext cx="10668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838200" y="2286000"/>
              <a:ext cx="76200" cy="7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447800" y="2286000"/>
              <a:ext cx="76200" cy="7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838200" y="4267200"/>
            <a:ext cx="0" cy="197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66800" y="4267200"/>
            <a:ext cx="0" cy="197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38200" y="43434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3400" y="396240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Step Move</a:t>
            </a:r>
            <a:endParaRPr lang="en-US" sz="1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457200" y="5410200"/>
            <a:ext cx="1068279" cy="460106"/>
            <a:chOff x="457200" y="5940694"/>
            <a:chExt cx="1068279" cy="460106"/>
          </a:xfrm>
        </p:grpSpPr>
        <p:sp>
          <p:nvSpPr>
            <p:cNvPr id="31" name="Freeform 30"/>
            <p:cNvSpPr/>
            <p:nvPr/>
          </p:nvSpPr>
          <p:spPr>
            <a:xfrm>
              <a:off x="457200" y="5940694"/>
              <a:ext cx="1068279" cy="460106"/>
            </a:xfrm>
            <a:custGeom>
              <a:avLst/>
              <a:gdLst>
                <a:gd name="connsiteX0" fmla="*/ 0 w 1649691"/>
                <a:gd name="connsiteY0" fmla="*/ 0 h 886119"/>
                <a:gd name="connsiteX1" fmla="*/ 0 w 1649691"/>
                <a:gd name="connsiteY1" fmla="*/ 886119 h 886119"/>
                <a:gd name="connsiteX2" fmla="*/ 1649691 w 1649691"/>
                <a:gd name="connsiteY2" fmla="*/ 886119 h 886119"/>
                <a:gd name="connsiteX3" fmla="*/ 1649691 w 1649691"/>
                <a:gd name="connsiteY3" fmla="*/ 18853 h 88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9691" h="886119">
                  <a:moveTo>
                    <a:pt x="0" y="0"/>
                  </a:moveTo>
                  <a:lnTo>
                    <a:pt x="0" y="886119"/>
                  </a:lnTo>
                  <a:lnTo>
                    <a:pt x="1649691" y="886119"/>
                  </a:lnTo>
                  <a:lnTo>
                    <a:pt x="1649691" y="18853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457200" y="6098958"/>
              <a:ext cx="10682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96766" y="6178089"/>
              <a:ext cx="949581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55029" y="6257221"/>
              <a:ext cx="791318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13293" y="6336353"/>
              <a:ext cx="553922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838200" y="4495800"/>
            <a:ext cx="313417" cy="1012575"/>
            <a:chOff x="655029" y="4397625"/>
            <a:chExt cx="514357" cy="1661767"/>
          </a:xfrm>
        </p:grpSpPr>
        <p:sp>
          <p:nvSpPr>
            <p:cNvPr id="23" name="Rectangle 22"/>
            <p:cNvSpPr/>
            <p:nvPr/>
          </p:nvSpPr>
          <p:spPr>
            <a:xfrm>
              <a:off x="655029" y="4437191"/>
              <a:ext cx="39566" cy="1622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71557" y="4437191"/>
              <a:ext cx="39566" cy="1622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13293" y="4437191"/>
              <a:ext cx="39566" cy="1622201"/>
            </a:xfrm>
            <a:prstGeom prst="rect">
              <a:avLst/>
            </a:prstGeom>
            <a:noFill/>
            <a:ln>
              <a:prstDash val="dash"/>
            </a:ln>
            <a:scene3d>
              <a:camera prst="orthographicFront">
                <a:rot lat="0" lon="0" rev="209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29820" y="4437191"/>
              <a:ext cx="39566" cy="1622201"/>
            </a:xfrm>
            <a:prstGeom prst="rect">
              <a:avLst/>
            </a:prstGeom>
            <a:noFill/>
            <a:ln>
              <a:prstDash val="dash"/>
            </a:ln>
            <a:scene3d>
              <a:camera prst="orthographicFront">
                <a:rot lat="0" lon="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55029" y="4397625"/>
              <a:ext cx="39566" cy="395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971557" y="4397625"/>
              <a:ext cx="39566" cy="395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105400" y="49530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Higher oscillation frequency.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29200" y="18288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Lower oscillation frequency.</a:t>
            </a:r>
          </a:p>
        </p:txBody>
      </p:sp>
      <p:sp>
        <p:nvSpPr>
          <p:cNvPr id="45" name="Right Arrow 44"/>
          <p:cNvSpPr/>
          <p:nvPr/>
        </p:nvSpPr>
        <p:spPr>
          <a:xfrm rot="2366871">
            <a:off x="6197156" y="2777994"/>
            <a:ext cx="1034586" cy="153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010400" y="33528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step response</a:t>
            </a:r>
          </a:p>
        </p:txBody>
      </p:sp>
      <p:sp>
        <p:nvSpPr>
          <p:cNvPr id="47" name="Right Arrow 46"/>
          <p:cNvSpPr/>
          <p:nvPr/>
        </p:nvSpPr>
        <p:spPr>
          <a:xfrm rot="19372924">
            <a:off x="6152120" y="4441970"/>
            <a:ext cx="991338" cy="124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3994</TotalTime>
  <Words>1006</Words>
  <Application>Microsoft Office PowerPoint</Application>
  <PresentationFormat>On-screen Show (4:3)</PresentationFormat>
  <Paragraphs>190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Control System Miniseries - Lecture 2</vt:lpstr>
      <vt:lpstr>Lecture 2 – What Will a Controller Do?</vt:lpstr>
      <vt:lpstr>What do we expect from adding a controller to a system?</vt:lpstr>
      <vt:lpstr>Standard System Performance Tests</vt:lpstr>
      <vt:lpstr>Demo of Pendulum w/wo Damping</vt:lpstr>
      <vt:lpstr>Under-damping Pendulum</vt:lpstr>
      <vt:lpstr>Optimal-damping Pendulum</vt:lpstr>
      <vt:lpstr>Over-damping Pendulum</vt:lpstr>
      <vt:lpstr>Pendulum with Short Length</vt:lpstr>
      <vt:lpstr>Goal of Control System Design</vt:lpstr>
      <vt:lpstr>Control System Design Procedure</vt:lpstr>
      <vt:lpstr>Example</vt:lpstr>
    </vt:vector>
  </TitlesOfParts>
  <Company>KLA-Tencor Corp.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Conceptual Design - 2012 Rebound Rumble</dc:title>
  <dc:creator>KLA-Tencor User</dc:creator>
  <cp:lastModifiedBy>KLA-Tencor User</cp:lastModifiedBy>
  <cp:revision>23</cp:revision>
  <dcterms:created xsi:type="dcterms:W3CDTF">2012-01-08T08:47:47Z</dcterms:created>
  <dcterms:modified xsi:type="dcterms:W3CDTF">2012-05-23T03:25:39Z</dcterms:modified>
</cp:coreProperties>
</file>