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0" r:id="rId3"/>
    <p:sldId id="296" r:id="rId4"/>
    <p:sldId id="290" r:id="rId5"/>
    <p:sldId id="297" r:id="rId6"/>
    <p:sldId id="291" r:id="rId7"/>
    <p:sldId id="295" r:id="rId8"/>
    <p:sldId id="293" r:id="rId9"/>
    <p:sldId id="294" r:id="rId10"/>
    <p:sldId id="298" r:id="rId11"/>
    <p:sldId id="299" r:id="rId12"/>
    <p:sldId id="300" r:id="rId13"/>
    <p:sldId id="287" r:id="rId14"/>
    <p:sldId id="289" r:id="rId15"/>
    <p:sldId id="281" r:id="rId16"/>
    <p:sldId id="283" r:id="rId17"/>
    <p:sldId id="285" r:id="rId18"/>
    <p:sldId id="286" r:id="rId19"/>
    <p:sldId id="284" r:id="rId20"/>
    <p:sldId id="282" r:id="rId21"/>
    <p:sldId id="288" r:id="rId22"/>
    <p:sldId id="276" r:id="rId23"/>
    <p:sldId id="277" r:id="rId24"/>
    <p:sldId id="279" r:id="rId25"/>
    <p:sldId id="278" r:id="rId2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FF00"/>
    <a:srgbClr val="000099"/>
    <a:srgbClr val="000066"/>
    <a:srgbClr val="003399"/>
    <a:srgbClr val="0000FF"/>
    <a:srgbClr val="FFC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81" autoAdjust="0"/>
  </p:normalViewPr>
  <p:slideViewPr>
    <p:cSldViewPr snapToGrid="0">
      <p:cViewPr>
        <p:scale>
          <a:sx n="90" d="100"/>
          <a:sy n="90" d="100"/>
        </p:scale>
        <p:origin x="-1157" y="59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-3130" y="-101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E2FBA-05DF-44A3-A183-860B2D26968D}" type="datetimeFigureOut">
              <a:rPr lang="en-US" smtClean="0"/>
              <a:pPr/>
              <a:t>8/25/2012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9A840-DD1C-40FF-9625-C106B2F7C9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 1 briefly tell us what is control system. But, the core content is how to present a system in block diagram.  </a:t>
            </a:r>
          </a:p>
          <a:p>
            <a:r>
              <a:rPr lang="en-US" dirty="0" smtClean="0"/>
              <a:t>After you have completed the diagram, you are ready to analyze individual blocks, then the whole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9A840-DD1C-40FF-9625-C106B2F7C99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getting</a:t>
            </a:r>
            <a:r>
              <a:rPr lang="en-US" baseline="0" dirty="0" smtClean="0"/>
              <a:t> on road</a:t>
            </a:r>
            <a:r>
              <a:rPr lang="en-US" dirty="0" smtClean="0"/>
              <a:t>, you should know your destination,</a:t>
            </a:r>
            <a:r>
              <a:rPr lang="en-US" baseline="0" dirty="0" smtClean="0"/>
              <a:t> meaning what is targeted system performance.</a:t>
            </a:r>
          </a:p>
          <a:p>
            <a:r>
              <a:rPr lang="en-US" baseline="0" dirty="0" smtClean="0"/>
              <a:t>Optimal-damping and higher close loop bandwidth is destination of control system design.</a:t>
            </a:r>
          </a:p>
          <a:p>
            <a:r>
              <a:rPr lang="en-US" baseline="0" dirty="0" smtClean="0"/>
              <a:t>Optimizing </a:t>
            </a:r>
            <a:r>
              <a:rPr lang="el-GR" sz="1200" dirty="0" smtClean="0">
                <a:latin typeface="Arial" pitchFamily="34" charset="0"/>
                <a:cs typeface="Arial" pitchFamily="34" charset="0"/>
              </a:rPr>
              <a:t>ζ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l-GR" sz="12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en-US" sz="1200" baseline="-25000" dirty="0" smtClean="0">
                <a:latin typeface="Arial" pitchFamily="34" charset="0"/>
                <a:cs typeface="Arial" pitchFamily="34" charset="0"/>
              </a:rPr>
              <a:t>b 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will be much easier job because you will just solve simple algebra or trigonometry. </a:t>
            </a:r>
            <a:endParaRPr lang="en-US" baseline="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We will show you, through rest of lecture, how generate 2</a:t>
            </a:r>
            <a:r>
              <a:rPr lang="en-US" sz="3200" baseline="30000" dirty="0" smtClean="0">
                <a:latin typeface="Arial" pitchFamily="34" charset="0"/>
                <a:cs typeface="Arial" pitchFamily="34" charset="0"/>
              </a:rPr>
              <a:t>nd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order differential equation and extract </a:t>
            </a:r>
            <a:r>
              <a:rPr lang="el-GR" sz="3200" dirty="0" smtClean="0">
                <a:latin typeface="Arial" pitchFamily="34" charset="0"/>
                <a:cs typeface="Arial" pitchFamily="34" charset="0"/>
              </a:rPr>
              <a:t>ζ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l-GR" sz="32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en-US" sz="3200" baseline="-25000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9A840-DD1C-40FF-9625-C106B2F7C99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Solutions for a 2</a:t>
            </a:r>
            <a:r>
              <a:rPr lang="en-US" baseline="30000" dirty="0" smtClean="0"/>
              <a:t>nd</a:t>
            </a:r>
            <a:r>
              <a:rPr lang="en-US" dirty="0" smtClean="0"/>
              <a:t> order differential equation depend on input function of F(t) and system initial conditions.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Complete solution</a:t>
            </a:r>
            <a:r>
              <a:rPr lang="en-US" baseline="0" dirty="0" smtClean="0"/>
              <a:t> is out of scope of mini lecture.</a:t>
            </a:r>
            <a:r>
              <a:rPr lang="en-US" dirty="0" smtClean="0"/>
              <a:t> You will have opportunities to understand how to solve differential equations in college.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9A840-DD1C-40FF-9625-C106B2F7C99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9A840-DD1C-40FF-9625-C106B2F7C99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495800"/>
            <a:ext cx="9144000" cy="762000"/>
          </a:xfrm>
          <a:prstGeom prst="rect">
            <a:avLst/>
          </a:prstGeom>
          <a:gradFill flip="none" rotWithShape="1">
            <a:gsLst>
              <a:gs pos="0">
                <a:srgbClr val="000066"/>
              </a:gs>
              <a:gs pos="50000">
                <a:srgbClr val="0000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7239000" y="2438400"/>
            <a:ext cx="1905000" cy="1828800"/>
            <a:chOff x="7239000" y="1828799"/>
            <a:chExt cx="1905000" cy="1828801"/>
          </a:xfrm>
        </p:grpSpPr>
        <p:sp>
          <p:nvSpPr>
            <p:cNvPr id="6" name="Rectangle 5"/>
            <p:cNvSpPr/>
            <p:nvPr/>
          </p:nvSpPr>
          <p:spPr>
            <a:xfrm>
              <a:off x="7239000" y="1828799"/>
              <a:ext cx="1905000" cy="182880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7" name="Picture 4" descr="Funky Monkeys"/>
            <p:cNvPicPr>
              <a:picLocks noChangeAspect="1" noChangeArrowheads="1"/>
            </p:cNvPicPr>
            <p:nvPr/>
          </p:nvPicPr>
          <p:blipFill>
            <a:blip r:embed="rId2" cstate="print"/>
            <a:srcRect l="19618" r="14986"/>
            <a:stretch>
              <a:fillRect/>
            </a:stretch>
          </p:blipFill>
          <p:spPr bwMode="auto">
            <a:xfrm>
              <a:off x="7239000" y="1828800"/>
              <a:ext cx="1905000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extBox 7"/>
          <p:cNvSpPr txBox="1"/>
          <p:nvPr userDrawn="1"/>
        </p:nvSpPr>
        <p:spPr>
          <a:xfrm>
            <a:off x="2971800" y="609600"/>
            <a:ext cx="599916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i="1" dirty="0">
                <a:latin typeface="+mn-lt"/>
              </a:rPr>
              <a:t>Lynbrook Robotics Team, FIRST 846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2438400"/>
            <a:ext cx="7239000" cy="18288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572000"/>
            <a:ext cx="6400800" cy="609600"/>
          </a:xfrm>
          <a:noFill/>
        </p:spPr>
        <p:txBody>
          <a:bodyPr/>
          <a:lstStyle>
            <a:lvl1pPr marL="0" indent="0" algn="l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590800"/>
            <a:ext cx="7010400" cy="1447799"/>
          </a:xfrm>
          <a:noFill/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E7369-876F-44F7-B891-B5C17830D096}" type="datetimeFigureOut">
              <a:rPr lang="en-US"/>
              <a:pPr>
                <a:defRPr/>
              </a:pPr>
              <a:t>8/25/2012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1D8B8-761F-49A8-9D33-245F9C68B4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0F207-67EA-4EF4-B13D-78B2BD91E8E1}" type="datetimeFigureOut">
              <a:rPr lang="en-US"/>
              <a:pPr>
                <a:defRPr/>
              </a:pPr>
              <a:t>8/25/2012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11A31-AA2F-416E-AFD1-9DE4B64678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848600" cy="12954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7788275" y="0"/>
            <a:ext cx="1355725" cy="1301750"/>
            <a:chOff x="7239000" y="1828799"/>
            <a:chExt cx="1905000" cy="1828801"/>
          </a:xfrm>
        </p:grpSpPr>
        <p:sp>
          <p:nvSpPr>
            <p:cNvPr id="6" name="Rectangle 5"/>
            <p:cNvSpPr/>
            <p:nvPr/>
          </p:nvSpPr>
          <p:spPr>
            <a:xfrm>
              <a:off x="7239000" y="1828799"/>
              <a:ext cx="1905000" cy="182880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7" name="Picture 4" descr="Funky Monkeys"/>
            <p:cNvPicPr>
              <a:picLocks noChangeAspect="1" noChangeArrowheads="1"/>
            </p:cNvPicPr>
            <p:nvPr/>
          </p:nvPicPr>
          <p:blipFill>
            <a:blip r:embed="rId2" cstate="print"/>
            <a:srcRect l="19618" r="14986"/>
            <a:stretch>
              <a:fillRect/>
            </a:stretch>
          </p:blipFill>
          <p:spPr bwMode="auto">
            <a:xfrm>
              <a:off x="7239000" y="1828800"/>
              <a:ext cx="1905000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8" name="Straight Connector 7"/>
          <p:cNvCxnSpPr/>
          <p:nvPr userDrawn="1"/>
        </p:nvCxnSpPr>
        <p:spPr>
          <a:xfrm>
            <a:off x="228600" y="6477000"/>
            <a:ext cx="8686800" cy="0"/>
          </a:xfrm>
          <a:prstGeom prst="line">
            <a:avLst/>
          </a:prstGeom>
          <a:ln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304800" y="6502400"/>
            <a:ext cx="35052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i="1" dirty="0">
                <a:solidFill>
                  <a:srgbClr val="000066"/>
                </a:solidFill>
              </a:rPr>
              <a:t>Lynbrook Robotics Team, FIRST 846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15200" cy="990600"/>
          </a:xfrm>
          <a:noFill/>
        </p:spPr>
        <p:txBody>
          <a:bodyPr>
            <a:normAutofit/>
          </a:bodyPr>
          <a:lstStyle>
            <a:lvl1pPr>
              <a:buFont typeface="Arial" pitchFamily="34" charset="0"/>
              <a:buChar char="‏"/>
              <a:defRPr sz="2800"/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 i="1"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fld id="{26C4EFEC-8B15-4215-A030-E143AB4718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0A75E-956D-4963-BEE9-54C1246A093D}" type="datetimeFigureOut">
              <a:rPr lang="en-US"/>
              <a:pPr>
                <a:defRPr/>
              </a:pPr>
              <a:t>8/25/2012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8EE0E-2D9B-42B7-A1CC-9E3FBCCC6F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48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71A56-043C-4E80-85E2-A3AB40628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8" name="Group 6"/>
          <p:cNvGrpSpPr>
            <a:grpSpLocks/>
          </p:cNvGrpSpPr>
          <p:nvPr userDrawn="1"/>
        </p:nvGrpSpPr>
        <p:grpSpPr bwMode="auto">
          <a:xfrm>
            <a:off x="7788275" y="0"/>
            <a:ext cx="1355725" cy="1301750"/>
            <a:chOff x="7239000" y="1828799"/>
            <a:chExt cx="1905000" cy="1828801"/>
          </a:xfrm>
        </p:grpSpPr>
        <p:sp>
          <p:nvSpPr>
            <p:cNvPr id="9" name="Rectangle 8"/>
            <p:cNvSpPr/>
            <p:nvPr/>
          </p:nvSpPr>
          <p:spPr>
            <a:xfrm>
              <a:off x="7239000" y="1828799"/>
              <a:ext cx="1905000" cy="182880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" name="Picture 4" descr="Funky Monkeys"/>
            <p:cNvPicPr>
              <a:picLocks noChangeAspect="1" noChangeArrowheads="1"/>
            </p:cNvPicPr>
            <p:nvPr/>
          </p:nvPicPr>
          <p:blipFill>
            <a:blip r:embed="rId2" cstate="print"/>
            <a:srcRect l="19618" r="14986"/>
            <a:stretch>
              <a:fillRect/>
            </a:stretch>
          </p:blipFill>
          <p:spPr bwMode="auto">
            <a:xfrm>
              <a:off x="7239000" y="1828800"/>
              <a:ext cx="1905000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304800" y="6477000"/>
            <a:ext cx="35052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i="1" dirty="0">
                <a:solidFill>
                  <a:srgbClr val="000066"/>
                </a:solidFill>
              </a:rPr>
              <a:t>Lynbrook Robotics Team, FIRST 846</a:t>
            </a:r>
          </a:p>
          <a:p>
            <a:pPr>
              <a:defRPr/>
            </a:pP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28600" y="6477000"/>
            <a:ext cx="8686800" cy="0"/>
          </a:xfrm>
          <a:prstGeom prst="line">
            <a:avLst/>
          </a:prstGeom>
          <a:ln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BB2F7-C5E8-4C64-A577-3AEA6A038905}" type="datetimeFigureOut">
              <a:rPr lang="en-US"/>
              <a:pPr>
                <a:defRPr/>
              </a:pPr>
              <a:t>8/25/2012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10F39-20EC-4594-B5CE-BF0B8D1EF6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E05B7-C872-4BDC-9071-110D219281FF}" type="datetimeFigureOut">
              <a:rPr lang="en-US"/>
              <a:pPr>
                <a:defRPr/>
              </a:pPr>
              <a:t>8/25/2012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2C728-D5D2-49D8-827C-4AD5B007E0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1E5DC-902A-438D-992E-DA719E953A74}" type="datetimeFigureOut">
              <a:rPr lang="en-US"/>
              <a:pPr>
                <a:defRPr/>
              </a:pPr>
              <a:t>8/25/2012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BBC5D-0DA6-4334-95A3-44EF604FC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BCE43-A6CC-4051-A6EF-97DC6DCE8433}" type="datetimeFigureOut">
              <a:rPr lang="en-US"/>
              <a:pPr>
                <a:defRPr/>
              </a:pPr>
              <a:t>8/25/2012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0E6F1-CD74-4F69-8180-567796EDF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94610-8F19-47EE-AD94-50FB1E5B1663}" type="datetimeFigureOut">
              <a:rPr lang="en-US"/>
              <a:pPr>
                <a:defRPr/>
              </a:pPr>
              <a:t>8/25/2012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5D628-CBA3-4CD9-AD18-3C05724B39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620000" cy="1447800"/>
          </a:xfrm>
          <a:prstGeom prst="rect">
            <a:avLst/>
          </a:prstGeom>
          <a:solidFill>
            <a:srgbClr val="00006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4A6506A-B0B9-4D6B-9FEE-915E820909F5}" type="datetimeFigureOut">
              <a:rPr lang="en-US"/>
              <a:pPr>
                <a:defRPr/>
              </a:pPr>
              <a:t>8/25/2012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3EE70A8-CEEB-4486-8F28-3620C2F9D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33" r:id="rId3"/>
    <p:sldLayoutId id="214748374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28600" y="2667000"/>
            <a:ext cx="7010400" cy="13716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Control System Miniseries</a:t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>- Lecture 4</a:t>
            </a:r>
            <a:endParaRPr lang="en-US" sz="3600" dirty="0" smtClean="0">
              <a:latin typeface="Arial" charset="0"/>
              <a:cs typeface="Arial" charset="0"/>
            </a:endParaRP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228600" y="4572000"/>
            <a:ext cx="6400800" cy="609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   06/11/2012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934" y="3843867"/>
          <a:ext cx="8805331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726955"/>
                <a:gridCol w="1097452"/>
                <a:gridCol w="660185"/>
                <a:gridCol w="677334"/>
                <a:gridCol w="797367"/>
                <a:gridCol w="1063155"/>
                <a:gridCol w="963407"/>
                <a:gridCol w="1143038"/>
                <a:gridCol w="11430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Point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Position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Instantaneous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Velocity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Time Change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Displacement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Velocity Change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Average Velocity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Average Acceleration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r>
                        <a:rPr lang="en-US" sz="1200" baseline="-25000" dirty="0" smtClean="0"/>
                        <a:t>A</a:t>
                      </a:r>
                      <a:r>
                        <a:rPr lang="en-US" sz="1200" baseline="0" dirty="0" smtClean="0"/>
                        <a:t> = 1 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V</a:t>
                      </a:r>
                      <a:r>
                        <a:rPr lang="en-US" sz="1200" baseline="-25000" dirty="0" smtClean="0"/>
                        <a:t>A </a:t>
                      </a:r>
                      <a:r>
                        <a:rPr lang="en-US" sz="1200" baseline="0" dirty="0" smtClean="0"/>
                        <a:t>= 0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t</a:t>
                      </a:r>
                      <a:r>
                        <a:rPr lang="en-US" sz="1200" baseline="-25000" dirty="0" err="1" smtClean="0"/>
                        <a:t>A</a:t>
                      </a:r>
                      <a:r>
                        <a:rPr lang="en-US" sz="1200" dirty="0" smtClean="0"/>
                        <a:t> = 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X</a:t>
                      </a:r>
                      <a:r>
                        <a:rPr lang="en-US" sz="1200" baseline="-25000" dirty="0" smtClean="0"/>
                        <a:t>B</a:t>
                      </a:r>
                      <a:r>
                        <a:rPr lang="en-US" sz="1200" dirty="0" smtClean="0"/>
                        <a:t> = 3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V</a:t>
                      </a:r>
                      <a:r>
                        <a:rPr lang="en-US" sz="1200" baseline="-25000" dirty="0" smtClean="0"/>
                        <a:t>B </a:t>
                      </a:r>
                      <a:r>
                        <a:rPr lang="en-US" sz="1200" baseline="0" dirty="0" smtClean="0"/>
                        <a:t>= 2 m/s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t</a:t>
                      </a:r>
                      <a:r>
                        <a:rPr lang="en-US" sz="1200" baseline="-25000" dirty="0" err="1" smtClean="0"/>
                        <a:t>B</a:t>
                      </a:r>
                      <a:r>
                        <a:rPr lang="en-US" sz="1200" dirty="0" smtClean="0"/>
                        <a:t> = 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 -&gt;</a:t>
                      </a:r>
                      <a:r>
                        <a:rPr lang="en-US" sz="1200" baseline="0" dirty="0" smtClean="0"/>
                        <a:t> 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/>
                        <a:t>Δ</a:t>
                      </a:r>
                      <a:r>
                        <a:rPr lang="en-US" sz="1200" dirty="0" err="1" smtClean="0"/>
                        <a:t>t</a:t>
                      </a:r>
                      <a:r>
                        <a:rPr lang="en-US" sz="1200" baseline="-25000" dirty="0" err="1" smtClean="0"/>
                        <a:t>AB</a:t>
                      </a:r>
                      <a:r>
                        <a:rPr lang="en-US" sz="1200" dirty="0" smtClean="0"/>
                        <a:t> = 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1200" dirty="0" smtClean="0"/>
                        <a:t>Δ</a:t>
                      </a:r>
                      <a:r>
                        <a:rPr lang="en-US" sz="1200" dirty="0" smtClean="0"/>
                        <a:t>X</a:t>
                      </a:r>
                      <a:r>
                        <a:rPr lang="en-US" sz="1200" baseline="-25000" dirty="0" smtClean="0"/>
                        <a:t>BA</a:t>
                      </a:r>
                      <a:r>
                        <a:rPr lang="en-US" sz="1200" dirty="0" smtClean="0"/>
                        <a:t> = X</a:t>
                      </a:r>
                      <a:r>
                        <a:rPr lang="en-US" sz="1200" baseline="-25000" dirty="0" smtClean="0"/>
                        <a:t>B</a:t>
                      </a:r>
                      <a:r>
                        <a:rPr lang="en-US" sz="1200" baseline="0" dirty="0" smtClean="0"/>
                        <a:t> –X</a:t>
                      </a:r>
                      <a:r>
                        <a:rPr lang="en-US" sz="1200" baseline="-25000" dirty="0" smtClean="0"/>
                        <a:t>A</a:t>
                      </a:r>
                      <a:endParaRPr lang="en-US" sz="1200" baseline="0" dirty="0" smtClean="0"/>
                    </a:p>
                    <a:p>
                      <a:pPr algn="l"/>
                      <a:r>
                        <a:rPr lang="en-US" sz="1200" dirty="0" smtClean="0"/>
                        <a:t>= 2 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1200" dirty="0" smtClean="0"/>
                        <a:t>Δ</a:t>
                      </a:r>
                      <a:r>
                        <a:rPr lang="en-US" sz="1200" dirty="0" smtClean="0"/>
                        <a:t>V</a:t>
                      </a:r>
                      <a:r>
                        <a:rPr lang="en-US" sz="1200" baseline="-25000" dirty="0" smtClean="0"/>
                        <a:t>BA</a:t>
                      </a:r>
                      <a:r>
                        <a:rPr lang="en-US" sz="1200" baseline="0" dirty="0" smtClean="0"/>
                        <a:t>=V</a:t>
                      </a:r>
                      <a:r>
                        <a:rPr lang="en-US" sz="1200" baseline="-25000" dirty="0" smtClean="0"/>
                        <a:t>B</a:t>
                      </a:r>
                      <a:r>
                        <a:rPr lang="en-US" sz="1200" baseline="0" dirty="0" smtClean="0"/>
                        <a:t>-V</a:t>
                      </a:r>
                      <a:r>
                        <a:rPr lang="en-US" sz="1200" baseline="-25000" dirty="0" smtClean="0"/>
                        <a:t>A </a:t>
                      </a:r>
                    </a:p>
                    <a:p>
                      <a:pPr algn="l"/>
                      <a:r>
                        <a:rPr lang="en-US" sz="1200" baseline="0" dirty="0" smtClean="0"/>
                        <a:t>=</a:t>
                      </a:r>
                      <a:r>
                        <a:rPr lang="en-US" sz="1200" baseline="0" dirty="0" smtClean="0"/>
                        <a:t>2 m/s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V</a:t>
                      </a:r>
                      <a:r>
                        <a:rPr lang="en-US" sz="1200" baseline="-25000" dirty="0" smtClean="0"/>
                        <a:t>AB</a:t>
                      </a:r>
                      <a:r>
                        <a:rPr lang="en-US" sz="1200" dirty="0" smtClean="0"/>
                        <a:t> = </a:t>
                      </a:r>
                      <a:r>
                        <a:rPr lang="el-GR" sz="1200" dirty="0" smtClean="0"/>
                        <a:t>Δ</a:t>
                      </a:r>
                      <a:r>
                        <a:rPr lang="en-US" sz="1200" dirty="0" smtClean="0"/>
                        <a:t>X</a:t>
                      </a:r>
                      <a:r>
                        <a:rPr lang="en-US" sz="1200" baseline="-25000" dirty="0" smtClean="0"/>
                        <a:t>BA</a:t>
                      </a:r>
                      <a:r>
                        <a:rPr lang="en-US" sz="1200" dirty="0" smtClean="0"/>
                        <a:t>/</a:t>
                      </a:r>
                      <a:r>
                        <a:rPr lang="el-GR" sz="1200" dirty="0" smtClean="0"/>
                        <a:t>Δ</a:t>
                      </a:r>
                      <a:r>
                        <a:rPr lang="en-US" sz="1200" dirty="0" err="1" smtClean="0"/>
                        <a:t>t</a:t>
                      </a:r>
                      <a:r>
                        <a:rPr lang="en-US" sz="1200" baseline="-25000" dirty="0" err="1" smtClean="0"/>
                        <a:t>AB</a:t>
                      </a:r>
                      <a:r>
                        <a:rPr lang="en-US" sz="1200" dirty="0" smtClean="0"/>
                        <a:t> </a:t>
                      </a:r>
                    </a:p>
                    <a:p>
                      <a:pPr algn="l"/>
                      <a:r>
                        <a:rPr lang="en-US" sz="1200" dirty="0" smtClean="0"/>
                        <a:t>= 1 m/s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a</a:t>
                      </a:r>
                      <a:r>
                        <a:rPr lang="en-US" sz="1200" baseline="-25000" dirty="0" err="1" smtClean="0"/>
                        <a:t>AB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smtClean="0"/>
                        <a:t>= </a:t>
                      </a:r>
                      <a:r>
                        <a:rPr lang="el-GR" sz="1200" dirty="0" smtClean="0"/>
                        <a:t>Δ</a:t>
                      </a:r>
                      <a:r>
                        <a:rPr lang="en-US" sz="1200" dirty="0" smtClean="0"/>
                        <a:t>V</a:t>
                      </a:r>
                      <a:r>
                        <a:rPr lang="en-US" sz="1200" baseline="-25000" dirty="0" smtClean="0"/>
                        <a:t>BA</a:t>
                      </a:r>
                      <a:r>
                        <a:rPr lang="en-US" sz="1200" dirty="0" smtClean="0"/>
                        <a:t>/</a:t>
                      </a:r>
                      <a:r>
                        <a:rPr lang="el-GR" sz="1200" dirty="0" smtClean="0"/>
                        <a:t>Δ</a:t>
                      </a:r>
                      <a:r>
                        <a:rPr lang="en-US" sz="1200" dirty="0" err="1" smtClean="0"/>
                        <a:t>t</a:t>
                      </a:r>
                      <a:r>
                        <a:rPr lang="en-US" sz="1200" baseline="-25000" dirty="0" err="1" smtClean="0"/>
                        <a:t>AB</a:t>
                      </a:r>
                      <a:r>
                        <a:rPr lang="en-US" sz="1200" dirty="0" smtClean="0"/>
                        <a:t> </a:t>
                      </a:r>
                    </a:p>
                    <a:p>
                      <a:pPr algn="l"/>
                      <a:r>
                        <a:rPr lang="en-US" sz="1200" dirty="0" smtClean="0"/>
                        <a:t>= </a:t>
                      </a:r>
                      <a:r>
                        <a:rPr lang="en-US" sz="1200" dirty="0" smtClean="0"/>
                        <a:t>1 m/s</a:t>
                      </a:r>
                      <a:r>
                        <a:rPr lang="en-US" sz="1200" baseline="30000" dirty="0" smtClean="0"/>
                        <a:t>2</a:t>
                      </a:r>
                      <a:endParaRPr lang="en-US" sz="1200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X</a:t>
                      </a:r>
                      <a:r>
                        <a:rPr lang="en-US" sz="1200" baseline="-25000" dirty="0" smtClean="0"/>
                        <a:t>C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smtClean="0"/>
                        <a:t>=-2 m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V</a:t>
                      </a:r>
                      <a:r>
                        <a:rPr lang="en-US" sz="1200" baseline="-25000" dirty="0" smtClean="0"/>
                        <a:t>C </a:t>
                      </a:r>
                      <a:r>
                        <a:rPr lang="en-US" sz="1200" baseline="0" dirty="0" smtClean="0"/>
                        <a:t>= -2 m/s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t</a:t>
                      </a:r>
                      <a:r>
                        <a:rPr lang="en-US" sz="1200" baseline="-25000" dirty="0" err="1" smtClean="0"/>
                        <a:t>C</a:t>
                      </a:r>
                      <a:r>
                        <a:rPr lang="en-US" sz="1200" dirty="0" smtClean="0"/>
                        <a:t> = 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 -&gt;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/>
                        <a:t>Δ</a:t>
                      </a:r>
                      <a:r>
                        <a:rPr lang="en-US" sz="1200" dirty="0" err="1" smtClean="0"/>
                        <a:t>t</a:t>
                      </a:r>
                      <a:r>
                        <a:rPr lang="en-US" sz="1200" baseline="-25000" dirty="0" err="1" smtClean="0"/>
                        <a:t>BC</a:t>
                      </a:r>
                      <a:r>
                        <a:rPr lang="en-US" sz="1200" dirty="0" smtClean="0"/>
                        <a:t> = </a:t>
                      </a:r>
                      <a:r>
                        <a:rPr lang="en-US" sz="1200" dirty="0" smtClean="0"/>
                        <a:t>2 </a:t>
                      </a:r>
                      <a:r>
                        <a:rPr lang="en-US" sz="1200" dirty="0" smtClean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1200" dirty="0" smtClean="0"/>
                        <a:t>Δ</a:t>
                      </a:r>
                      <a:r>
                        <a:rPr lang="en-US" sz="1200" dirty="0" smtClean="0"/>
                        <a:t>X</a:t>
                      </a:r>
                      <a:r>
                        <a:rPr lang="en-US" sz="1200" baseline="-25000" dirty="0" smtClean="0"/>
                        <a:t>CB</a:t>
                      </a:r>
                      <a:r>
                        <a:rPr lang="en-US" sz="1200" dirty="0" smtClean="0"/>
                        <a:t> =X</a:t>
                      </a:r>
                      <a:r>
                        <a:rPr lang="en-US" sz="1200" baseline="-25000" dirty="0" smtClean="0"/>
                        <a:t>C</a:t>
                      </a:r>
                      <a:r>
                        <a:rPr lang="en-US" sz="1200" baseline="0" dirty="0" smtClean="0"/>
                        <a:t> – X</a:t>
                      </a:r>
                      <a:r>
                        <a:rPr lang="en-US" sz="1200" baseline="-25000" dirty="0" smtClean="0"/>
                        <a:t>B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pPr algn="l"/>
                      <a:r>
                        <a:rPr lang="en-US" sz="1200" dirty="0" smtClean="0"/>
                        <a:t>= -5 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/>
                        <a:t>Δ</a:t>
                      </a:r>
                      <a:r>
                        <a:rPr lang="en-US" sz="1200" dirty="0" smtClean="0"/>
                        <a:t>V</a:t>
                      </a:r>
                      <a:r>
                        <a:rPr lang="en-US" sz="1200" baseline="-25000" dirty="0" smtClean="0"/>
                        <a:t>CB</a:t>
                      </a:r>
                      <a:r>
                        <a:rPr lang="en-US" sz="1200" baseline="0" dirty="0" smtClean="0"/>
                        <a:t>=V</a:t>
                      </a:r>
                      <a:r>
                        <a:rPr lang="en-US" sz="1200" baseline="-25000" dirty="0" smtClean="0"/>
                        <a:t>C</a:t>
                      </a:r>
                      <a:r>
                        <a:rPr lang="en-US" sz="1200" baseline="0" dirty="0" smtClean="0"/>
                        <a:t>-V</a:t>
                      </a:r>
                      <a:r>
                        <a:rPr lang="en-US" sz="1200" baseline="-25000" dirty="0" smtClean="0"/>
                        <a:t>B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= </a:t>
                      </a:r>
                      <a:r>
                        <a:rPr lang="en-US" sz="1200" baseline="0" dirty="0" smtClean="0"/>
                        <a:t>-4 m/s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</a:t>
                      </a:r>
                      <a:r>
                        <a:rPr lang="en-US" sz="1200" baseline="-25000" dirty="0" smtClean="0"/>
                        <a:t>BC</a:t>
                      </a:r>
                      <a:r>
                        <a:rPr lang="en-US" sz="1200" dirty="0" smtClean="0"/>
                        <a:t> = </a:t>
                      </a:r>
                      <a:r>
                        <a:rPr lang="el-GR" sz="1200" dirty="0" smtClean="0"/>
                        <a:t>Δ</a:t>
                      </a:r>
                      <a:r>
                        <a:rPr lang="en-US" sz="1200" dirty="0" smtClean="0"/>
                        <a:t>X</a:t>
                      </a:r>
                      <a:r>
                        <a:rPr lang="en-US" sz="1200" baseline="-25000" dirty="0" smtClean="0"/>
                        <a:t>CB</a:t>
                      </a:r>
                      <a:r>
                        <a:rPr lang="en-US" sz="1200" dirty="0" smtClean="0"/>
                        <a:t>/</a:t>
                      </a:r>
                      <a:r>
                        <a:rPr lang="el-GR" sz="1200" dirty="0" smtClean="0"/>
                        <a:t>Δ</a:t>
                      </a:r>
                      <a:r>
                        <a:rPr lang="en-US" sz="1200" dirty="0" err="1" smtClean="0"/>
                        <a:t>t</a:t>
                      </a:r>
                      <a:r>
                        <a:rPr lang="en-US" sz="1200" baseline="-25000" dirty="0" err="1" smtClean="0"/>
                        <a:t>BC</a:t>
                      </a:r>
                      <a:r>
                        <a:rPr lang="en-US" sz="12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= -2.5</a:t>
                      </a:r>
                      <a:r>
                        <a:rPr lang="en-US" sz="1200" dirty="0" smtClean="0"/>
                        <a:t> 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a</a:t>
                      </a:r>
                      <a:r>
                        <a:rPr lang="en-US" sz="1200" baseline="-25000" dirty="0" err="1" smtClean="0"/>
                        <a:t>BC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smtClean="0"/>
                        <a:t>= </a:t>
                      </a:r>
                      <a:r>
                        <a:rPr lang="el-GR" sz="1200" dirty="0" smtClean="0"/>
                        <a:t>Δ</a:t>
                      </a:r>
                      <a:r>
                        <a:rPr lang="en-US" sz="1200" dirty="0" smtClean="0"/>
                        <a:t>V</a:t>
                      </a:r>
                      <a:r>
                        <a:rPr lang="en-US" sz="1200" baseline="-25000" dirty="0" smtClean="0"/>
                        <a:t>CB</a:t>
                      </a:r>
                      <a:r>
                        <a:rPr lang="en-US" sz="1200" dirty="0" smtClean="0"/>
                        <a:t>/</a:t>
                      </a:r>
                      <a:r>
                        <a:rPr lang="el-GR" sz="1200" dirty="0" smtClean="0"/>
                        <a:t>Δ</a:t>
                      </a:r>
                      <a:r>
                        <a:rPr lang="en-US" sz="1200" dirty="0" err="1" smtClean="0"/>
                        <a:t>t</a:t>
                      </a:r>
                      <a:r>
                        <a:rPr lang="en-US" sz="1200" baseline="-25000" dirty="0" err="1" smtClean="0"/>
                        <a:t>BC</a:t>
                      </a:r>
                      <a:r>
                        <a:rPr lang="en-US" sz="12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= </a:t>
                      </a:r>
                      <a:r>
                        <a:rPr lang="en-US" sz="1200" baseline="0" dirty="0" smtClean="0"/>
                        <a:t>-2</a:t>
                      </a:r>
                      <a:r>
                        <a:rPr lang="en-US" sz="1200" dirty="0" smtClean="0"/>
                        <a:t> m/s</a:t>
                      </a:r>
                      <a:r>
                        <a:rPr lang="en-US" sz="1200" baseline="30000" dirty="0" smtClean="0"/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011624" y="1823375"/>
            <a:ext cx="3027529" cy="1618237"/>
            <a:chOff x="5593957" y="2314442"/>
            <a:chExt cx="3027529" cy="1618237"/>
          </a:xfrm>
        </p:grpSpPr>
        <p:sp>
          <p:nvSpPr>
            <p:cNvPr id="9" name="TextBox 8"/>
            <p:cNvSpPr txBox="1"/>
            <p:nvPr/>
          </p:nvSpPr>
          <p:spPr>
            <a:xfrm>
              <a:off x="8060114" y="2678670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X (m)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15516" y="3065493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X</a:t>
              </a:r>
              <a:r>
                <a:rPr lang="en-US" sz="1200" baseline="-25000" dirty="0" smtClean="0"/>
                <a:t>A</a:t>
              </a:r>
              <a:endParaRPr lang="en-US" sz="1200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66142" y="3065493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X</a:t>
              </a:r>
              <a:r>
                <a:rPr lang="en-US" sz="1200" baseline="-25000" dirty="0" smtClean="0"/>
                <a:t>B</a:t>
              </a:r>
              <a:endParaRPr lang="en-US" sz="1200" baseline="-250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593957" y="2911389"/>
              <a:ext cx="2733675" cy="95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847254" y="2574172"/>
              <a:ext cx="409575" cy="2476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622142" y="2574172"/>
              <a:ext cx="409575" cy="2476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22772" y="2574172"/>
              <a:ext cx="409575" cy="2476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625101" y="2790739"/>
              <a:ext cx="0" cy="123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025439" y="2849062"/>
              <a:ext cx="0" cy="63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425777" y="2852904"/>
              <a:ext cx="0" cy="63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826115" y="2849062"/>
              <a:ext cx="0" cy="63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224763" y="2852904"/>
              <a:ext cx="0" cy="63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824425" y="2849062"/>
              <a:ext cx="0" cy="63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110310" y="2953710"/>
              <a:ext cx="2760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-1</a:t>
              </a:r>
              <a:endParaRPr 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00144" y="2953710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</a:t>
              </a:r>
              <a:endParaRPr lang="en-US" sz="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24554" y="2953710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14844" y="2953710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86356" y="2953710"/>
              <a:ext cx="2760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-2</a:t>
              </a:r>
              <a:endParaRPr lang="en-US" sz="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705135" y="2953710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3</a:t>
              </a:r>
              <a:endParaRPr lang="en-US" sz="8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7113408" y="2713212"/>
              <a:ext cx="730155" cy="0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5844166" y="2644973"/>
              <a:ext cx="1992574" cy="1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901868" y="231444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52494" y="231444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B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66746" y="232126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80392" y="3054546"/>
              <a:ext cx="360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X</a:t>
              </a:r>
              <a:r>
                <a:rPr lang="en-US" sz="1200" baseline="-25000" dirty="0" smtClean="0"/>
                <a:t>C</a:t>
              </a:r>
              <a:endParaRPr lang="en-US" sz="1200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923983" y="3319493"/>
              <a:ext cx="606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</a:t>
              </a:r>
              <a:r>
                <a:rPr lang="en-US" sz="1200" baseline="-25000" dirty="0" smtClean="0"/>
                <a:t>A</a:t>
              </a:r>
              <a:r>
                <a:rPr lang="en-US" sz="1200" dirty="0" smtClean="0"/>
                <a:t>=  0</a:t>
              </a:r>
              <a:endParaRPr lang="en-US" sz="1200" baseline="-25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49209" y="3311026"/>
              <a:ext cx="9092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</a:t>
              </a:r>
              <a:r>
                <a:rPr lang="en-US" sz="1200" baseline="-25000" dirty="0" smtClean="0"/>
                <a:t>B</a:t>
              </a:r>
              <a:r>
                <a:rPr lang="en-US" sz="1200" dirty="0" smtClean="0"/>
                <a:t> = </a:t>
              </a:r>
              <a:r>
                <a:rPr lang="en-US" sz="1200" dirty="0" smtClean="0"/>
                <a:t>2 m/s</a:t>
              </a:r>
              <a:endParaRPr lang="en-US" sz="12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93409" y="3311026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</a:t>
              </a:r>
              <a:r>
                <a:rPr lang="en-US" sz="1200" baseline="-25000" dirty="0" smtClean="0"/>
                <a:t>C</a:t>
              </a:r>
              <a:r>
                <a:rPr lang="en-US" sz="1200" dirty="0" smtClean="0"/>
                <a:t> = </a:t>
              </a:r>
              <a:r>
                <a:rPr lang="en-US" sz="1200" dirty="0" smtClean="0"/>
                <a:t>- 2 </a:t>
              </a:r>
              <a:r>
                <a:rPr lang="en-US" sz="1200" dirty="0" smtClean="0"/>
                <a:t>m/s</a:t>
              </a:r>
              <a:endParaRPr lang="en-US" sz="1200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80157" y="3647213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/>
                <a:t>t</a:t>
              </a:r>
              <a:r>
                <a:rPr lang="en-US" sz="1200" baseline="-25000" dirty="0" err="1" smtClean="0"/>
                <a:t>C</a:t>
              </a:r>
              <a:r>
                <a:rPr lang="en-US" sz="1200" dirty="0" smtClean="0"/>
                <a:t> = 4 s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24757" y="3655680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/>
                <a:t>t</a:t>
              </a:r>
              <a:r>
                <a:rPr lang="en-US" sz="1200" baseline="-25000" dirty="0" err="1" smtClean="0"/>
                <a:t>A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= </a:t>
              </a:r>
              <a:r>
                <a:rPr lang="en-US" sz="1200" dirty="0" smtClean="0"/>
                <a:t>0 </a:t>
              </a:r>
              <a:r>
                <a:rPr lang="en-US" sz="1200" dirty="0" smtClean="0"/>
                <a:t>s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686757" y="3655680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/>
                <a:t>t</a:t>
              </a:r>
              <a:r>
                <a:rPr lang="en-US" sz="1200" baseline="-25000" dirty="0" err="1" smtClean="0"/>
                <a:t>B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= </a:t>
              </a:r>
              <a:r>
                <a:rPr lang="en-US" sz="1200" dirty="0" smtClean="0"/>
                <a:t>2 </a:t>
              </a:r>
              <a:r>
                <a:rPr lang="en-US" sz="1200" dirty="0" smtClean="0"/>
                <a:t>s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934" y="3843867"/>
          <a:ext cx="8805331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726955"/>
                <a:gridCol w="1097452"/>
                <a:gridCol w="660185"/>
                <a:gridCol w="677334"/>
                <a:gridCol w="797367"/>
                <a:gridCol w="1063155"/>
                <a:gridCol w="963407"/>
                <a:gridCol w="1143038"/>
                <a:gridCol w="11430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Point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Position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Instantaneous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Velocity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Time Change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Displacement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Velocity Change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Average Velocity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Average Acceleration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r>
                        <a:rPr lang="en-US" sz="1200" baseline="-25000" dirty="0" smtClean="0"/>
                        <a:t>A</a:t>
                      </a:r>
                      <a:r>
                        <a:rPr lang="en-US" sz="1200" baseline="0" dirty="0" smtClean="0"/>
                        <a:t> = 1 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V</a:t>
                      </a:r>
                      <a:r>
                        <a:rPr lang="en-US" sz="1200" baseline="-25000" dirty="0" smtClean="0"/>
                        <a:t>A </a:t>
                      </a:r>
                      <a:r>
                        <a:rPr lang="en-US" sz="1200" baseline="0" dirty="0" smtClean="0"/>
                        <a:t>= 0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t</a:t>
                      </a:r>
                      <a:r>
                        <a:rPr lang="en-US" sz="1200" baseline="-25000" dirty="0" err="1" smtClean="0"/>
                        <a:t>A</a:t>
                      </a:r>
                      <a:r>
                        <a:rPr lang="en-US" sz="1200" dirty="0" smtClean="0"/>
                        <a:t> = 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X</a:t>
                      </a:r>
                      <a:r>
                        <a:rPr lang="en-US" sz="1200" baseline="-25000" dirty="0" smtClean="0"/>
                        <a:t>B</a:t>
                      </a:r>
                      <a:r>
                        <a:rPr lang="en-US" sz="1200" dirty="0" smtClean="0"/>
                        <a:t> = 3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V</a:t>
                      </a:r>
                      <a:r>
                        <a:rPr lang="en-US" sz="1200" baseline="-25000" dirty="0" smtClean="0"/>
                        <a:t>B </a:t>
                      </a:r>
                      <a:r>
                        <a:rPr lang="en-US" sz="1200" baseline="0" dirty="0" smtClean="0"/>
                        <a:t>= 2 m/s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t</a:t>
                      </a:r>
                      <a:r>
                        <a:rPr lang="en-US" sz="1200" baseline="-25000" dirty="0" err="1" smtClean="0"/>
                        <a:t>B</a:t>
                      </a:r>
                      <a:r>
                        <a:rPr lang="en-US" sz="1200" dirty="0" smtClean="0"/>
                        <a:t> = 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 -&gt;</a:t>
                      </a:r>
                      <a:r>
                        <a:rPr lang="en-US" sz="1200" baseline="0" dirty="0" smtClean="0"/>
                        <a:t> 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/>
                        <a:t>Δ</a:t>
                      </a:r>
                      <a:r>
                        <a:rPr lang="en-US" sz="1200" dirty="0" err="1" smtClean="0"/>
                        <a:t>t</a:t>
                      </a:r>
                      <a:r>
                        <a:rPr lang="en-US" sz="1200" baseline="-25000" dirty="0" err="1" smtClean="0"/>
                        <a:t>AB</a:t>
                      </a:r>
                      <a:r>
                        <a:rPr lang="en-US" sz="1200" dirty="0" smtClean="0"/>
                        <a:t> = 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1200" dirty="0" smtClean="0"/>
                        <a:t>Δ</a:t>
                      </a:r>
                      <a:r>
                        <a:rPr lang="en-US" sz="1200" dirty="0" smtClean="0"/>
                        <a:t>X</a:t>
                      </a:r>
                      <a:r>
                        <a:rPr lang="en-US" sz="1200" baseline="-25000" dirty="0" smtClean="0"/>
                        <a:t>BA</a:t>
                      </a:r>
                      <a:r>
                        <a:rPr lang="en-US" sz="1200" dirty="0" smtClean="0"/>
                        <a:t> = X</a:t>
                      </a:r>
                      <a:r>
                        <a:rPr lang="en-US" sz="1200" baseline="-25000" dirty="0" smtClean="0"/>
                        <a:t>B</a:t>
                      </a:r>
                      <a:r>
                        <a:rPr lang="en-US" sz="1200" baseline="0" dirty="0" smtClean="0"/>
                        <a:t> –X</a:t>
                      </a:r>
                      <a:r>
                        <a:rPr lang="en-US" sz="1200" baseline="-25000" dirty="0" smtClean="0"/>
                        <a:t>A</a:t>
                      </a:r>
                      <a:endParaRPr lang="en-US" sz="1200" baseline="0" dirty="0" smtClean="0"/>
                    </a:p>
                    <a:p>
                      <a:pPr algn="l"/>
                      <a:r>
                        <a:rPr lang="en-US" sz="1200" dirty="0" smtClean="0"/>
                        <a:t>= 2 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1200" dirty="0" smtClean="0"/>
                        <a:t>Δ</a:t>
                      </a:r>
                      <a:r>
                        <a:rPr lang="en-US" sz="1200" dirty="0" smtClean="0"/>
                        <a:t>V</a:t>
                      </a:r>
                      <a:r>
                        <a:rPr lang="en-US" sz="1200" baseline="-25000" dirty="0" smtClean="0"/>
                        <a:t>BA</a:t>
                      </a:r>
                      <a:r>
                        <a:rPr lang="en-US" sz="1200" baseline="0" dirty="0" smtClean="0"/>
                        <a:t>=V</a:t>
                      </a:r>
                      <a:r>
                        <a:rPr lang="en-US" sz="1200" baseline="-25000" dirty="0" smtClean="0"/>
                        <a:t>B</a:t>
                      </a:r>
                      <a:r>
                        <a:rPr lang="en-US" sz="1200" baseline="0" dirty="0" smtClean="0"/>
                        <a:t>-V</a:t>
                      </a:r>
                      <a:r>
                        <a:rPr lang="en-US" sz="1200" baseline="-25000" dirty="0" smtClean="0"/>
                        <a:t>A </a:t>
                      </a:r>
                    </a:p>
                    <a:p>
                      <a:pPr algn="l"/>
                      <a:r>
                        <a:rPr lang="en-US" sz="1200" baseline="0" dirty="0" smtClean="0"/>
                        <a:t>=</a:t>
                      </a:r>
                      <a:r>
                        <a:rPr lang="en-US" sz="1200" baseline="0" dirty="0" smtClean="0"/>
                        <a:t>2 m/s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V</a:t>
                      </a:r>
                      <a:r>
                        <a:rPr lang="en-US" sz="1200" baseline="-25000" dirty="0" smtClean="0"/>
                        <a:t>AB</a:t>
                      </a:r>
                      <a:r>
                        <a:rPr lang="en-US" sz="1200" dirty="0" smtClean="0"/>
                        <a:t> = </a:t>
                      </a:r>
                      <a:r>
                        <a:rPr lang="el-GR" sz="1200" dirty="0" smtClean="0"/>
                        <a:t>Δ</a:t>
                      </a:r>
                      <a:r>
                        <a:rPr lang="en-US" sz="1200" dirty="0" smtClean="0"/>
                        <a:t>X</a:t>
                      </a:r>
                      <a:r>
                        <a:rPr lang="en-US" sz="1200" baseline="-25000" dirty="0" smtClean="0"/>
                        <a:t>BA</a:t>
                      </a:r>
                      <a:r>
                        <a:rPr lang="en-US" sz="1200" dirty="0" smtClean="0"/>
                        <a:t>/</a:t>
                      </a:r>
                      <a:r>
                        <a:rPr lang="el-GR" sz="1200" dirty="0" smtClean="0"/>
                        <a:t>Δ</a:t>
                      </a:r>
                      <a:r>
                        <a:rPr lang="en-US" sz="1200" dirty="0" err="1" smtClean="0"/>
                        <a:t>t</a:t>
                      </a:r>
                      <a:r>
                        <a:rPr lang="en-US" sz="1200" baseline="-25000" dirty="0" err="1" smtClean="0"/>
                        <a:t>AB</a:t>
                      </a:r>
                      <a:r>
                        <a:rPr lang="en-US" sz="1200" dirty="0" smtClean="0"/>
                        <a:t> </a:t>
                      </a:r>
                    </a:p>
                    <a:p>
                      <a:pPr algn="l"/>
                      <a:r>
                        <a:rPr lang="en-US" sz="1200" dirty="0" smtClean="0"/>
                        <a:t>= 1 m/s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a</a:t>
                      </a:r>
                      <a:r>
                        <a:rPr lang="en-US" sz="1200" baseline="-25000" dirty="0" err="1" smtClean="0"/>
                        <a:t>AB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smtClean="0"/>
                        <a:t>= </a:t>
                      </a:r>
                      <a:r>
                        <a:rPr lang="el-GR" sz="1200" dirty="0" smtClean="0"/>
                        <a:t>Δ</a:t>
                      </a:r>
                      <a:r>
                        <a:rPr lang="en-US" sz="1200" dirty="0" smtClean="0"/>
                        <a:t>V</a:t>
                      </a:r>
                      <a:r>
                        <a:rPr lang="en-US" sz="1200" baseline="-25000" dirty="0" smtClean="0"/>
                        <a:t>BA</a:t>
                      </a:r>
                      <a:r>
                        <a:rPr lang="en-US" sz="1200" dirty="0" smtClean="0"/>
                        <a:t>/</a:t>
                      </a:r>
                      <a:r>
                        <a:rPr lang="el-GR" sz="1200" dirty="0" smtClean="0"/>
                        <a:t>Δ</a:t>
                      </a:r>
                      <a:r>
                        <a:rPr lang="en-US" sz="1200" dirty="0" err="1" smtClean="0"/>
                        <a:t>t</a:t>
                      </a:r>
                      <a:r>
                        <a:rPr lang="en-US" sz="1200" baseline="-25000" dirty="0" err="1" smtClean="0"/>
                        <a:t>AB</a:t>
                      </a:r>
                      <a:r>
                        <a:rPr lang="en-US" sz="1200" dirty="0" smtClean="0"/>
                        <a:t> </a:t>
                      </a:r>
                    </a:p>
                    <a:p>
                      <a:pPr algn="l"/>
                      <a:r>
                        <a:rPr lang="en-US" sz="1200" dirty="0" smtClean="0"/>
                        <a:t>= </a:t>
                      </a:r>
                      <a:r>
                        <a:rPr lang="en-US" sz="1200" dirty="0" smtClean="0"/>
                        <a:t>1 m/s</a:t>
                      </a:r>
                      <a:r>
                        <a:rPr lang="en-US" sz="1200" baseline="30000" dirty="0" smtClean="0"/>
                        <a:t>2</a:t>
                      </a:r>
                      <a:endParaRPr lang="en-US" sz="1200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X</a:t>
                      </a:r>
                      <a:r>
                        <a:rPr lang="en-US" sz="1200" baseline="-25000" dirty="0" smtClean="0"/>
                        <a:t>C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smtClean="0"/>
                        <a:t>=-2 m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V</a:t>
                      </a:r>
                      <a:r>
                        <a:rPr lang="en-US" sz="1200" baseline="-25000" dirty="0" smtClean="0"/>
                        <a:t>C </a:t>
                      </a:r>
                      <a:r>
                        <a:rPr lang="en-US" sz="1200" baseline="0" dirty="0" smtClean="0"/>
                        <a:t>= -2 m/s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t</a:t>
                      </a:r>
                      <a:r>
                        <a:rPr lang="en-US" sz="1200" baseline="-25000" dirty="0" err="1" smtClean="0"/>
                        <a:t>C</a:t>
                      </a:r>
                      <a:r>
                        <a:rPr lang="en-US" sz="1200" dirty="0" smtClean="0"/>
                        <a:t> = 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 -&gt;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/>
                        <a:t>Δ</a:t>
                      </a:r>
                      <a:r>
                        <a:rPr lang="en-US" sz="1200" dirty="0" err="1" smtClean="0"/>
                        <a:t>t</a:t>
                      </a:r>
                      <a:r>
                        <a:rPr lang="en-US" sz="1200" baseline="-25000" dirty="0" err="1" smtClean="0"/>
                        <a:t>BC</a:t>
                      </a:r>
                      <a:r>
                        <a:rPr lang="en-US" sz="1200" dirty="0" smtClean="0"/>
                        <a:t> = </a:t>
                      </a:r>
                      <a:r>
                        <a:rPr lang="en-US" sz="1200" dirty="0" smtClean="0"/>
                        <a:t>2 </a:t>
                      </a:r>
                      <a:r>
                        <a:rPr lang="en-US" sz="1200" dirty="0" smtClean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1200" dirty="0" smtClean="0"/>
                        <a:t>Δ</a:t>
                      </a:r>
                      <a:r>
                        <a:rPr lang="en-US" sz="1200" dirty="0" smtClean="0"/>
                        <a:t>X</a:t>
                      </a:r>
                      <a:r>
                        <a:rPr lang="en-US" sz="1200" baseline="-25000" dirty="0" smtClean="0"/>
                        <a:t>CB</a:t>
                      </a:r>
                      <a:r>
                        <a:rPr lang="en-US" sz="1200" dirty="0" smtClean="0"/>
                        <a:t> =X</a:t>
                      </a:r>
                      <a:r>
                        <a:rPr lang="en-US" sz="1200" baseline="-25000" dirty="0" smtClean="0"/>
                        <a:t>C</a:t>
                      </a:r>
                      <a:r>
                        <a:rPr lang="en-US" sz="1200" baseline="0" dirty="0" smtClean="0"/>
                        <a:t> – X</a:t>
                      </a:r>
                      <a:r>
                        <a:rPr lang="en-US" sz="1200" baseline="-25000" dirty="0" smtClean="0"/>
                        <a:t>B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pPr algn="l"/>
                      <a:r>
                        <a:rPr lang="en-US" sz="1200" dirty="0" smtClean="0"/>
                        <a:t>= -5 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/>
                        <a:t>Δ</a:t>
                      </a:r>
                      <a:r>
                        <a:rPr lang="en-US" sz="1200" dirty="0" smtClean="0"/>
                        <a:t>V</a:t>
                      </a:r>
                      <a:r>
                        <a:rPr lang="en-US" sz="1200" baseline="-25000" dirty="0" smtClean="0"/>
                        <a:t>CB</a:t>
                      </a:r>
                      <a:r>
                        <a:rPr lang="en-US" sz="1200" baseline="0" dirty="0" smtClean="0"/>
                        <a:t>=V</a:t>
                      </a:r>
                      <a:r>
                        <a:rPr lang="en-US" sz="1200" baseline="-25000" dirty="0" smtClean="0"/>
                        <a:t>C</a:t>
                      </a:r>
                      <a:r>
                        <a:rPr lang="en-US" sz="1200" baseline="0" dirty="0" smtClean="0"/>
                        <a:t>-V</a:t>
                      </a:r>
                      <a:r>
                        <a:rPr lang="en-US" sz="1200" baseline="-25000" dirty="0" smtClean="0"/>
                        <a:t>B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= </a:t>
                      </a:r>
                      <a:r>
                        <a:rPr lang="en-US" sz="1200" baseline="0" dirty="0" smtClean="0"/>
                        <a:t>-4 m/s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</a:t>
                      </a:r>
                      <a:r>
                        <a:rPr lang="en-US" sz="1200" baseline="-25000" dirty="0" smtClean="0"/>
                        <a:t>BC</a:t>
                      </a:r>
                      <a:r>
                        <a:rPr lang="en-US" sz="1200" dirty="0" smtClean="0"/>
                        <a:t> = </a:t>
                      </a:r>
                      <a:r>
                        <a:rPr lang="el-GR" sz="1200" dirty="0" smtClean="0"/>
                        <a:t>Δ</a:t>
                      </a:r>
                      <a:r>
                        <a:rPr lang="en-US" sz="1200" dirty="0" smtClean="0"/>
                        <a:t>X</a:t>
                      </a:r>
                      <a:r>
                        <a:rPr lang="en-US" sz="1200" baseline="-25000" dirty="0" smtClean="0"/>
                        <a:t>CB</a:t>
                      </a:r>
                      <a:r>
                        <a:rPr lang="en-US" sz="1200" dirty="0" smtClean="0"/>
                        <a:t>/</a:t>
                      </a:r>
                      <a:r>
                        <a:rPr lang="el-GR" sz="1200" dirty="0" smtClean="0"/>
                        <a:t>Δ</a:t>
                      </a:r>
                      <a:r>
                        <a:rPr lang="en-US" sz="1200" dirty="0" err="1" smtClean="0"/>
                        <a:t>t</a:t>
                      </a:r>
                      <a:r>
                        <a:rPr lang="en-US" sz="1200" baseline="-25000" dirty="0" err="1" smtClean="0"/>
                        <a:t>BC</a:t>
                      </a:r>
                      <a:r>
                        <a:rPr lang="en-US" sz="12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= -2.5</a:t>
                      </a:r>
                      <a:r>
                        <a:rPr lang="en-US" sz="1200" dirty="0" smtClean="0"/>
                        <a:t> 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a</a:t>
                      </a:r>
                      <a:r>
                        <a:rPr lang="en-US" sz="1200" baseline="-25000" dirty="0" err="1" smtClean="0"/>
                        <a:t>BC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smtClean="0"/>
                        <a:t>= </a:t>
                      </a:r>
                      <a:r>
                        <a:rPr lang="el-GR" sz="1200" dirty="0" smtClean="0"/>
                        <a:t>Δ</a:t>
                      </a:r>
                      <a:r>
                        <a:rPr lang="en-US" sz="1200" dirty="0" smtClean="0"/>
                        <a:t>V</a:t>
                      </a:r>
                      <a:r>
                        <a:rPr lang="en-US" sz="1200" baseline="-25000" dirty="0" smtClean="0"/>
                        <a:t>CB</a:t>
                      </a:r>
                      <a:r>
                        <a:rPr lang="en-US" sz="1200" dirty="0" smtClean="0"/>
                        <a:t>/</a:t>
                      </a:r>
                      <a:r>
                        <a:rPr lang="el-GR" sz="1200" dirty="0" smtClean="0"/>
                        <a:t>Δ</a:t>
                      </a:r>
                      <a:r>
                        <a:rPr lang="en-US" sz="1200" dirty="0" err="1" smtClean="0"/>
                        <a:t>t</a:t>
                      </a:r>
                      <a:r>
                        <a:rPr lang="en-US" sz="1200" baseline="-25000" dirty="0" err="1" smtClean="0"/>
                        <a:t>BC</a:t>
                      </a:r>
                      <a:r>
                        <a:rPr lang="en-US" sz="12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= </a:t>
                      </a:r>
                      <a:r>
                        <a:rPr lang="en-US" sz="1200" baseline="0" dirty="0" smtClean="0"/>
                        <a:t>-2</a:t>
                      </a:r>
                      <a:r>
                        <a:rPr lang="en-US" sz="1200" dirty="0" smtClean="0"/>
                        <a:t> m/s</a:t>
                      </a:r>
                      <a:r>
                        <a:rPr lang="en-US" sz="1200" baseline="30000" dirty="0" smtClean="0"/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02467" y="1815322"/>
            <a:ext cx="2425673" cy="1327338"/>
            <a:chOff x="6858000" y="4152122"/>
            <a:chExt cx="2425673" cy="1327338"/>
          </a:xfrm>
        </p:grpSpPr>
        <p:sp>
          <p:nvSpPr>
            <p:cNvPr id="41" name="Oval 40"/>
            <p:cNvSpPr/>
            <p:nvPr/>
          </p:nvSpPr>
          <p:spPr>
            <a:xfrm>
              <a:off x="6858000" y="4364972"/>
              <a:ext cx="1104900" cy="11049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7391400" y="4917422"/>
              <a:ext cx="9429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7391400" y="4152122"/>
              <a:ext cx="0" cy="7653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lowchart: Connector 43"/>
            <p:cNvSpPr/>
            <p:nvPr/>
          </p:nvSpPr>
          <p:spPr>
            <a:xfrm>
              <a:off x="7867650" y="4612622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7658100" y="4412597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940870" y="4428798"/>
              <a:ext cx="1342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A, </a:t>
              </a:r>
              <a:r>
                <a:rPr lang="el-GR" sz="1200" dirty="0" smtClean="0"/>
                <a:t>θ</a:t>
              </a:r>
              <a:r>
                <a:rPr lang="en-US" sz="1200" baseline="-25000" dirty="0" smtClean="0"/>
                <a:t>A</a:t>
              </a:r>
              <a:r>
                <a:rPr lang="en-US" sz="1200" dirty="0" smtClean="0"/>
                <a:t> = </a:t>
              </a:r>
              <a:r>
                <a:rPr lang="el-GR" sz="1200" dirty="0" smtClean="0"/>
                <a:t>π</a:t>
              </a:r>
              <a:r>
                <a:rPr lang="en-US" sz="1200" dirty="0" smtClean="0"/>
                <a:t>/3 </a:t>
              </a:r>
              <a:r>
                <a:rPr lang="en-US" sz="1200" dirty="0" smtClean="0"/>
                <a:t>Rad, </a:t>
              </a:r>
              <a:endParaRPr lang="en-US" sz="1200" dirty="0" smtClean="0"/>
            </a:p>
            <a:p>
              <a:endParaRPr 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690787" y="4180954"/>
              <a:ext cx="1410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B, </a:t>
              </a:r>
              <a:r>
                <a:rPr lang="el-GR" sz="1200" dirty="0" smtClean="0"/>
                <a:t>θ</a:t>
              </a:r>
              <a:r>
                <a:rPr lang="en-US" sz="1200" baseline="-25000" dirty="0" smtClean="0"/>
                <a:t>B</a:t>
              </a:r>
              <a:r>
                <a:rPr lang="en-US" sz="1200" dirty="0" smtClean="0"/>
                <a:t> = 2</a:t>
              </a:r>
              <a:r>
                <a:rPr lang="el-GR" sz="1200" dirty="0" smtClean="0"/>
                <a:t>π</a:t>
              </a:r>
              <a:r>
                <a:rPr lang="en-US" sz="1200" dirty="0" smtClean="0"/>
                <a:t>/3 </a:t>
              </a:r>
              <a:r>
                <a:rPr lang="en-US" sz="1200" dirty="0" smtClean="0"/>
                <a:t>Rad, </a:t>
              </a:r>
              <a:endParaRPr lang="en-US" sz="12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7410450" y="4660247"/>
              <a:ext cx="447675" cy="257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endCxn id="45" idx="6"/>
            </p:cNvCxnSpPr>
            <p:nvPr/>
          </p:nvCxnSpPr>
          <p:spPr>
            <a:xfrm flipV="1">
              <a:off x="7400925" y="4435457"/>
              <a:ext cx="302894" cy="481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Arc 49"/>
            <p:cNvSpPr/>
            <p:nvPr/>
          </p:nvSpPr>
          <p:spPr>
            <a:xfrm>
              <a:off x="7162800" y="4699000"/>
              <a:ext cx="467701" cy="478212"/>
            </a:xfrm>
            <a:prstGeom prst="arc">
              <a:avLst>
                <a:gd name="adj1" fmla="val 18284283"/>
                <a:gd name="adj2" fmla="val 2643142"/>
              </a:avLst>
            </a:prstGeom>
            <a:ln w="12700">
              <a:solidFill>
                <a:srgbClr val="FFFF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endCxn id="41" idx="5"/>
            </p:cNvCxnSpPr>
            <p:nvPr/>
          </p:nvCxnSpPr>
          <p:spPr>
            <a:xfrm>
              <a:off x="7391400" y="4917422"/>
              <a:ext cx="409691" cy="390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lowchart: Connector 51"/>
            <p:cNvSpPr/>
            <p:nvPr/>
          </p:nvSpPr>
          <p:spPr>
            <a:xfrm>
              <a:off x="7791450" y="5269847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862532" y="5202461"/>
              <a:ext cx="13773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C, </a:t>
              </a:r>
              <a:r>
                <a:rPr lang="el-GR" sz="1200" dirty="0" smtClean="0"/>
                <a:t>θ</a:t>
              </a:r>
              <a:r>
                <a:rPr lang="en-US" sz="1200" baseline="-25000" dirty="0" smtClean="0"/>
                <a:t>C</a:t>
              </a:r>
              <a:r>
                <a:rPr lang="en-US" sz="1200" dirty="0" smtClean="0"/>
                <a:t> = -</a:t>
              </a:r>
              <a:r>
                <a:rPr lang="el-GR" sz="1200" dirty="0" smtClean="0"/>
                <a:t>π</a:t>
              </a:r>
              <a:r>
                <a:rPr lang="en-US" sz="1200" dirty="0" smtClean="0"/>
                <a:t>/4 </a:t>
              </a:r>
              <a:r>
                <a:rPr lang="en-US" sz="1200" dirty="0" smtClean="0"/>
                <a:t>Rad</a:t>
              </a:r>
              <a:endParaRPr lang="en-US" sz="1200" dirty="0"/>
            </a:p>
          </p:txBody>
        </p:sp>
        <p:sp>
          <p:nvSpPr>
            <p:cNvPr id="54" name="Arc 53"/>
            <p:cNvSpPr/>
            <p:nvPr/>
          </p:nvSpPr>
          <p:spPr>
            <a:xfrm>
              <a:off x="7043453" y="4553123"/>
              <a:ext cx="712014" cy="721612"/>
            </a:xfrm>
            <a:prstGeom prst="arc">
              <a:avLst>
                <a:gd name="adj1" fmla="val 18193526"/>
                <a:gd name="adj2" fmla="val 19868564"/>
              </a:avLst>
            </a:prstGeom>
            <a:ln w="12700">
              <a:solidFill>
                <a:srgbClr val="FFFF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Derivative is the rate of changes of one variable with respect to another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Rate is ratio when the changes of relevant variables are infinitesimal.</a:t>
            </a:r>
          </a:p>
          <a:p>
            <a:pPr lvl="1"/>
            <a:r>
              <a:rPr lang="en-US" dirty="0" smtClean="0"/>
              <a:t>For a number of frequently used functions, derivative can be calculated by following simple three steps</a:t>
            </a:r>
          </a:p>
          <a:p>
            <a:pPr lvl="2"/>
            <a:r>
              <a:rPr lang="en-US" dirty="0" smtClean="0"/>
              <a:t>Difference</a:t>
            </a:r>
          </a:p>
          <a:p>
            <a:pPr lvl="2"/>
            <a:r>
              <a:rPr lang="en-US" dirty="0" smtClean="0"/>
              <a:t>Difference Quotient</a:t>
            </a:r>
            <a:endParaRPr lang="en-US" dirty="0" smtClean="0"/>
          </a:p>
          <a:p>
            <a:pPr lvl="2"/>
            <a:r>
              <a:rPr lang="en-US" dirty="0" smtClean="0"/>
              <a:t>Derivative </a:t>
            </a:r>
          </a:p>
          <a:p>
            <a:r>
              <a:rPr lang="en-US" dirty="0" smtClean="0"/>
              <a:t>Simply speaking, integration is summation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However, its exact definition can not be simply described because there are two types of integration</a:t>
            </a:r>
          </a:p>
          <a:p>
            <a:pPr lvl="2"/>
            <a:r>
              <a:rPr lang="en-US" dirty="0" smtClean="0"/>
              <a:t>Definitive integration</a:t>
            </a:r>
          </a:p>
          <a:p>
            <a:pPr lvl="2"/>
            <a:r>
              <a:rPr lang="en-US" dirty="0" smtClean="0"/>
              <a:t>In-definitive integration</a:t>
            </a:r>
          </a:p>
          <a:p>
            <a:pPr lvl="1"/>
            <a:r>
              <a:rPr lang="en-US" dirty="0" smtClean="0"/>
              <a:t>Integration of a couple of function can be demonstrated with approximation of summation.  Integration of other functions needs more math preparation.</a:t>
            </a:r>
          </a:p>
          <a:p>
            <a:pPr lvl="1"/>
            <a:r>
              <a:rPr lang="en-US" dirty="0" smtClean="0"/>
              <a:t>However, in-definitive integration is reverse calculation of derivative.  So, we take short cut to calculate integration by knowing original function of a derivative.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 Derivative and Integration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Derivative is the rate of changes of one variable with respect to another.</a:t>
            </a:r>
          </a:p>
          <a:p>
            <a:r>
              <a:rPr lang="en-US" dirty="0" smtClean="0"/>
              <a:t>Example 1</a:t>
            </a:r>
          </a:p>
          <a:p>
            <a:pPr lvl="1"/>
            <a:r>
              <a:rPr lang="en-US" dirty="0" smtClean="0"/>
              <a:t>At lower gear, a robot moves forward 6 ft within 1 sec, (6 ft – 0 ft)/(1 sec – 0 sec)= 6 ft/sec</a:t>
            </a:r>
          </a:p>
          <a:p>
            <a:pPr lvl="1"/>
            <a:r>
              <a:rPr lang="en-US" dirty="0" smtClean="0"/>
              <a:t>At higher gear, it moves 16 ft within 1 sec, (16 ft – 0 ft)/(1 sec – 0 sec) = 16 ft/sec</a:t>
            </a:r>
          </a:p>
          <a:p>
            <a:pPr lvl="1"/>
            <a:r>
              <a:rPr lang="en-US" dirty="0" smtClean="0"/>
              <a:t>The derivative in this case is the rate of change of distance with respect to time, called speed in physics.</a:t>
            </a:r>
          </a:p>
          <a:p>
            <a:r>
              <a:rPr lang="en-US" dirty="0" smtClean="0"/>
              <a:t>Example 2</a:t>
            </a:r>
          </a:p>
          <a:p>
            <a:pPr lvl="1"/>
            <a:r>
              <a:rPr lang="en-US" dirty="0" smtClean="0"/>
              <a:t>Drive train with one CIM motor per gear box can speed up robot to 16 ft/sec within 2 sec, (16 ft/sec – 0 ft/sec)/(2 sec) or 8 ft/sec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Drive train with two CIM motors per gear box can speed up robot to 16 ft/sec within 1 sec, (16 ft/sec – 0 ft/sec)/sec or 16 ft/sec</a:t>
            </a:r>
            <a:r>
              <a:rPr lang="en-US" baseline="30000" dirty="0" smtClean="0"/>
              <a:t>2</a:t>
            </a:r>
          </a:p>
          <a:p>
            <a:pPr lvl="1"/>
            <a:r>
              <a:rPr lang="en-US" dirty="0" smtClean="0"/>
              <a:t>The derivative in this case is the rate of change of speed with respect to time, called acceleration in physics.</a:t>
            </a:r>
            <a:endParaRPr lang="en-US" baseline="30000" dirty="0" smtClean="0"/>
          </a:p>
          <a:p>
            <a:r>
              <a:rPr lang="en-US" dirty="0" smtClean="0"/>
              <a:t>Slide x shows a three steps approach to calculate derivative in general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 speaking, integration is summation.</a:t>
            </a:r>
          </a:p>
          <a:p>
            <a:r>
              <a:rPr lang="en-US" dirty="0" smtClean="0"/>
              <a:t>Example 1</a:t>
            </a:r>
          </a:p>
          <a:p>
            <a:pPr lvl="1"/>
            <a:r>
              <a:rPr lang="en-US" dirty="0" smtClean="0"/>
              <a:t>A robot moves at 1 ft/sec speed. Over 10 sec, this robot will move 10 ft, (1 ft + 1 ft + … + 1 ft) =10 ft.</a:t>
            </a:r>
          </a:p>
          <a:p>
            <a:r>
              <a:rPr lang="en-US" dirty="0" smtClean="0"/>
              <a:t>Example 2</a:t>
            </a:r>
          </a:p>
          <a:p>
            <a:pPr lvl="1"/>
            <a:r>
              <a:rPr lang="en-US" dirty="0" smtClean="0"/>
              <a:t>A robot average speed is 1 ft/sec at 1</a:t>
            </a:r>
            <a:r>
              <a:rPr lang="en-US" baseline="30000" dirty="0" smtClean="0"/>
              <a:t>st</a:t>
            </a:r>
            <a:r>
              <a:rPr lang="en-US" dirty="0" smtClean="0"/>
              <a:t> sec, 2 ft/sec at 2</a:t>
            </a:r>
            <a:r>
              <a:rPr lang="en-US" baseline="30000" dirty="0" smtClean="0"/>
              <a:t>nd</a:t>
            </a:r>
            <a:r>
              <a:rPr lang="en-US" dirty="0" smtClean="0"/>
              <a:t> sec, 3 ft/sec at 3</a:t>
            </a:r>
            <a:r>
              <a:rPr lang="en-US" baseline="30000" dirty="0" smtClean="0"/>
              <a:t>rd</a:t>
            </a:r>
            <a:r>
              <a:rPr lang="en-US" dirty="0" smtClean="0"/>
              <a:t> sec,…, etc.  Basically, it is speeding up (accelerates).  5 sec later, this robot speed will reach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95400"/>
            <a:ext cx="55626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Difference</a:t>
            </a:r>
          </a:p>
          <a:p>
            <a:pPr lvl="1"/>
            <a:r>
              <a:rPr lang="en-US" dirty="0" smtClean="0"/>
              <a:t>Draw a straight line through point  A and B of function y = f(x), </a:t>
            </a:r>
            <a:r>
              <a:rPr lang="el-GR" dirty="0" smtClean="0"/>
              <a:t>Δ</a:t>
            </a:r>
            <a:r>
              <a:rPr lang="en-US" dirty="0" smtClean="0"/>
              <a:t>x and </a:t>
            </a:r>
            <a:r>
              <a:rPr lang="el-GR" dirty="0" smtClean="0"/>
              <a:t>Δ</a:t>
            </a:r>
            <a:r>
              <a:rPr lang="en-US" dirty="0" smtClean="0"/>
              <a:t>y is the difference in X and Y axis between point A and B.</a:t>
            </a:r>
          </a:p>
          <a:p>
            <a:r>
              <a:rPr lang="en-US" dirty="0" smtClean="0"/>
              <a:t>Difference Quotient</a:t>
            </a:r>
          </a:p>
          <a:p>
            <a:pPr lvl="1"/>
            <a:r>
              <a:rPr lang="en-US" dirty="0" smtClean="0"/>
              <a:t>The difference quotient is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Derivative</a:t>
            </a:r>
          </a:p>
          <a:p>
            <a:pPr lvl="1"/>
            <a:r>
              <a:rPr lang="en-US" dirty="0" smtClean="0"/>
              <a:t>If move point B toward point A (reduce </a:t>
            </a:r>
            <a:r>
              <a:rPr lang="el-GR" dirty="0" smtClean="0"/>
              <a:t>Δ</a:t>
            </a:r>
            <a:r>
              <a:rPr lang="en-US" dirty="0" smtClean="0"/>
              <a:t>x), the straight line AB will approach to tangent line of function y = f(x) at point A.</a:t>
            </a:r>
          </a:p>
          <a:p>
            <a:pPr lvl="1"/>
            <a:r>
              <a:rPr lang="en-US" dirty="0" smtClean="0"/>
              <a:t>When </a:t>
            </a:r>
            <a:r>
              <a:rPr lang="el-GR" dirty="0" smtClean="0"/>
              <a:t>Δ</a:t>
            </a:r>
            <a:r>
              <a:rPr lang="en-US" dirty="0" smtClean="0"/>
              <a:t>x is infinitesimal (</a:t>
            </a:r>
            <a:r>
              <a:rPr lang="el-GR" dirty="0" smtClean="0"/>
              <a:t>Δ</a:t>
            </a:r>
            <a:r>
              <a:rPr lang="en-US" dirty="0" smtClean="0"/>
              <a:t>x =&gt; 0), the difference quotient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	becomes derivative and denoted as.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Following above simple steps, we can derive a few frequently used derivatives. See next slide.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Difference, Difference Quotient &amp; Derivative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6096000" y="3962400"/>
            <a:ext cx="2631826" cy="1770221"/>
            <a:chOff x="6096000" y="1752600"/>
            <a:chExt cx="2631826" cy="1770221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6781800" y="3276600"/>
              <a:ext cx="1752600" cy="0"/>
            </a:xfrm>
            <a:prstGeom prst="straightConnector1">
              <a:avLst/>
            </a:prstGeom>
            <a:ln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6781800" y="1981200"/>
              <a:ext cx="0" cy="1295400"/>
            </a:xfrm>
            <a:prstGeom prst="straightConnector1">
              <a:avLst/>
            </a:prstGeom>
            <a:ln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239000" y="2743200"/>
              <a:ext cx="0" cy="533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781800" y="2743200"/>
              <a:ext cx="685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55" idx="2"/>
            </p:cNvCxnSpPr>
            <p:nvPr/>
          </p:nvCxnSpPr>
          <p:spPr>
            <a:xfrm>
              <a:off x="6781800" y="2514600"/>
              <a:ext cx="68794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467600" y="2514600"/>
              <a:ext cx="0" cy="762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6934200" y="1981200"/>
              <a:ext cx="1066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6934200" y="2057400"/>
              <a:ext cx="838200" cy="1066800"/>
            </a:xfrm>
            <a:prstGeom prst="line">
              <a:avLst/>
            </a:prstGeom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reeform 54"/>
            <p:cNvSpPr/>
            <p:nvPr/>
          </p:nvSpPr>
          <p:spPr>
            <a:xfrm>
              <a:off x="7131676" y="2318197"/>
              <a:ext cx="1085045" cy="579549"/>
            </a:xfrm>
            <a:custGeom>
              <a:avLst/>
              <a:gdLst>
                <a:gd name="connsiteX0" fmla="*/ 0 w 1085045"/>
                <a:gd name="connsiteY0" fmla="*/ 579549 h 579549"/>
                <a:gd name="connsiteX1" fmla="*/ 106251 w 1085045"/>
                <a:gd name="connsiteY1" fmla="*/ 428223 h 579549"/>
                <a:gd name="connsiteX2" fmla="*/ 338070 w 1085045"/>
                <a:gd name="connsiteY2" fmla="*/ 196403 h 579549"/>
                <a:gd name="connsiteX3" fmla="*/ 714778 w 1085045"/>
                <a:gd name="connsiteY3" fmla="*/ 45076 h 579549"/>
                <a:gd name="connsiteX4" fmla="*/ 1085045 w 1085045"/>
                <a:gd name="connsiteY4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5045" h="579549">
                  <a:moveTo>
                    <a:pt x="0" y="579549"/>
                  </a:moveTo>
                  <a:cubicBezTo>
                    <a:pt x="24953" y="535815"/>
                    <a:pt x="49906" y="492081"/>
                    <a:pt x="106251" y="428223"/>
                  </a:cubicBezTo>
                  <a:cubicBezTo>
                    <a:pt x="162596" y="364365"/>
                    <a:pt x="236649" y="260261"/>
                    <a:pt x="338070" y="196403"/>
                  </a:cubicBezTo>
                  <a:cubicBezTo>
                    <a:pt x="439491" y="132545"/>
                    <a:pt x="590282" y="77810"/>
                    <a:pt x="714778" y="45076"/>
                  </a:cubicBezTo>
                  <a:cubicBezTo>
                    <a:pt x="839274" y="12342"/>
                    <a:pt x="1024407" y="8586"/>
                    <a:pt x="1085045" y="0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86600" y="3276600"/>
              <a:ext cx="296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x</a:t>
              </a:r>
              <a:r>
                <a:rPr lang="en-US" sz="1000" baseline="-25000" dirty="0" smtClean="0"/>
                <a:t>1</a:t>
              </a:r>
              <a:endParaRPr lang="en-US" sz="1000" baseline="-25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391400" y="3276600"/>
              <a:ext cx="8499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x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 = x</a:t>
              </a:r>
              <a:r>
                <a:rPr lang="en-US" sz="1000" baseline="-25000" dirty="0" smtClean="0"/>
                <a:t>1</a:t>
              </a:r>
              <a:r>
                <a:rPr lang="en-US" sz="1000" dirty="0" smtClean="0"/>
                <a:t> + </a:t>
              </a:r>
              <a:r>
                <a:rPr lang="el-GR" sz="1000" dirty="0" smtClean="0"/>
                <a:t>Δ</a:t>
              </a:r>
              <a:r>
                <a:rPr lang="en-US" sz="1000" dirty="0" smtClean="0"/>
                <a:t>x</a:t>
              </a:r>
              <a:endParaRPr lang="en-US" sz="1000" baseline="-25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96000" y="2649379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y</a:t>
              </a:r>
              <a:r>
                <a:rPr lang="en-US" sz="1000" baseline="-25000" dirty="0" smtClean="0"/>
                <a:t>1 </a:t>
              </a:r>
              <a:r>
                <a:rPr lang="en-US" sz="1000" dirty="0" smtClean="0"/>
                <a:t>= f(x</a:t>
              </a:r>
              <a:r>
                <a:rPr lang="en-US" sz="1000" baseline="-25000" dirty="0" smtClean="0"/>
                <a:t>1</a:t>
              </a:r>
              <a:r>
                <a:rPr lang="en-US" sz="1000" dirty="0" smtClean="0"/>
                <a:t>) </a:t>
              </a:r>
              <a:endParaRPr lang="en-US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96000" y="2362200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y</a:t>
              </a:r>
              <a:r>
                <a:rPr lang="en-US" sz="1000" baseline="-25000" dirty="0" smtClean="0"/>
                <a:t>2 </a:t>
              </a:r>
              <a:r>
                <a:rPr lang="en-US" sz="1000" dirty="0" smtClean="0"/>
                <a:t>= f(x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) </a:t>
              </a:r>
              <a:endParaRPr lang="en-US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162800" y="2819400"/>
              <a:ext cx="3337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000" dirty="0" smtClean="0"/>
                <a:t>Δ</a:t>
              </a:r>
              <a:r>
                <a:rPr lang="en-US" sz="1000" dirty="0" smtClean="0"/>
                <a:t>x</a:t>
              </a:r>
              <a:endParaRPr lang="en-US" sz="1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467600" y="2514600"/>
              <a:ext cx="3337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000" dirty="0" smtClean="0"/>
                <a:t>Δ</a:t>
              </a:r>
              <a:r>
                <a:rPr lang="en-US" sz="1000" dirty="0" smtClean="0"/>
                <a:t>y</a:t>
              </a:r>
              <a:endParaRPr lang="en-US" sz="1000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58200" y="3124200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X</a:t>
              </a:r>
              <a:endParaRPr lang="en-US" sz="1000" baseline="-25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629400" y="1752600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Y</a:t>
              </a:r>
              <a:endParaRPr lang="en-US" sz="1000" baseline="-25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086600" y="2496979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A</a:t>
              </a:r>
              <a:endParaRPr lang="en-US" sz="1000" baseline="-25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15200" y="2209800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B</a:t>
              </a:r>
              <a:endParaRPr lang="en-US" sz="1000" baseline="-25000" dirty="0"/>
            </a:p>
          </p:txBody>
        </p:sp>
      </p:grpSp>
      <p:sp>
        <p:nvSpPr>
          <p:cNvPr id="95" name="Left Brace 94"/>
          <p:cNvSpPr/>
          <p:nvPr/>
        </p:nvSpPr>
        <p:spPr>
          <a:xfrm rot="10800000">
            <a:off x="7467600" y="4724400"/>
            <a:ext cx="45719" cy="228600"/>
          </a:xfrm>
          <a:prstGeom prst="leftBrace">
            <a:avLst>
              <a:gd name="adj1" fmla="val 5119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Left Brace 95"/>
          <p:cNvSpPr/>
          <p:nvPr/>
        </p:nvSpPr>
        <p:spPr>
          <a:xfrm rot="16200000">
            <a:off x="7315200" y="4876800"/>
            <a:ext cx="76200" cy="228600"/>
          </a:xfrm>
          <a:prstGeom prst="leftBrace">
            <a:avLst>
              <a:gd name="adj1" fmla="val 5119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6019800" y="1524000"/>
            <a:ext cx="2819400" cy="1770221"/>
            <a:chOff x="6019800" y="1524000"/>
            <a:chExt cx="2819400" cy="1770221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6781800" y="3048000"/>
              <a:ext cx="1752600" cy="0"/>
            </a:xfrm>
            <a:prstGeom prst="straightConnector1">
              <a:avLst/>
            </a:prstGeom>
            <a:ln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6781800" y="1752600"/>
              <a:ext cx="0" cy="1295400"/>
            </a:xfrm>
            <a:prstGeom prst="straightConnector1">
              <a:avLst/>
            </a:prstGeom>
            <a:ln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239000" y="2514600"/>
              <a:ext cx="0" cy="533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781800" y="2514600"/>
              <a:ext cx="1066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848600" y="2133600"/>
              <a:ext cx="0" cy="914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781800" y="2133600"/>
              <a:ext cx="1066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7010400" y="1828800"/>
              <a:ext cx="129540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reeform 36"/>
            <p:cNvSpPr/>
            <p:nvPr/>
          </p:nvSpPr>
          <p:spPr>
            <a:xfrm>
              <a:off x="7131676" y="2089597"/>
              <a:ext cx="1085045" cy="579549"/>
            </a:xfrm>
            <a:custGeom>
              <a:avLst/>
              <a:gdLst>
                <a:gd name="connsiteX0" fmla="*/ 0 w 1085045"/>
                <a:gd name="connsiteY0" fmla="*/ 579549 h 579549"/>
                <a:gd name="connsiteX1" fmla="*/ 106251 w 1085045"/>
                <a:gd name="connsiteY1" fmla="*/ 428223 h 579549"/>
                <a:gd name="connsiteX2" fmla="*/ 338070 w 1085045"/>
                <a:gd name="connsiteY2" fmla="*/ 196403 h 579549"/>
                <a:gd name="connsiteX3" fmla="*/ 714778 w 1085045"/>
                <a:gd name="connsiteY3" fmla="*/ 45076 h 579549"/>
                <a:gd name="connsiteX4" fmla="*/ 1085045 w 1085045"/>
                <a:gd name="connsiteY4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5045" h="579549">
                  <a:moveTo>
                    <a:pt x="0" y="579549"/>
                  </a:moveTo>
                  <a:cubicBezTo>
                    <a:pt x="24953" y="535815"/>
                    <a:pt x="49906" y="492081"/>
                    <a:pt x="106251" y="428223"/>
                  </a:cubicBezTo>
                  <a:cubicBezTo>
                    <a:pt x="162596" y="364365"/>
                    <a:pt x="236649" y="260261"/>
                    <a:pt x="338070" y="196403"/>
                  </a:cubicBezTo>
                  <a:cubicBezTo>
                    <a:pt x="439491" y="132545"/>
                    <a:pt x="590282" y="77810"/>
                    <a:pt x="714778" y="45076"/>
                  </a:cubicBezTo>
                  <a:cubicBezTo>
                    <a:pt x="839274" y="12342"/>
                    <a:pt x="1024407" y="8586"/>
                    <a:pt x="1085045" y="0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86600" y="3048000"/>
              <a:ext cx="2680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x</a:t>
              </a:r>
              <a:r>
                <a:rPr lang="en-US" sz="1000" baseline="-25000" dirty="0" smtClean="0"/>
                <a:t>i</a:t>
              </a:r>
              <a:endParaRPr lang="en-US" sz="1000" baseline="-25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696200" y="3048000"/>
              <a:ext cx="8899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x</a:t>
              </a:r>
              <a:r>
                <a:rPr lang="en-US" sz="1000" baseline="-25000" dirty="0" smtClean="0"/>
                <a:t>i+1</a:t>
              </a:r>
              <a:r>
                <a:rPr lang="en-US" sz="1000" dirty="0" smtClean="0"/>
                <a:t> = x</a:t>
              </a:r>
              <a:r>
                <a:rPr lang="en-US" sz="1000" baseline="-25000" dirty="0" smtClean="0"/>
                <a:t>i</a:t>
              </a:r>
              <a:r>
                <a:rPr lang="en-US" sz="1000" dirty="0" smtClean="0"/>
                <a:t> + </a:t>
              </a:r>
              <a:r>
                <a:rPr lang="el-GR" sz="1000" dirty="0" smtClean="0"/>
                <a:t>Δ</a:t>
              </a:r>
              <a:r>
                <a:rPr lang="en-US" sz="1000" dirty="0" smtClean="0"/>
                <a:t>x</a:t>
              </a:r>
              <a:endParaRPr lang="en-US" sz="1000" baseline="-25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172200" y="2362200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y</a:t>
              </a:r>
              <a:r>
                <a:rPr lang="en-US" sz="1000" baseline="-25000" dirty="0" err="1" smtClean="0"/>
                <a:t>i</a:t>
              </a:r>
              <a:r>
                <a:rPr lang="en-US" sz="1000" baseline="-25000" dirty="0" smtClean="0"/>
                <a:t> </a:t>
              </a:r>
              <a:r>
                <a:rPr lang="en-US" sz="1000" dirty="0" smtClean="0"/>
                <a:t>= f(x</a:t>
              </a:r>
              <a:r>
                <a:rPr lang="en-US" sz="1000" baseline="-25000" dirty="0" smtClean="0"/>
                <a:t>i</a:t>
              </a:r>
              <a:r>
                <a:rPr lang="en-US" sz="1000" dirty="0" smtClean="0"/>
                <a:t>) </a:t>
              </a:r>
              <a:endParaRPr lang="en-US" sz="1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19800" y="1981200"/>
              <a:ext cx="838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y</a:t>
              </a:r>
              <a:r>
                <a:rPr lang="en-US" sz="1000" baseline="-25000" dirty="0" smtClean="0"/>
                <a:t>i+1 </a:t>
              </a:r>
              <a:r>
                <a:rPr lang="en-US" sz="1000" dirty="0" smtClean="0"/>
                <a:t>= f(x</a:t>
              </a:r>
              <a:r>
                <a:rPr lang="en-US" sz="1000" baseline="-25000" dirty="0" smtClean="0"/>
                <a:t>i+1</a:t>
              </a:r>
              <a:r>
                <a:rPr lang="en-US" sz="1000" dirty="0" smtClean="0"/>
                <a:t>) </a:t>
              </a:r>
              <a:endParaRPr 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391400" y="2667000"/>
              <a:ext cx="3337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000" dirty="0" smtClean="0"/>
                <a:t>Δ</a:t>
              </a:r>
              <a:r>
                <a:rPr lang="en-US" sz="1000" dirty="0" smtClean="0"/>
                <a:t>x</a:t>
              </a:r>
              <a:endParaRPr lang="en-US" sz="1000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924800" y="2209800"/>
              <a:ext cx="3337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000" dirty="0" smtClean="0"/>
                <a:t>Δ</a:t>
              </a:r>
              <a:r>
                <a:rPr lang="en-US" sz="1000" dirty="0" smtClean="0"/>
                <a:t>y</a:t>
              </a:r>
              <a:endParaRPr lang="en-US" sz="1000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458200" y="2895600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X</a:t>
              </a:r>
              <a:endParaRPr lang="en-US" sz="1000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29400" y="1524000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Y</a:t>
              </a:r>
              <a:endParaRPr lang="en-US" sz="1000" baseline="-25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86600" y="2286000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A</a:t>
              </a:r>
              <a:endParaRPr lang="en-US" sz="1000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96200" y="1905000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B</a:t>
              </a:r>
              <a:endParaRPr lang="en-US" sz="1000" baseline="-25000" dirty="0"/>
            </a:p>
          </p:txBody>
        </p:sp>
        <p:sp>
          <p:nvSpPr>
            <p:cNvPr id="93" name="Left Brace 92"/>
            <p:cNvSpPr/>
            <p:nvPr/>
          </p:nvSpPr>
          <p:spPr>
            <a:xfrm rot="16200000">
              <a:off x="7467600" y="2286001"/>
              <a:ext cx="152400" cy="609600"/>
            </a:xfrm>
            <a:prstGeom prst="leftBrace">
              <a:avLst>
                <a:gd name="adj1" fmla="val 5119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Left Brace 93"/>
            <p:cNvSpPr/>
            <p:nvPr/>
          </p:nvSpPr>
          <p:spPr>
            <a:xfrm rot="10800000">
              <a:off x="7848600" y="2133600"/>
              <a:ext cx="76200" cy="381000"/>
            </a:xfrm>
            <a:prstGeom prst="leftBrace">
              <a:avLst>
                <a:gd name="adj1" fmla="val 5119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153400" y="1981200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y</a:t>
              </a:r>
              <a:r>
                <a:rPr lang="en-US" sz="1000" baseline="-25000" dirty="0" smtClean="0"/>
                <a:t> </a:t>
              </a:r>
              <a:r>
                <a:rPr lang="en-US" sz="1000" dirty="0" smtClean="0"/>
                <a:t>= f(x) </a:t>
              </a:r>
              <a:endParaRPr lang="en-US" sz="1000" dirty="0"/>
            </a:p>
          </p:txBody>
        </p:sp>
      </p:grpSp>
      <p:graphicFrame>
        <p:nvGraphicFramePr>
          <p:cNvPr id="99" name="Object 9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026" name="Equation" r:id="rId3" imgW="0" imgH="0" progId="Equation.3">
              <p:embed/>
            </p:oleObj>
          </a:graphicData>
        </a:graphic>
      </p:graphicFrame>
      <p:graphicFrame>
        <p:nvGraphicFramePr>
          <p:cNvPr id="100" name="Object 99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027" name="Equation" r:id="rId4" imgW="0" imgH="0" progId="Equation.3">
              <p:embed/>
            </p:oleObj>
          </a:graphicData>
        </a:graphic>
      </p:graphicFrame>
      <p:graphicFrame>
        <p:nvGraphicFramePr>
          <p:cNvPr id="101" name="Object 100"/>
          <p:cNvGraphicFramePr>
            <a:graphicFrameLocks noChangeAspect="1"/>
          </p:cNvGraphicFramePr>
          <p:nvPr/>
        </p:nvGraphicFramePr>
        <p:xfrm>
          <a:off x="1828800" y="2667000"/>
          <a:ext cx="2563812" cy="609600"/>
        </p:xfrm>
        <a:graphic>
          <a:graphicData uri="http://schemas.openxmlformats.org/presentationml/2006/ole">
            <p:oleObj spid="_x0000_s1028" name="Equation" r:id="rId5" imgW="1815840" imgH="431640" progId="Equation.3">
              <p:embed/>
            </p:oleObj>
          </a:graphicData>
        </a:graphic>
      </p:graphicFrame>
      <p:graphicFrame>
        <p:nvGraphicFramePr>
          <p:cNvPr id="102" name="Object 101"/>
          <p:cNvGraphicFramePr>
            <a:graphicFrameLocks noChangeAspect="1"/>
          </p:cNvGraphicFramePr>
          <p:nvPr/>
        </p:nvGraphicFramePr>
        <p:xfrm>
          <a:off x="2438400" y="5257800"/>
          <a:ext cx="1295400" cy="609600"/>
        </p:xfrm>
        <a:graphic>
          <a:graphicData uri="http://schemas.openxmlformats.org/presentationml/2006/ole">
            <p:oleObj spid="_x0000_s1031" name="Equation" r:id="rId6" imgW="838080" imgH="304560" progId="Equation.3">
              <p:embed/>
            </p:oleObj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2590800" y="4419600"/>
          <a:ext cx="715962" cy="555625"/>
        </p:xfrm>
        <a:graphic>
          <a:graphicData uri="http://schemas.openxmlformats.org/presentationml/2006/ole">
            <p:oleObj spid="_x0000_s1032" name="Equation" r:id="rId7" imgW="50796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7781925" cy="1295400"/>
          </a:xfrm>
        </p:spPr>
        <p:txBody>
          <a:bodyPr/>
          <a:lstStyle/>
          <a:p>
            <a:r>
              <a:rPr lang="en-US" dirty="0" smtClean="0"/>
              <a:t>Frequently Used Derivatives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sz="1800" dirty="0" smtClean="0"/>
              <a:t>There are more derivative can be derived by following same steps as below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447800"/>
            <a:ext cx="75438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If y = f(x) = </a:t>
            </a:r>
            <a:r>
              <a:rPr lang="en-US" dirty="0" smtClean="0"/>
              <a:t>C </a:t>
            </a:r>
            <a:r>
              <a:rPr lang="en-US" dirty="0" smtClean="0"/>
              <a:t>( a constant), </a:t>
            </a:r>
            <a:r>
              <a:rPr lang="en-US" dirty="0" err="1" smtClean="0"/>
              <a:t>dy</a:t>
            </a:r>
            <a:r>
              <a:rPr lang="en-US" dirty="0" smtClean="0"/>
              <a:t>/</a:t>
            </a:r>
            <a:r>
              <a:rPr lang="en-US" dirty="0" err="1" smtClean="0"/>
              <a:t>dx</a:t>
            </a:r>
            <a:r>
              <a:rPr lang="en-US" dirty="0" smtClean="0"/>
              <a:t> =0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 y = f(x) = </a:t>
            </a:r>
            <a:r>
              <a:rPr lang="en-US" dirty="0" err="1" smtClean="0"/>
              <a:t>x</a:t>
            </a:r>
            <a:r>
              <a:rPr lang="en-US" baseline="30000" dirty="0" err="1" smtClean="0"/>
              <a:t>n</a:t>
            </a:r>
            <a:r>
              <a:rPr lang="en-US" dirty="0" smtClean="0"/>
              <a:t> , n /= 0, </a:t>
            </a:r>
            <a:r>
              <a:rPr lang="en-US" dirty="0" smtClean="0"/>
              <a:t>then, </a:t>
            </a:r>
            <a:r>
              <a:rPr lang="en-US" dirty="0" err="1" smtClean="0"/>
              <a:t>dy</a:t>
            </a:r>
            <a:r>
              <a:rPr lang="en-US" dirty="0" smtClean="0"/>
              <a:t>/</a:t>
            </a:r>
            <a:r>
              <a:rPr lang="en-US" dirty="0" err="1" smtClean="0"/>
              <a:t>dx</a:t>
            </a:r>
            <a:r>
              <a:rPr lang="en-US" dirty="0" smtClean="0"/>
              <a:t> </a:t>
            </a:r>
            <a:r>
              <a:rPr lang="en-US" dirty="0" smtClean="0"/>
              <a:t>= n x</a:t>
            </a:r>
            <a:r>
              <a:rPr lang="en-US" baseline="30000" dirty="0" smtClean="0"/>
              <a:t>n-1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 y = f(x) = sin x (or </a:t>
            </a:r>
            <a:r>
              <a:rPr lang="en-US" dirty="0" err="1" smtClean="0"/>
              <a:t>cos</a:t>
            </a:r>
            <a:r>
              <a:rPr lang="en-US" dirty="0" smtClean="0"/>
              <a:t> x), </a:t>
            </a:r>
            <a:r>
              <a:rPr lang="en-US" dirty="0" err="1" smtClean="0"/>
              <a:t>dy</a:t>
            </a:r>
            <a:r>
              <a:rPr lang="en-US" dirty="0" smtClean="0"/>
              <a:t>/</a:t>
            </a:r>
            <a:r>
              <a:rPr lang="en-US" dirty="0" err="1" smtClean="0"/>
              <a:t>dx</a:t>
            </a:r>
            <a:r>
              <a:rPr lang="en-US" dirty="0" smtClean="0"/>
              <a:t> = </a:t>
            </a:r>
            <a:r>
              <a:rPr lang="en-US" dirty="0" err="1" smtClean="0"/>
              <a:t>cos</a:t>
            </a:r>
            <a:r>
              <a:rPr lang="en-US" dirty="0" smtClean="0"/>
              <a:t> x (or -sin x)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525963"/>
          </a:xfrm>
        </p:spPr>
        <p:txBody>
          <a:bodyPr/>
          <a:lstStyle/>
          <a:p>
            <a:r>
              <a:rPr lang="en-US" dirty="0" smtClean="0"/>
              <a:t>If y = f(x) = </a:t>
            </a:r>
            <a:r>
              <a:rPr lang="en-US" dirty="0" err="1" smtClean="0"/>
              <a:t>kx</a:t>
            </a:r>
            <a:r>
              <a:rPr lang="en-US" dirty="0" smtClean="0"/>
              <a:t>, </a:t>
            </a:r>
            <a:r>
              <a:rPr lang="en-US" dirty="0" smtClean="0"/>
              <a:t>then, </a:t>
            </a:r>
            <a:r>
              <a:rPr lang="en-US" dirty="0" err="1" smtClean="0"/>
              <a:t>dy</a:t>
            </a:r>
            <a:r>
              <a:rPr lang="en-US" dirty="0" smtClean="0"/>
              <a:t>/</a:t>
            </a:r>
            <a:r>
              <a:rPr lang="en-US" dirty="0" err="1" smtClean="0"/>
              <a:t>dx</a:t>
            </a:r>
            <a:r>
              <a:rPr lang="en-US" dirty="0" smtClean="0"/>
              <a:t> </a:t>
            </a:r>
            <a:r>
              <a:rPr lang="en-US" dirty="0" smtClean="0"/>
              <a:t>= k</a:t>
            </a:r>
          </a:p>
          <a:p>
            <a:endParaRPr lang="en-US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914400" y="1905000"/>
          <a:ext cx="3440113" cy="1003300"/>
        </p:xfrm>
        <a:graphic>
          <a:graphicData uri="http://schemas.openxmlformats.org/presentationml/2006/ole">
            <p:oleObj spid="_x0000_s17413" name="Equation" r:id="rId3" imgW="2438280" imgH="711000" progId="Equation.3">
              <p:embed/>
            </p:oleObj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5029200" y="1905000"/>
          <a:ext cx="3798887" cy="1003300"/>
        </p:xfrm>
        <a:graphic>
          <a:graphicData uri="http://schemas.openxmlformats.org/presentationml/2006/ole">
            <p:oleObj spid="_x0000_s17414" name="Equation" r:id="rId4" imgW="2692080" imgH="711000" progId="Equation.3">
              <p:embed/>
            </p:oleObj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914400" y="3200400"/>
          <a:ext cx="7132638" cy="1647825"/>
        </p:xfrm>
        <a:graphic>
          <a:graphicData uri="http://schemas.openxmlformats.org/presentationml/2006/ole">
            <p:oleObj spid="_x0000_s17415" name="Equation" r:id="rId5" imgW="5054400" imgH="1168200" progId="Equation.3">
              <p:embed/>
            </p:oleObj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990600" y="5181600"/>
          <a:ext cx="5895975" cy="1217612"/>
        </p:xfrm>
        <a:graphic>
          <a:graphicData uri="http://schemas.openxmlformats.org/presentationml/2006/ole">
            <p:oleObj spid="_x0000_s17416" name="Equation" r:id="rId6" imgW="4178160" imgH="863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295399"/>
            <a:ext cx="8490857" cy="5096069"/>
          </a:xfrm>
        </p:spPr>
        <p:txBody>
          <a:bodyPr/>
          <a:lstStyle/>
          <a:p>
            <a:r>
              <a:rPr lang="en-US" dirty="0" smtClean="0"/>
              <a:t>If x is time t, derivative can be expressed in following form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 taking derivative to derivative     , we get second derivative and noted as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Again, if x is time t, second derivative is expressed as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physics, if distance </a:t>
            </a:r>
            <a:r>
              <a:rPr lang="en-US" i="1" dirty="0" smtClean="0"/>
              <a:t>s</a:t>
            </a:r>
            <a:r>
              <a:rPr lang="en-US" dirty="0" smtClean="0"/>
              <a:t> is function of time t, </a:t>
            </a:r>
            <a:r>
              <a:rPr lang="en-US" i="1" dirty="0" smtClean="0"/>
              <a:t>s</a:t>
            </a:r>
            <a:r>
              <a:rPr lang="en-US" dirty="0" smtClean="0"/>
              <a:t> = f(t), the first derivative of </a:t>
            </a:r>
            <a:r>
              <a:rPr lang="en-US" i="1" dirty="0" smtClean="0"/>
              <a:t>s</a:t>
            </a:r>
            <a:r>
              <a:rPr lang="en-US" dirty="0" smtClean="0"/>
              <a:t> with respect to time t is velocity, and denoted as</a:t>
            </a:r>
          </a:p>
          <a:p>
            <a:endParaRPr lang="en-US" dirty="0" smtClean="0"/>
          </a:p>
          <a:p>
            <a:r>
              <a:rPr lang="en-US" dirty="0" smtClean="0"/>
              <a:t>Also, first derivative of velocity </a:t>
            </a:r>
            <a:r>
              <a:rPr lang="en-US" i="1" dirty="0" smtClean="0"/>
              <a:t>v</a:t>
            </a:r>
            <a:r>
              <a:rPr lang="en-US" dirty="0" smtClean="0"/>
              <a:t> with respect to t is acceleration </a:t>
            </a:r>
          </a:p>
          <a:p>
            <a:endParaRPr lang="en-US" dirty="0" smtClean="0"/>
          </a:p>
          <a:p>
            <a:r>
              <a:rPr lang="en-US" dirty="0" smtClean="0"/>
              <a:t>Because acceleration is second derivative of distance s, so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Derivative</a:t>
            </a:r>
            <a:endParaRPr lang="en-US" dirty="0"/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2819400" y="1600200"/>
          <a:ext cx="1550987" cy="584200"/>
        </p:xfrm>
        <a:graphic>
          <a:graphicData uri="http://schemas.openxmlformats.org/presentationml/2006/ole">
            <p:oleObj spid="_x0000_s19458" name="Equation" r:id="rId3" imgW="1002960" imgH="291960" progId="Equation.3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3048000" y="2514600"/>
          <a:ext cx="1058862" cy="660400"/>
        </p:xfrm>
        <a:graphic>
          <a:graphicData uri="http://schemas.openxmlformats.org/presentationml/2006/ole">
            <p:oleObj spid="_x0000_s19459" name="Equation" r:id="rId4" imgW="685800" imgH="330120" progId="Equation.3">
              <p:embed/>
            </p:oleObj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4419600" y="1998306"/>
          <a:ext cx="274637" cy="584200"/>
        </p:xfrm>
        <a:graphic>
          <a:graphicData uri="http://schemas.openxmlformats.org/presentationml/2006/ole">
            <p:oleObj spid="_x0000_s19460" name="Equation" r:id="rId5" imgW="177480" imgH="291960" progId="Equation.3">
              <p:embed/>
            </p:oleObj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2677885" y="3360575"/>
          <a:ext cx="1763713" cy="660400"/>
        </p:xfrm>
        <a:graphic>
          <a:graphicData uri="http://schemas.openxmlformats.org/presentationml/2006/ole">
            <p:oleObj spid="_x0000_s19461" name="Equation" r:id="rId6" imgW="1143000" imgH="330120" progId="Equation.3">
              <p:embed/>
            </p:oleObj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2971800" y="4343400"/>
          <a:ext cx="1176337" cy="584200"/>
        </p:xfrm>
        <a:graphic>
          <a:graphicData uri="http://schemas.openxmlformats.org/presentationml/2006/ole">
            <p:oleObj spid="_x0000_s19462" name="Equation" r:id="rId7" imgW="761760" imgH="291960" progId="Equation.3">
              <p:embed/>
            </p:oleObj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2886075" y="5181600"/>
          <a:ext cx="1196975" cy="584200"/>
        </p:xfrm>
        <a:graphic>
          <a:graphicData uri="http://schemas.openxmlformats.org/presentationml/2006/ole">
            <p:oleObj spid="_x0000_s19463" name="Equation" r:id="rId8" imgW="774360" imgH="291960" progId="Equation.3">
              <p:embed/>
            </p:oleObj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2454275" y="5829300"/>
          <a:ext cx="2079625" cy="660400"/>
        </p:xfrm>
        <a:graphic>
          <a:graphicData uri="http://schemas.openxmlformats.org/presentationml/2006/ole">
            <p:oleObj spid="_x0000_s19464" name="Equation" r:id="rId9" imgW="1346040" imgH="330120" progId="Equation.3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an object move can be expressed with function x = f(t) = 1/2gt^2, what is its velocity and acceleration.</a:t>
            </a:r>
          </a:p>
          <a:p>
            <a:r>
              <a:rPr lang="en-US" dirty="0" smtClean="0"/>
              <a:t>Velocity is 1</a:t>
            </a:r>
            <a:r>
              <a:rPr lang="en-US" baseline="30000" dirty="0" smtClean="0"/>
              <a:t>st</a:t>
            </a:r>
            <a:r>
              <a:rPr lang="en-US" dirty="0" smtClean="0"/>
              <a:t> derivative of distance with respect to time t</a:t>
            </a:r>
          </a:p>
          <a:p>
            <a:pPr lvl="1"/>
            <a:r>
              <a:rPr lang="en-US" dirty="0" smtClean="0"/>
              <a:t>V = </a:t>
            </a:r>
            <a:r>
              <a:rPr lang="en-US" dirty="0" err="1" smtClean="0"/>
              <a:t>dx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d(1/2gt^2)/</a:t>
            </a:r>
            <a:r>
              <a:rPr lang="en-US" dirty="0" err="1" smtClean="0"/>
              <a:t>dt</a:t>
            </a:r>
            <a:r>
              <a:rPr lang="en-US" dirty="0" smtClean="0"/>
              <a:t> = 1/2gd(t^2)/</a:t>
            </a:r>
            <a:r>
              <a:rPr lang="en-US" dirty="0" err="1" smtClean="0"/>
              <a:t>dt</a:t>
            </a:r>
            <a:r>
              <a:rPr lang="en-US" dirty="0" smtClean="0"/>
              <a:t> = g*t.</a:t>
            </a:r>
          </a:p>
          <a:p>
            <a:pPr lvl="1"/>
            <a:r>
              <a:rPr lang="en-US" dirty="0" smtClean="0"/>
              <a:t>Velocity linearly increases with respect to time.</a:t>
            </a:r>
          </a:p>
          <a:p>
            <a:pPr lvl="1"/>
            <a:r>
              <a:rPr lang="en-US" dirty="0" smtClean="0"/>
              <a:t>Other expression of velocity</a:t>
            </a:r>
          </a:p>
          <a:p>
            <a:pPr lvl="2"/>
            <a:r>
              <a:rPr lang="en-US" dirty="0" smtClean="0"/>
              <a:t>V = x’ or v = x</a:t>
            </a:r>
          </a:p>
          <a:p>
            <a:r>
              <a:rPr lang="en-US" dirty="0" smtClean="0"/>
              <a:t>Acceleration is the 1</a:t>
            </a:r>
            <a:r>
              <a:rPr lang="en-US" baseline="30000" dirty="0" smtClean="0"/>
              <a:t>st</a:t>
            </a:r>
            <a:r>
              <a:rPr lang="en-US" dirty="0" smtClean="0"/>
              <a:t> derivative of velocity, or 2</a:t>
            </a:r>
            <a:r>
              <a:rPr lang="en-US" baseline="30000" dirty="0" smtClean="0"/>
              <a:t>nd</a:t>
            </a:r>
            <a:r>
              <a:rPr lang="en-US" dirty="0" smtClean="0"/>
              <a:t> derivative of distance with respect to time t.  So,</a:t>
            </a:r>
          </a:p>
          <a:p>
            <a:pPr lvl="1"/>
            <a:r>
              <a:rPr lang="en-US" dirty="0" smtClean="0"/>
              <a:t>A = </a:t>
            </a:r>
            <a:r>
              <a:rPr lang="en-US" dirty="0" err="1" smtClean="0"/>
              <a:t>dV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d(</a:t>
            </a:r>
            <a:r>
              <a:rPr lang="en-US" dirty="0" err="1" smtClean="0"/>
              <a:t>gt</a:t>
            </a:r>
            <a:r>
              <a:rPr lang="en-US" dirty="0" smtClean="0"/>
              <a:t>)/</a:t>
            </a:r>
            <a:r>
              <a:rPr lang="en-US" dirty="0" err="1" smtClean="0"/>
              <a:t>dt</a:t>
            </a:r>
            <a:r>
              <a:rPr lang="en-US" dirty="0" smtClean="0"/>
              <a:t> =g </a:t>
            </a:r>
            <a:r>
              <a:rPr lang="en-US" dirty="0" err="1" smtClean="0"/>
              <a:t>dt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g</a:t>
            </a:r>
          </a:p>
          <a:p>
            <a:pPr lvl="1"/>
            <a:r>
              <a:rPr lang="en-US" dirty="0" smtClean="0"/>
              <a:t>Acceleration is constant g</a:t>
            </a:r>
          </a:p>
          <a:p>
            <a:pPr lvl="1"/>
            <a:r>
              <a:rPr lang="en-US" dirty="0" smtClean="0"/>
              <a:t>Other expression of acceleration</a:t>
            </a:r>
          </a:p>
          <a:p>
            <a:pPr lvl="2"/>
            <a:r>
              <a:rPr lang="en-US" dirty="0" smtClean="0"/>
              <a:t>A = v’ = </a:t>
            </a:r>
            <a:r>
              <a:rPr lang="en-US" dirty="0" err="1" smtClean="0"/>
              <a:t>s’’or</a:t>
            </a:r>
            <a:r>
              <a:rPr lang="en-US" dirty="0" smtClean="0"/>
              <a:t> A = v = x</a:t>
            </a:r>
          </a:p>
          <a:p>
            <a:r>
              <a:rPr lang="en-US" dirty="0" smtClean="0"/>
              <a:t>This is distance (s), velocity (v = </a:t>
            </a:r>
            <a:r>
              <a:rPr lang="en-US" dirty="0" err="1" smtClean="0"/>
              <a:t>gt</a:t>
            </a:r>
            <a:r>
              <a:rPr lang="en-US" dirty="0" smtClean="0"/>
              <a:t>)  and acceleration (a = g) of free fall object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447800"/>
            <a:ext cx="5544589" cy="4876800"/>
          </a:xfrm>
        </p:spPr>
        <p:txBody>
          <a:bodyPr/>
          <a:lstStyle/>
          <a:p>
            <a:r>
              <a:rPr lang="en-US" dirty="0" smtClean="0"/>
              <a:t>Area I and Definitive Integration</a:t>
            </a:r>
          </a:p>
          <a:p>
            <a:pPr lvl="1"/>
            <a:r>
              <a:rPr lang="en-US" dirty="0" smtClean="0"/>
              <a:t>Area I is in blue color under function y = f(x) </a:t>
            </a:r>
          </a:p>
          <a:p>
            <a:pPr lvl="1"/>
            <a:r>
              <a:rPr lang="en-US" dirty="0" smtClean="0"/>
              <a:t>Calculate this area is called </a:t>
            </a:r>
            <a:r>
              <a:rPr lang="en-US" i="1" dirty="0" smtClean="0"/>
              <a:t>definitive integration</a:t>
            </a:r>
            <a:r>
              <a:rPr lang="en-US" dirty="0" smtClean="0"/>
              <a:t> of y = f(x) from x1 (=a) and to </a:t>
            </a:r>
            <a:r>
              <a:rPr lang="en-US" dirty="0" err="1" smtClean="0"/>
              <a:t>xn</a:t>
            </a:r>
            <a:r>
              <a:rPr lang="en-US" dirty="0" smtClean="0"/>
              <a:t> (=x).</a:t>
            </a:r>
          </a:p>
          <a:p>
            <a:r>
              <a:rPr lang="en-US" dirty="0" smtClean="0"/>
              <a:t>Summation</a:t>
            </a:r>
          </a:p>
          <a:p>
            <a:pPr lvl="1"/>
            <a:r>
              <a:rPr lang="en-US" dirty="0" smtClean="0"/>
              <a:t>Area I can be estimated by summation of small rectangle area </a:t>
            </a:r>
            <a:r>
              <a:rPr lang="en-US" dirty="0" err="1" smtClean="0"/>
              <a:t>yi</a:t>
            </a:r>
            <a:r>
              <a:rPr lang="en-US" dirty="0" smtClean="0"/>
              <a:t>*</a:t>
            </a:r>
            <a:r>
              <a:rPr lang="el-GR" dirty="0" smtClean="0"/>
              <a:t>Δ</a:t>
            </a:r>
            <a:r>
              <a:rPr lang="en-US" dirty="0" smtClean="0"/>
              <a:t>x.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When </a:t>
            </a:r>
            <a:r>
              <a:rPr lang="el-GR" dirty="0" smtClean="0"/>
              <a:t>Δ</a:t>
            </a:r>
            <a:r>
              <a:rPr lang="en-US" dirty="0" smtClean="0"/>
              <a:t>x is infinitesimal (</a:t>
            </a:r>
            <a:r>
              <a:rPr lang="el-GR" dirty="0" smtClean="0"/>
              <a:t>Δ</a:t>
            </a:r>
            <a:r>
              <a:rPr lang="en-US" dirty="0" smtClean="0"/>
              <a:t>x =&gt; 0), the estimated Area will be equal to Area I.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Area, Summation, Integral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6131046" y="3721290"/>
            <a:ext cx="2603604" cy="1777862"/>
            <a:chOff x="6131046" y="3721290"/>
            <a:chExt cx="2603604" cy="1777862"/>
          </a:xfrm>
        </p:grpSpPr>
        <p:sp>
          <p:nvSpPr>
            <p:cNvPr id="83" name="Freeform 82"/>
            <p:cNvSpPr/>
            <p:nvPr/>
          </p:nvSpPr>
          <p:spPr>
            <a:xfrm>
              <a:off x="7242843" y="4222082"/>
              <a:ext cx="612775" cy="1025525"/>
            </a:xfrm>
            <a:custGeom>
              <a:avLst/>
              <a:gdLst>
                <a:gd name="connsiteX0" fmla="*/ 0 w 612775"/>
                <a:gd name="connsiteY0" fmla="*/ 1025525 h 1025525"/>
                <a:gd name="connsiteX1" fmla="*/ 3175 w 612775"/>
                <a:gd name="connsiteY1" fmla="*/ 473075 h 1025525"/>
                <a:gd name="connsiteX2" fmla="*/ 38100 w 612775"/>
                <a:gd name="connsiteY2" fmla="*/ 412750 h 1025525"/>
                <a:gd name="connsiteX3" fmla="*/ 76200 w 612775"/>
                <a:gd name="connsiteY3" fmla="*/ 358775 h 1025525"/>
                <a:gd name="connsiteX4" fmla="*/ 130175 w 612775"/>
                <a:gd name="connsiteY4" fmla="*/ 279400 h 1025525"/>
                <a:gd name="connsiteX5" fmla="*/ 171450 w 612775"/>
                <a:gd name="connsiteY5" fmla="*/ 225425 h 1025525"/>
                <a:gd name="connsiteX6" fmla="*/ 231775 w 612775"/>
                <a:gd name="connsiteY6" fmla="*/ 171450 h 1025525"/>
                <a:gd name="connsiteX7" fmla="*/ 295275 w 612775"/>
                <a:gd name="connsiteY7" fmla="*/ 133350 h 1025525"/>
                <a:gd name="connsiteX8" fmla="*/ 342900 w 612775"/>
                <a:gd name="connsiteY8" fmla="*/ 104775 h 1025525"/>
                <a:gd name="connsiteX9" fmla="*/ 425450 w 612775"/>
                <a:gd name="connsiteY9" fmla="*/ 63500 h 1025525"/>
                <a:gd name="connsiteX10" fmla="*/ 501650 w 612775"/>
                <a:gd name="connsiteY10" fmla="*/ 34925 h 1025525"/>
                <a:gd name="connsiteX11" fmla="*/ 546100 w 612775"/>
                <a:gd name="connsiteY11" fmla="*/ 19050 h 1025525"/>
                <a:gd name="connsiteX12" fmla="*/ 612775 w 612775"/>
                <a:gd name="connsiteY12" fmla="*/ 0 h 1025525"/>
                <a:gd name="connsiteX13" fmla="*/ 612775 w 612775"/>
                <a:gd name="connsiteY13" fmla="*/ 1025525 h 1025525"/>
                <a:gd name="connsiteX14" fmla="*/ 0 w 612775"/>
                <a:gd name="connsiteY14" fmla="*/ 1025525 h 102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2775" h="1025525">
                  <a:moveTo>
                    <a:pt x="0" y="1025525"/>
                  </a:moveTo>
                  <a:cubicBezTo>
                    <a:pt x="1058" y="841375"/>
                    <a:pt x="2117" y="657225"/>
                    <a:pt x="3175" y="473075"/>
                  </a:cubicBezTo>
                  <a:lnTo>
                    <a:pt x="38100" y="412750"/>
                  </a:lnTo>
                  <a:lnTo>
                    <a:pt x="76200" y="358775"/>
                  </a:lnTo>
                  <a:lnTo>
                    <a:pt x="130175" y="279400"/>
                  </a:lnTo>
                  <a:lnTo>
                    <a:pt x="171450" y="225425"/>
                  </a:lnTo>
                  <a:lnTo>
                    <a:pt x="231775" y="171450"/>
                  </a:lnTo>
                  <a:lnTo>
                    <a:pt x="295275" y="133350"/>
                  </a:lnTo>
                  <a:lnTo>
                    <a:pt x="342900" y="104775"/>
                  </a:lnTo>
                  <a:lnTo>
                    <a:pt x="425450" y="63500"/>
                  </a:lnTo>
                  <a:lnTo>
                    <a:pt x="501650" y="34925"/>
                  </a:lnTo>
                  <a:lnTo>
                    <a:pt x="546100" y="19050"/>
                  </a:lnTo>
                  <a:lnTo>
                    <a:pt x="612775" y="0"/>
                  </a:lnTo>
                  <a:lnTo>
                    <a:pt x="612775" y="1025525"/>
                  </a:lnTo>
                  <a:lnTo>
                    <a:pt x="0" y="102552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131046" y="3721290"/>
              <a:ext cx="2603604" cy="1777862"/>
              <a:chOff x="6124222" y="1524000"/>
              <a:chExt cx="2603604" cy="1777862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>
                <a:off x="6781800" y="3048000"/>
                <a:ext cx="1752600" cy="0"/>
              </a:xfrm>
              <a:prstGeom prst="straightConnector1">
                <a:avLst/>
              </a:prstGeom>
              <a:ln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6781800" y="1752600"/>
                <a:ext cx="0" cy="1295400"/>
              </a:xfrm>
              <a:prstGeom prst="straightConnector1">
                <a:avLst/>
              </a:prstGeom>
              <a:ln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781800" y="2503311"/>
                <a:ext cx="465235" cy="3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778978" y="2032000"/>
                <a:ext cx="1055510" cy="282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Freeform 12"/>
              <p:cNvSpPr/>
              <p:nvPr/>
            </p:nvSpPr>
            <p:spPr>
              <a:xfrm>
                <a:off x="7180289" y="2002436"/>
                <a:ext cx="891914" cy="594610"/>
              </a:xfrm>
              <a:custGeom>
                <a:avLst/>
                <a:gdLst>
                  <a:gd name="connsiteX0" fmla="*/ 0 w 1085045"/>
                  <a:gd name="connsiteY0" fmla="*/ 579549 h 579549"/>
                  <a:gd name="connsiteX1" fmla="*/ 106251 w 1085045"/>
                  <a:gd name="connsiteY1" fmla="*/ 428223 h 579549"/>
                  <a:gd name="connsiteX2" fmla="*/ 338070 w 1085045"/>
                  <a:gd name="connsiteY2" fmla="*/ 196403 h 579549"/>
                  <a:gd name="connsiteX3" fmla="*/ 714778 w 1085045"/>
                  <a:gd name="connsiteY3" fmla="*/ 45076 h 579549"/>
                  <a:gd name="connsiteX4" fmla="*/ 1085045 w 1085045"/>
                  <a:gd name="connsiteY4" fmla="*/ 0 h 579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5045" h="579549">
                    <a:moveTo>
                      <a:pt x="0" y="579549"/>
                    </a:moveTo>
                    <a:cubicBezTo>
                      <a:pt x="24953" y="535815"/>
                      <a:pt x="49906" y="492081"/>
                      <a:pt x="106251" y="428223"/>
                    </a:cubicBezTo>
                    <a:cubicBezTo>
                      <a:pt x="162596" y="364365"/>
                      <a:pt x="236649" y="260261"/>
                      <a:pt x="338070" y="196403"/>
                    </a:cubicBezTo>
                    <a:cubicBezTo>
                      <a:pt x="439491" y="132545"/>
                      <a:pt x="590282" y="77810"/>
                      <a:pt x="714778" y="45076"/>
                    </a:cubicBezTo>
                    <a:cubicBezTo>
                      <a:pt x="839274" y="12342"/>
                      <a:pt x="1024407" y="8586"/>
                      <a:pt x="1085045" y="0"/>
                    </a:cubicBezTo>
                  </a:path>
                </a:pathLst>
              </a:cu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081506" y="3055641"/>
                <a:ext cx="44275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x</a:t>
                </a:r>
                <a:r>
                  <a:rPr lang="en-US" sz="1000" baseline="-25000" dirty="0" smtClean="0"/>
                  <a:t>1</a:t>
                </a:r>
                <a:r>
                  <a:rPr lang="en-US" sz="1000" dirty="0" smtClean="0"/>
                  <a:t>=a</a:t>
                </a:r>
                <a:endParaRPr lang="en-US" sz="1000" baseline="-250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696200" y="3048000"/>
                <a:ext cx="5068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 smtClean="0"/>
                  <a:t>x</a:t>
                </a:r>
                <a:r>
                  <a:rPr lang="en-US" sz="1000" baseline="-25000" dirty="0" err="1" smtClean="0"/>
                  <a:t>n</a:t>
                </a:r>
                <a:r>
                  <a:rPr lang="en-US" sz="1000" dirty="0" smtClean="0"/>
                  <a:t> = x</a:t>
                </a:r>
                <a:endParaRPr lang="en-US" sz="1000" baseline="-250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124222" y="2373489"/>
                <a:ext cx="6858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y</a:t>
                </a:r>
                <a:r>
                  <a:rPr lang="en-US" sz="1000" baseline="-25000" dirty="0" smtClean="0"/>
                  <a:t>1 </a:t>
                </a:r>
                <a:r>
                  <a:rPr lang="en-US" sz="1000" dirty="0" smtClean="0"/>
                  <a:t>= f(x</a:t>
                </a:r>
                <a:r>
                  <a:rPr lang="en-US" sz="1000" baseline="-25000" dirty="0" smtClean="0"/>
                  <a:t>1</a:t>
                </a:r>
                <a:r>
                  <a:rPr lang="en-US" sz="1000" dirty="0" smtClean="0"/>
                  <a:t>) </a:t>
                </a:r>
                <a:endParaRPr lang="en-US" sz="10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124222" y="1888068"/>
                <a:ext cx="69144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 smtClean="0"/>
                  <a:t>y</a:t>
                </a:r>
                <a:r>
                  <a:rPr lang="en-US" sz="1000" baseline="-25000" dirty="0" err="1" smtClean="0"/>
                  <a:t>n</a:t>
                </a:r>
                <a:r>
                  <a:rPr lang="en-US" sz="1000" baseline="-25000" dirty="0" smtClean="0"/>
                  <a:t> </a:t>
                </a:r>
                <a:r>
                  <a:rPr lang="en-US" sz="1000" dirty="0" smtClean="0"/>
                  <a:t>= f(</a:t>
                </a:r>
                <a:r>
                  <a:rPr lang="en-US" sz="1000" dirty="0" err="1" smtClean="0"/>
                  <a:t>x</a:t>
                </a:r>
                <a:r>
                  <a:rPr lang="en-US" sz="1000" baseline="-25000" dirty="0" err="1" smtClean="0"/>
                  <a:t>n</a:t>
                </a:r>
                <a:r>
                  <a:rPr lang="en-US" sz="1000" dirty="0" smtClean="0"/>
                  <a:t>) </a:t>
                </a:r>
                <a:endParaRPr lang="en-US" sz="10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58200" y="2895600"/>
                <a:ext cx="2696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X</a:t>
                </a:r>
                <a:endParaRPr lang="en-US" sz="1000" baseline="-250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629400" y="1524000"/>
                <a:ext cx="2696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Y</a:t>
                </a:r>
                <a:endParaRPr lang="en-US" sz="1000" baseline="-250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354711" y="1758245"/>
                <a:ext cx="6858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y</a:t>
                </a:r>
                <a:r>
                  <a:rPr lang="en-US" sz="1000" baseline="-25000" dirty="0" smtClean="0"/>
                  <a:t> </a:t>
                </a:r>
                <a:r>
                  <a:rPr lang="en-US" sz="1000" dirty="0" smtClean="0"/>
                  <a:t>= f(x) </a:t>
                </a:r>
                <a:endParaRPr lang="en-US" sz="1000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237042" y="2503774"/>
                <a:ext cx="78698" cy="544225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313999" y="2383971"/>
                <a:ext cx="78699" cy="664028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848600" y="2032907"/>
                <a:ext cx="76200" cy="1015093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560128" y="2487386"/>
                <a:ext cx="312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…</a:t>
                </a:r>
                <a:endParaRPr lang="en-US" sz="1000" baseline="-250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6784622" y="2379133"/>
                <a:ext cx="521679" cy="286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124222" y="2232379"/>
                <a:ext cx="6858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y</a:t>
                </a:r>
                <a:r>
                  <a:rPr lang="en-US" sz="1000" baseline="-25000" dirty="0" smtClean="0"/>
                  <a:t>2 </a:t>
                </a:r>
                <a:r>
                  <a:rPr lang="en-US" sz="1000" dirty="0" smtClean="0"/>
                  <a:t>= f(x</a:t>
                </a:r>
                <a:r>
                  <a:rPr lang="en-US" sz="1000" baseline="-25000" dirty="0" smtClean="0"/>
                  <a:t>2</a:t>
                </a:r>
                <a:r>
                  <a:rPr lang="en-US" sz="1000" dirty="0" smtClean="0"/>
                  <a:t>) </a:t>
                </a:r>
                <a:endParaRPr lang="en-US" sz="1000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6105721" y="1677537"/>
            <a:ext cx="2615756" cy="1607671"/>
            <a:chOff x="6105721" y="1677537"/>
            <a:chExt cx="2615756" cy="1607671"/>
          </a:xfrm>
        </p:grpSpPr>
        <p:sp>
          <p:nvSpPr>
            <p:cNvPr id="84" name="Freeform 83"/>
            <p:cNvSpPr/>
            <p:nvPr/>
          </p:nvSpPr>
          <p:spPr>
            <a:xfrm>
              <a:off x="7224412" y="1943613"/>
              <a:ext cx="612775" cy="1025525"/>
            </a:xfrm>
            <a:custGeom>
              <a:avLst/>
              <a:gdLst>
                <a:gd name="connsiteX0" fmla="*/ 0 w 612775"/>
                <a:gd name="connsiteY0" fmla="*/ 1025525 h 1025525"/>
                <a:gd name="connsiteX1" fmla="*/ 3175 w 612775"/>
                <a:gd name="connsiteY1" fmla="*/ 473075 h 1025525"/>
                <a:gd name="connsiteX2" fmla="*/ 38100 w 612775"/>
                <a:gd name="connsiteY2" fmla="*/ 412750 h 1025525"/>
                <a:gd name="connsiteX3" fmla="*/ 76200 w 612775"/>
                <a:gd name="connsiteY3" fmla="*/ 358775 h 1025525"/>
                <a:gd name="connsiteX4" fmla="*/ 130175 w 612775"/>
                <a:gd name="connsiteY4" fmla="*/ 279400 h 1025525"/>
                <a:gd name="connsiteX5" fmla="*/ 171450 w 612775"/>
                <a:gd name="connsiteY5" fmla="*/ 225425 h 1025525"/>
                <a:gd name="connsiteX6" fmla="*/ 231775 w 612775"/>
                <a:gd name="connsiteY6" fmla="*/ 171450 h 1025525"/>
                <a:gd name="connsiteX7" fmla="*/ 295275 w 612775"/>
                <a:gd name="connsiteY7" fmla="*/ 133350 h 1025525"/>
                <a:gd name="connsiteX8" fmla="*/ 342900 w 612775"/>
                <a:gd name="connsiteY8" fmla="*/ 104775 h 1025525"/>
                <a:gd name="connsiteX9" fmla="*/ 425450 w 612775"/>
                <a:gd name="connsiteY9" fmla="*/ 63500 h 1025525"/>
                <a:gd name="connsiteX10" fmla="*/ 501650 w 612775"/>
                <a:gd name="connsiteY10" fmla="*/ 34925 h 1025525"/>
                <a:gd name="connsiteX11" fmla="*/ 546100 w 612775"/>
                <a:gd name="connsiteY11" fmla="*/ 19050 h 1025525"/>
                <a:gd name="connsiteX12" fmla="*/ 612775 w 612775"/>
                <a:gd name="connsiteY12" fmla="*/ 0 h 1025525"/>
                <a:gd name="connsiteX13" fmla="*/ 612775 w 612775"/>
                <a:gd name="connsiteY13" fmla="*/ 1025525 h 1025525"/>
                <a:gd name="connsiteX14" fmla="*/ 0 w 612775"/>
                <a:gd name="connsiteY14" fmla="*/ 1025525 h 102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2775" h="1025525">
                  <a:moveTo>
                    <a:pt x="0" y="1025525"/>
                  </a:moveTo>
                  <a:cubicBezTo>
                    <a:pt x="1058" y="841375"/>
                    <a:pt x="2117" y="657225"/>
                    <a:pt x="3175" y="473075"/>
                  </a:cubicBezTo>
                  <a:lnTo>
                    <a:pt x="38100" y="412750"/>
                  </a:lnTo>
                  <a:lnTo>
                    <a:pt x="76200" y="358775"/>
                  </a:lnTo>
                  <a:lnTo>
                    <a:pt x="130175" y="279400"/>
                  </a:lnTo>
                  <a:lnTo>
                    <a:pt x="171450" y="225425"/>
                  </a:lnTo>
                  <a:lnTo>
                    <a:pt x="231775" y="171450"/>
                  </a:lnTo>
                  <a:lnTo>
                    <a:pt x="295275" y="133350"/>
                  </a:lnTo>
                  <a:lnTo>
                    <a:pt x="342900" y="104775"/>
                  </a:lnTo>
                  <a:lnTo>
                    <a:pt x="425450" y="63500"/>
                  </a:lnTo>
                  <a:lnTo>
                    <a:pt x="501650" y="34925"/>
                  </a:lnTo>
                  <a:lnTo>
                    <a:pt x="546100" y="19050"/>
                  </a:lnTo>
                  <a:lnTo>
                    <a:pt x="612775" y="0"/>
                  </a:lnTo>
                  <a:lnTo>
                    <a:pt x="612775" y="1025525"/>
                  </a:lnTo>
                  <a:lnTo>
                    <a:pt x="0" y="102552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e 23"/>
            <p:cNvSpPr/>
            <p:nvPr/>
          </p:nvSpPr>
          <p:spPr>
            <a:xfrm rot="5400000" flipV="1">
              <a:off x="7288332" y="2858301"/>
              <a:ext cx="45719" cy="152400"/>
            </a:xfrm>
            <a:prstGeom prst="leftBrace">
              <a:avLst>
                <a:gd name="adj1" fmla="val 5119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244681" y="1692442"/>
              <a:ext cx="5245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Area I</a:t>
              </a:r>
              <a:endParaRPr lang="en-US" sz="1000" baseline="-25000" dirty="0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6105721" y="1677537"/>
              <a:ext cx="2615756" cy="1607671"/>
              <a:chOff x="6105720" y="3581400"/>
              <a:chExt cx="2615756" cy="1607671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>
                <a:off x="6775450" y="4876800"/>
                <a:ext cx="1752600" cy="0"/>
              </a:xfrm>
              <a:prstGeom prst="straightConnector1">
                <a:avLst/>
              </a:prstGeom>
              <a:ln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V="1">
                <a:off x="6775450" y="3581400"/>
                <a:ext cx="0" cy="1295400"/>
              </a:xfrm>
              <a:prstGeom prst="straightConnector1">
                <a:avLst/>
              </a:prstGeom>
              <a:ln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75450" y="4332111"/>
                <a:ext cx="465235" cy="3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6772628" y="3860800"/>
                <a:ext cx="1055510" cy="282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Freeform 42"/>
              <p:cNvSpPr/>
              <p:nvPr/>
            </p:nvSpPr>
            <p:spPr>
              <a:xfrm>
                <a:off x="7173939" y="3831236"/>
                <a:ext cx="891914" cy="594610"/>
              </a:xfrm>
              <a:custGeom>
                <a:avLst/>
                <a:gdLst>
                  <a:gd name="connsiteX0" fmla="*/ 0 w 1085045"/>
                  <a:gd name="connsiteY0" fmla="*/ 579549 h 579549"/>
                  <a:gd name="connsiteX1" fmla="*/ 106251 w 1085045"/>
                  <a:gd name="connsiteY1" fmla="*/ 428223 h 579549"/>
                  <a:gd name="connsiteX2" fmla="*/ 338070 w 1085045"/>
                  <a:gd name="connsiteY2" fmla="*/ 196403 h 579549"/>
                  <a:gd name="connsiteX3" fmla="*/ 714778 w 1085045"/>
                  <a:gd name="connsiteY3" fmla="*/ 45076 h 579549"/>
                  <a:gd name="connsiteX4" fmla="*/ 1085045 w 1085045"/>
                  <a:gd name="connsiteY4" fmla="*/ 0 h 579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5045" h="579549">
                    <a:moveTo>
                      <a:pt x="0" y="579549"/>
                    </a:moveTo>
                    <a:cubicBezTo>
                      <a:pt x="24953" y="535815"/>
                      <a:pt x="49906" y="492081"/>
                      <a:pt x="106251" y="428223"/>
                    </a:cubicBezTo>
                    <a:cubicBezTo>
                      <a:pt x="162596" y="364365"/>
                      <a:pt x="236649" y="260261"/>
                      <a:pt x="338070" y="196403"/>
                    </a:cubicBezTo>
                    <a:cubicBezTo>
                      <a:pt x="439491" y="132545"/>
                      <a:pt x="590282" y="77810"/>
                      <a:pt x="714778" y="45076"/>
                    </a:cubicBezTo>
                    <a:cubicBezTo>
                      <a:pt x="839274" y="12342"/>
                      <a:pt x="1024407" y="8586"/>
                      <a:pt x="1085045" y="0"/>
                    </a:cubicBezTo>
                  </a:path>
                </a:pathLst>
              </a:cu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910858" y="4936818"/>
                <a:ext cx="44275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x</a:t>
                </a:r>
                <a:r>
                  <a:rPr lang="en-US" sz="1000" baseline="-25000" dirty="0" smtClean="0"/>
                  <a:t>1</a:t>
                </a:r>
                <a:r>
                  <a:rPr lang="en-US" sz="1000" dirty="0" smtClean="0"/>
                  <a:t>=a</a:t>
                </a:r>
                <a:endParaRPr lang="en-US" sz="1000" baseline="-250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718165" y="4940115"/>
                <a:ext cx="5068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 smtClean="0"/>
                  <a:t>x</a:t>
                </a:r>
                <a:r>
                  <a:rPr lang="en-US" sz="1000" baseline="-25000" dirty="0" err="1" smtClean="0"/>
                  <a:t>n</a:t>
                </a:r>
                <a:r>
                  <a:rPr lang="en-US" sz="1000" dirty="0" smtClean="0"/>
                  <a:t> = x</a:t>
                </a:r>
                <a:endParaRPr lang="en-US" sz="1000" baseline="-250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117872" y="4202289"/>
                <a:ext cx="6858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y</a:t>
                </a:r>
                <a:r>
                  <a:rPr lang="en-US" sz="1000" baseline="-25000" dirty="0" smtClean="0"/>
                  <a:t>1 </a:t>
                </a:r>
                <a:r>
                  <a:rPr lang="en-US" sz="1000" dirty="0" smtClean="0"/>
                  <a:t>= f(x</a:t>
                </a:r>
                <a:r>
                  <a:rPr lang="en-US" sz="1000" baseline="-25000" dirty="0" smtClean="0"/>
                  <a:t>1</a:t>
                </a:r>
                <a:r>
                  <a:rPr lang="en-US" sz="1000" dirty="0" smtClean="0"/>
                  <a:t>) </a:t>
                </a:r>
                <a:endParaRPr lang="en-US" sz="1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117872" y="3716868"/>
                <a:ext cx="69144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 smtClean="0"/>
                  <a:t>y</a:t>
                </a:r>
                <a:r>
                  <a:rPr lang="en-US" sz="1000" baseline="-25000" dirty="0" err="1" smtClean="0"/>
                  <a:t>n</a:t>
                </a:r>
                <a:r>
                  <a:rPr lang="en-US" sz="1000" baseline="-25000" dirty="0" smtClean="0"/>
                  <a:t> </a:t>
                </a:r>
                <a:r>
                  <a:rPr lang="en-US" sz="1000" dirty="0" smtClean="0"/>
                  <a:t>= f(</a:t>
                </a:r>
                <a:r>
                  <a:rPr lang="en-US" sz="1000" dirty="0" err="1" smtClean="0"/>
                  <a:t>x</a:t>
                </a:r>
                <a:r>
                  <a:rPr lang="en-US" sz="1000" baseline="-25000" dirty="0" err="1" smtClean="0"/>
                  <a:t>n</a:t>
                </a:r>
                <a:r>
                  <a:rPr lang="en-US" sz="1000" dirty="0" smtClean="0"/>
                  <a:t>) </a:t>
                </a:r>
                <a:endParaRPr lang="en-US" sz="10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451850" y="4724400"/>
                <a:ext cx="2696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X</a:t>
                </a:r>
                <a:endParaRPr lang="en-US" sz="1000" baseline="-250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969993" y="3683298"/>
                <a:ext cx="6858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y</a:t>
                </a:r>
                <a:r>
                  <a:rPr lang="en-US" sz="1000" baseline="-25000" dirty="0" smtClean="0"/>
                  <a:t> </a:t>
                </a:r>
                <a:r>
                  <a:rPr lang="en-US" sz="1000" dirty="0" smtClean="0"/>
                  <a:t>= f(x) </a:t>
                </a:r>
                <a:endParaRPr lang="en-US" sz="1000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230691" y="4332574"/>
                <a:ext cx="160455" cy="544225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389672" y="4101130"/>
                <a:ext cx="168558" cy="774657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842250" y="3861707"/>
                <a:ext cx="183812" cy="1015093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553778" y="4316186"/>
                <a:ext cx="312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…</a:t>
                </a:r>
                <a:endParaRPr lang="en-US" sz="1000" baseline="-25000" dirty="0"/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6771421" y="4092016"/>
                <a:ext cx="598401" cy="94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6105720" y="3988269"/>
                <a:ext cx="6858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y</a:t>
                </a:r>
                <a:r>
                  <a:rPr lang="en-US" sz="1000" baseline="-25000" dirty="0" smtClean="0"/>
                  <a:t>2 </a:t>
                </a:r>
                <a:r>
                  <a:rPr lang="en-US" sz="1000" dirty="0" smtClean="0"/>
                  <a:t>= f(x</a:t>
                </a:r>
                <a:r>
                  <a:rPr lang="en-US" sz="1000" baseline="-25000" dirty="0" smtClean="0"/>
                  <a:t>2</a:t>
                </a:r>
                <a:r>
                  <a:rPr lang="en-US" sz="1000" dirty="0" smtClean="0"/>
                  <a:t>) </a:t>
                </a:r>
                <a:endParaRPr lang="en-US" sz="10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245276" y="4942850"/>
                <a:ext cx="2968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x</a:t>
                </a:r>
                <a:r>
                  <a:rPr lang="en-US" sz="1000" baseline="-25000" dirty="0" smtClean="0"/>
                  <a:t>2</a:t>
                </a:r>
                <a:endParaRPr lang="en-US" sz="1000" baseline="-25000" dirty="0"/>
              </a:p>
            </p:txBody>
          </p:sp>
          <p:cxnSp>
            <p:nvCxnSpPr>
              <p:cNvPr id="61" name="Straight Connector 60"/>
              <p:cNvCxnSpPr>
                <a:stCxn id="60" idx="0"/>
              </p:cNvCxnSpPr>
              <p:nvPr/>
            </p:nvCxnSpPr>
            <p:spPr>
              <a:xfrm flipV="1">
                <a:off x="7393714" y="4843582"/>
                <a:ext cx="1695" cy="9926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1">
                <a:off x="7227102" y="4884901"/>
                <a:ext cx="0" cy="9417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7840752" y="4890977"/>
                <a:ext cx="0" cy="9417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Left Brace 130"/>
            <p:cNvSpPr/>
            <p:nvPr/>
          </p:nvSpPr>
          <p:spPr>
            <a:xfrm rot="5400000" flipV="1">
              <a:off x="7448754" y="2854291"/>
              <a:ext cx="45719" cy="152400"/>
            </a:xfrm>
            <a:prstGeom prst="leftBrace">
              <a:avLst>
                <a:gd name="adj1" fmla="val 5119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Left Brace 131"/>
            <p:cNvSpPr/>
            <p:nvPr/>
          </p:nvSpPr>
          <p:spPr>
            <a:xfrm rot="5400000" flipV="1">
              <a:off x="7909966" y="2862312"/>
              <a:ext cx="45719" cy="152400"/>
            </a:xfrm>
            <a:prstGeom prst="leftBrace">
              <a:avLst>
                <a:gd name="adj1" fmla="val 5119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146086" y="2731169"/>
              <a:ext cx="3495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800" dirty="0" smtClean="0"/>
                <a:t>Δ</a:t>
              </a:r>
              <a:r>
                <a:rPr lang="en-US" sz="1000" dirty="0" smtClean="0"/>
                <a:t>x</a:t>
              </a:r>
              <a:endParaRPr lang="en-US" sz="1000" baseline="-250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310519" y="2727158"/>
              <a:ext cx="3495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800" dirty="0" smtClean="0"/>
                <a:t>Δ</a:t>
              </a:r>
              <a:r>
                <a:rPr lang="en-US" sz="1000" dirty="0" smtClean="0"/>
                <a:t>x</a:t>
              </a:r>
              <a:endParaRPr lang="en-US" sz="1000" baseline="-250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763709" y="2743200"/>
              <a:ext cx="3495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800" dirty="0" smtClean="0"/>
                <a:t>Δ</a:t>
              </a:r>
              <a:r>
                <a:rPr lang="en-US" sz="1000" dirty="0" smtClean="0"/>
                <a:t>x</a:t>
              </a:r>
              <a:endParaRPr lang="en-US" sz="1000" baseline="-25000" dirty="0"/>
            </a:p>
          </p:txBody>
        </p:sp>
        <p:cxnSp>
          <p:nvCxnSpPr>
            <p:cNvPr id="142" name="Straight Arrow Connector 141"/>
            <p:cNvCxnSpPr>
              <a:stCxn id="49" idx="2"/>
            </p:cNvCxnSpPr>
            <p:nvPr/>
          </p:nvCxnSpPr>
          <p:spPr>
            <a:xfrm>
              <a:off x="7506933" y="1938663"/>
              <a:ext cx="121088" cy="2350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4" name="Content Placeholder 3"/>
          <p:cNvGraphicFramePr>
            <a:graphicFrameLocks noChangeAspect="1"/>
          </p:cNvGraphicFramePr>
          <p:nvPr/>
        </p:nvGraphicFramePr>
        <p:xfrm>
          <a:off x="1489012" y="3873282"/>
          <a:ext cx="3802062" cy="809625"/>
        </p:xfrm>
        <a:graphic>
          <a:graphicData uri="http://schemas.openxmlformats.org/presentationml/2006/ole">
            <p:oleObj spid="_x0000_s18436" name="Equation" r:id="rId3" imgW="1803240" imgH="431640" progId="Equation.3">
              <p:embed/>
            </p:oleObj>
          </a:graphicData>
        </a:graphic>
      </p:graphicFrame>
      <p:graphicFrame>
        <p:nvGraphicFramePr>
          <p:cNvPr id="145" name="Content Placeholder 3"/>
          <p:cNvGraphicFramePr>
            <a:graphicFrameLocks noChangeAspect="1"/>
          </p:cNvGraphicFramePr>
          <p:nvPr/>
        </p:nvGraphicFramePr>
        <p:xfrm>
          <a:off x="1760538" y="5376863"/>
          <a:ext cx="3184525" cy="809625"/>
        </p:xfrm>
        <a:graphic>
          <a:graphicData uri="http://schemas.openxmlformats.org/presentationml/2006/ole">
            <p:oleObj spid="_x0000_s18437" name="Equation" r:id="rId4" imgW="151128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</a:t>
            </a:r>
          </a:p>
          <a:p>
            <a:pPr lvl="1"/>
            <a:r>
              <a:rPr lang="en-US" dirty="0" smtClean="0"/>
              <a:t>Difference, Difference Quotient &amp; Derivative</a:t>
            </a:r>
          </a:p>
          <a:p>
            <a:pPr lvl="1"/>
            <a:r>
              <a:rPr lang="en-US" dirty="0" smtClean="0"/>
              <a:t>Summation &amp; Integration</a:t>
            </a:r>
          </a:p>
          <a:p>
            <a:r>
              <a:rPr lang="en-US" dirty="0" smtClean="0"/>
              <a:t>Physics</a:t>
            </a:r>
          </a:p>
          <a:p>
            <a:pPr lvl="1"/>
            <a:r>
              <a:rPr lang="en-US" dirty="0" smtClean="0"/>
              <a:t>Force analysis – free body diagram</a:t>
            </a:r>
          </a:p>
          <a:p>
            <a:pPr lvl="1"/>
            <a:r>
              <a:rPr lang="en-US" dirty="0" smtClean="0"/>
              <a:t>Newton’s Laws</a:t>
            </a:r>
          </a:p>
          <a:p>
            <a:pPr lvl="1"/>
            <a:r>
              <a:rPr lang="en-US" dirty="0" smtClean="0"/>
              <a:t>Acceleration, velocity and displacement</a:t>
            </a:r>
          </a:p>
          <a:p>
            <a:r>
              <a:rPr lang="en-US" dirty="0" smtClean="0"/>
              <a:t>Block Diagram Operation</a:t>
            </a:r>
          </a:p>
          <a:p>
            <a:pPr lvl="1"/>
            <a:r>
              <a:rPr lang="en-US" dirty="0" smtClean="0"/>
              <a:t>Transfer function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Note: In this lecture, we bring advance concepts to in a simple and understandable way.  As long as you read the material carefully, for most contents, you have no problem to understand them.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 4  Basic Math/Physics Concepts Used in System Modeling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7286625" y="2486025"/>
            <a:ext cx="847725" cy="857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5686425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1</a:t>
            </a:r>
          </a:p>
          <a:p>
            <a:pPr lvl="1"/>
            <a:r>
              <a:rPr lang="en-US" dirty="0" smtClean="0"/>
              <a:t>Function: y = f(x) = k (constant)</a:t>
            </a:r>
          </a:p>
          <a:p>
            <a:pPr lvl="1"/>
            <a:r>
              <a:rPr lang="en-US" dirty="0" smtClean="0"/>
              <a:t>Integration: Area = k*(x – x0) = </a:t>
            </a:r>
            <a:r>
              <a:rPr lang="en-US" dirty="0" err="1" smtClean="0"/>
              <a:t>kx</a:t>
            </a:r>
            <a:r>
              <a:rPr lang="en-US" dirty="0" smtClean="0"/>
              <a:t> – kx0 = </a:t>
            </a:r>
            <a:r>
              <a:rPr lang="en-US" dirty="0" err="1" smtClean="0"/>
              <a:t>kx</a:t>
            </a:r>
            <a:r>
              <a:rPr lang="en-US" dirty="0" smtClean="0"/>
              <a:t> + C</a:t>
            </a:r>
          </a:p>
          <a:p>
            <a:r>
              <a:rPr lang="en-US" dirty="0" smtClean="0"/>
              <a:t>Example 2 </a:t>
            </a:r>
          </a:p>
          <a:p>
            <a:pPr lvl="1"/>
            <a:r>
              <a:rPr lang="en-US" dirty="0" smtClean="0"/>
              <a:t>Function: y = f(x) = 2ax</a:t>
            </a:r>
          </a:p>
          <a:p>
            <a:pPr lvl="1"/>
            <a:r>
              <a:rPr lang="en-US" dirty="0" smtClean="0"/>
              <a:t>Integration: Area = (2ax0 + 2ax)(x-x0)/2 =ax^2 – ax1^2</a:t>
            </a:r>
          </a:p>
          <a:p>
            <a:pPr lvl="1"/>
            <a:r>
              <a:rPr lang="en-US" dirty="0" smtClean="0"/>
              <a:t>   = ax^2 + C</a:t>
            </a:r>
          </a:p>
          <a:p>
            <a:r>
              <a:rPr lang="en-US" dirty="0" smtClean="0"/>
              <a:t>Above integration results of a function equal a variable term + a constant.</a:t>
            </a:r>
          </a:p>
          <a:p>
            <a:pPr lvl="1"/>
            <a:r>
              <a:rPr lang="en-US" dirty="0" smtClean="0"/>
              <a:t>This is true for most integration.</a:t>
            </a:r>
          </a:p>
          <a:p>
            <a:pPr lvl="1"/>
            <a:r>
              <a:rPr lang="en-US" dirty="0" smtClean="0"/>
              <a:t>The variable part is called </a:t>
            </a:r>
            <a:r>
              <a:rPr lang="en-US" i="1" dirty="0" smtClean="0"/>
              <a:t>in-definitive integration</a:t>
            </a:r>
          </a:p>
          <a:p>
            <a:r>
              <a:rPr lang="en-US" dirty="0" smtClean="0"/>
              <a:t>So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Simple Integration</a:t>
            </a:r>
            <a:endParaRPr lang="en-US" dirty="0"/>
          </a:p>
        </p:txBody>
      </p:sp>
      <p:grpSp>
        <p:nvGrpSpPr>
          <p:cNvPr id="6" name="Group 53"/>
          <p:cNvGrpSpPr/>
          <p:nvPr/>
        </p:nvGrpSpPr>
        <p:grpSpPr>
          <a:xfrm>
            <a:off x="6254871" y="1816290"/>
            <a:ext cx="2603604" cy="1788312"/>
            <a:chOff x="6124222" y="1524000"/>
            <a:chExt cx="2603604" cy="178831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781800" y="3048000"/>
              <a:ext cx="1752600" cy="0"/>
            </a:xfrm>
            <a:prstGeom prst="straightConnector1">
              <a:avLst/>
            </a:prstGeom>
            <a:ln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6781800" y="1752600"/>
              <a:ext cx="0" cy="1295400"/>
            </a:xfrm>
            <a:prstGeom prst="straightConnector1">
              <a:avLst/>
            </a:prstGeom>
            <a:ln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781800" y="2503311"/>
              <a:ext cx="465235" cy="3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778978" y="2032000"/>
              <a:ext cx="1055510" cy="282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034480" y="3066091"/>
              <a:ext cx="442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x</a:t>
              </a:r>
              <a:r>
                <a:rPr lang="en-US" sz="1000" baseline="-25000" dirty="0" smtClean="0"/>
                <a:t>1</a:t>
              </a:r>
              <a:r>
                <a:rPr lang="en-US" sz="1000" dirty="0" smtClean="0"/>
                <a:t>=a</a:t>
              </a:r>
              <a:endParaRPr lang="en-US" sz="1000" baseline="-25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43226" y="3058450"/>
              <a:ext cx="5068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/>
                <a:t>x</a:t>
              </a:r>
              <a:r>
                <a:rPr lang="en-US" sz="1000" baseline="-25000" dirty="0" err="1" smtClean="0"/>
                <a:t>n</a:t>
              </a:r>
              <a:r>
                <a:rPr lang="en-US" sz="1000" dirty="0" smtClean="0"/>
                <a:t> = x</a:t>
              </a:r>
              <a:endParaRPr lang="en-US" sz="1000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24222" y="2373489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y</a:t>
              </a:r>
              <a:r>
                <a:rPr lang="en-US" sz="1000" baseline="-25000" dirty="0" smtClean="0"/>
                <a:t>1 </a:t>
              </a:r>
              <a:r>
                <a:rPr lang="en-US" sz="1000" dirty="0" smtClean="0"/>
                <a:t>= f(x</a:t>
              </a:r>
              <a:r>
                <a:rPr lang="en-US" sz="1000" baseline="-25000" dirty="0" smtClean="0"/>
                <a:t>1</a:t>
              </a:r>
              <a:r>
                <a:rPr lang="en-US" sz="1000" dirty="0" smtClean="0"/>
                <a:t>) </a:t>
              </a:r>
              <a:endParaRPr 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24222" y="1888068"/>
              <a:ext cx="691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y</a:t>
              </a:r>
              <a:r>
                <a:rPr lang="en-US" sz="1000" baseline="-25000" dirty="0" err="1" smtClean="0"/>
                <a:t>n</a:t>
              </a:r>
              <a:r>
                <a:rPr lang="en-US" sz="1000" baseline="-25000" dirty="0" smtClean="0"/>
                <a:t> </a:t>
              </a:r>
              <a:r>
                <a:rPr lang="en-US" sz="1000" dirty="0" smtClean="0"/>
                <a:t>= f(</a:t>
              </a:r>
              <a:r>
                <a:rPr lang="en-US" sz="1000" dirty="0" err="1" smtClean="0"/>
                <a:t>x</a:t>
              </a:r>
              <a:r>
                <a:rPr lang="en-US" sz="1000" baseline="-25000" dirty="0" err="1" smtClean="0"/>
                <a:t>n</a:t>
              </a:r>
              <a:r>
                <a:rPr lang="en-US" sz="1000" dirty="0" smtClean="0"/>
                <a:t>) </a:t>
              </a:r>
              <a:endParaRPr 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58200" y="2895600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X</a:t>
              </a:r>
              <a:endParaRPr lang="en-US" sz="1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29400" y="1524000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Y</a:t>
              </a:r>
              <a:endParaRPr lang="en-US" sz="1000" baseline="-25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4711" y="1758245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y</a:t>
              </a:r>
              <a:r>
                <a:rPr lang="en-US" sz="1000" baseline="-25000" dirty="0" smtClean="0"/>
                <a:t> </a:t>
              </a:r>
              <a:r>
                <a:rPr lang="en-US" sz="1000" dirty="0" smtClean="0"/>
                <a:t>= f(x) </a:t>
              </a:r>
              <a:endParaRPr lang="en-US" sz="10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784622" y="2379133"/>
              <a:ext cx="521679" cy="286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124222" y="2232379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y</a:t>
              </a:r>
              <a:r>
                <a:rPr lang="en-US" sz="1000" baseline="-25000" dirty="0" smtClean="0"/>
                <a:t>2 </a:t>
              </a:r>
              <a:r>
                <a:rPr lang="en-US" sz="1000" dirty="0" smtClean="0"/>
                <a:t>= f(x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) </a:t>
              </a:r>
              <a:endParaRPr lang="en-US" sz="1000" dirty="0"/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6924675" y="2495550"/>
            <a:ext cx="139065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282326" y="2505075"/>
            <a:ext cx="0" cy="833791"/>
          </a:xfrm>
          <a:prstGeom prst="line">
            <a:avLst/>
          </a:prstGeom>
          <a:ln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128799" y="2499850"/>
            <a:ext cx="0" cy="833791"/>
          </a:xfrm>
          <a:prstGeom prst="line">
            <a:avLst/>
          </a:prstGeom>
          <a:ln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between Derivative and Indefinite Integration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762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Drawing a system block diagram is starting point of any control system design. </a:t>
            </a:r>
          </a:p>
          <a:p>
            <a:pPr lvl="1"/>
            <a:r>
              <a:rPr lang="en-US" dirty="0" smtClean="0"/>
              <a:t>Example, ball shooter of 2012  robot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Contents of Lecture 1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2133600"/>
            <a:ext cx="6705600" cy="3103590"/>
            <a:chOff x="31304" y="1371600"/>
            <a:chExt cx="8884096" cy="4111875"/>
          </a:xfrm>
        </p:grpSpPr>
        <p:sp>
          <p:nvSpPr>
            <p:cNvPr id="5" name="Flowchart: Summing Junction 4"/>
            <p:cNvSpPr/>
            <p:nvPr/>
          </p:nvSpPr>
          <p:spPr>
            <a:xfrm>
              <a:off x="1066800" y="2743200"/>
              <a:ext cx="304800" cy="304800"/>
            </a:xfrm>
            <a:prstGeom prst="flowChartSummingJunct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cxnSp>
          <p:nvCxnSpPr>
            <p:cNvPr id="6" name="Straight Arrow Connector 5"/>
            <p:cNvCxnSpPr>
              <a:endCxn id="5" idx="2"/>
            </p:cNvCxnSpPr>
            <p:nvPr/>
          </p:nvCxnSpPr>
          <p:spPr>
            <a:xfrm>
              <a:off x="762000" y="2895600"/>
              <a:ext cx="304800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owchart: Process 6"/>
            <p:cNvSpPr/>
            <p:nvPr/>
          </p:nvSpPr>
          <p:spPr>
            <a:xfrm>
              <a:off x="7239000" y="2590800"/>
              <a:ext cx="762000" cy="61264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Shooter Wheel</a:t>
              </a:r>
              <a:endParaRPr lang="en-US" sz="900" dirty="0">
                <a:solidFill>
                  <a:schemeClr val="tx2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6"/>
              <a:endCxn id="22" idx="1"/>
            </p:cNvCxnSpPr>
            <p:nvPr/>
          </p:nvCxnSpPr>
          <p:spPr>
            <a:xfrm>
              <a:off x="1371600" y="2895600"/>
              <a:ext cx="533400" cy="1524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2" idx="3"/>
              <a:endCxn id="21" idx="1"/>
            </p:cNvCxnSpPr>
            <p:nvPr/>
          </p:nvCxnSpPr>
          <p:spPr>
            <a:xfrm>
              <a:off x="2743200" y="2897124"/>
              <a:ext cx="457200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3"/>
            </p:cNvCxnSpPr>
            <p:nvPr/>
          </p:nvCxnSpPr>
          <p:spPr>
            <a:xfrm flipV="1">
              <a:off x="8001000" y="2895600"/>
              <a:ext cx="609600" cy="1524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924800" y="1523999"/>
              <a:ext cx="838201" cy="454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Wheel</a:t>
              </a:r>
            </a:p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Speed</a:t>
              </a:r>
            </a:p>
          </p:txBody>
        </p:sp>
        <p:sp>
          <p:nvSpPr>
            <p:cNvPr id="12" name="Flowchart: Process 11"/>
            <p:cNvSpPr/>
            <p:nvPr/>
          </p:nvSpPr>
          <p:spPr>
            <a:xfrm>
              <a:off x="5715000" y="4038600"/>
              <a:ext cx="1600200" cy="6096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Hall Effect Sensor</a:t>
              </a:r>
            </a:p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(Voltage Pulse Generator</a:t>
              </a:r>
              <a:endParaRPr lang="en-US" sz="900" dirty="0">
                <a:solidFill>
                  <a:schemeClr val="tx2"/>
                </a:solidFill>
              </a:endParaRPr>
            </a:p>
          </p:txBody>
        </p:sp>
        <p:cxnSp>
          <p:nvCxnSpPr>
            <p:cNvPr id="13" name="Elbow Connector 12"/>
            <p:cNvCxnSpPr>
              <a:stCxn id="7" idx="3"/>
              <a:endCxn id="12" idx="3"/>
            </p:cNvCxnSpPr>
            <p:nvPr/>
          </p:nvCxnSpPr>
          <p:spPr>
            <a:xfrm flipH="1">
              <a:off x="7315200" y="2897124"/>
              <a:ext cx="685800" cy="1446276"/>
            </a:xfrm>
            <a:prstGeom prst="bentConnector3">
              <a:avLst>
                <a:gd name="adj1" fmla="val -33333"/>
              </a:avLst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28"/>
            <p:cNvCxnSpPr>
              <a:stCxn id="28" idx="1"/>
              <a:endCxn id="5" idx="4"/>
            </p:cNvCxnSpPr>
            <p:nvPr/>
          </p:nvCxnSpPr>
          <p:spPr>
            <a:xfrm rot="10800000">
              <a:off x="1219200" y="3048000"/>
              <a:ext cx="914400" cy="1295400"/>
            </a:xfrm>
            <a:prstGeom prst="bentConnector2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38200" y="2514599"/>
              <a:ext cx="257987" cy="283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tx2"/>
                  </a:solidFill>
                </a:rPr>
                <a:t>+</a:t>
              </a:r>
              <a:endParaRPr lang="en-US" sz="9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95401" y="2971800"/>
              <a:ext cx="214582" cy="283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tx2"/>
                  </a:solidFill>
                </a:rPr>
                <a:t>-</a:t>
              </a:r>
              <a:endParaRPr lang="en-US" sz="9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95401" y="1523999"/>
              <a:ext cx="761999" cy="454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Speed Error</a:t>
              </a:r>
              <a:endParaRPr lang="en-US" sz="9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304" y="2362200"/>
              <a:ext cx="730696" cy="454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900" dirty="0" smtClean="0">
                  <a:solidFill>
                    <a:schemeClr val="tx2"/>
                  </a:solidFill>
                </a:rPr>
                <a:t>ω</a:t>
              </a:r>
              <a:r>
                <a:rPr lang="en-US" sz="900" baseline="-25000" dirty="0" smtClean="0">
                  <a:solidFill>
                    <a:schemeClr val="tx2"/>
                  </a:solidFill>
                </a:rPr>
                <a:t>0 </a:t>
              </a:r>
            </a:p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(rpm)</a:t>
              </a:r>
              <a:endParaRPr lang="en-US" sz="9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19" name="Flowchart: Process 18"/>
            <p:cNvSpPr/>
            <p:nvPr/>
          </p:nvSpPr>
          <p:spPr>
            <a:xfrm>
              <a:off x="5943600" y="2590800"/>
              <a:ext cx="838200" cy="61264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Gearbox</a:t>
              </a:r>
              <a:endParaRPr 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20" name="Flowchart: Process 19"/>
            <p:cNvSpPr/>
            <p:nvPr/>
          </p:nvSpPr>
          <p:spPr>
            <a:xfrm>
              <a:off x="4800600" y="2590800"/>
              <a:ext cx="685800" cy="61264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Motor</a:t>
              </a:r>
              <a:endParaRPr 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21" name="Flowchart: Process 20"/>
            <p:cNvSpPr/>
            <p:nvPr/>
          </p:nvSpPr>
          <p:spPr>
            <a:xfrm>
              <a:off x="3200400" y="2590800"/>
              <a:ext cx="914400" cy="61264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Jaguar</a:t>
              </a:r>
            </a:p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Speed Controller</a:t>
              </a:r>
              <a:endParaRPr 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1905000" y="2590800"/>
              <a:ext cx="838200" cy="61264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Control Software </a:t>
              </a:r>
              <a:endParaRPr lang="en-US" sz="900" dirty="0">
                <a:solidFill>
                  <a:schemeClr val="tx2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1" idx="3"/>
              <a:endCxn id="20" idx="1"/>
            </p:cNvCxnSpPr>
            <p:nvPr/>
          </p:nvCxnSpPr>
          <p:spPr>
            <a:xfrm>
              <a:off x="4114800" y="2897124"/>
              <a:ext cx="685800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2" idx="1"/>
              <a:endCxn id="27" idx="3"/>
            </p:cNvCxnSpPr>
            <p:nvPr/>
          </p:nvCxnSpPr>
          <p:spPr>
            <a:xfrm flipH="1">
              <a:off x="5181600" y="4343400"/>
              <a:ext cx="533400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0" idx="3"/>
              <a:endCxn id="19" idx="1"/>
            </p:cNvCxnSpPr>
            <p:nvPr/>
          </p:nvCxnSpPr>
          <p:spPr>
            <a:xfrm>
              <a:off x="5486400" y="2897124"/>
              <a:ext cx="457200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3"/>
              <a:endCxn id="7" idx="1"/>
            </p:cNvCxnSpPr>
            <p:nvPr/>
          </p:nvCxnSpPr>
          <p:spPr>
            <a:xfrm>
              <a:off x="6781800" y="2897124"/>
              <a:ext cx="457200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Process 26"/>
            <p:cNvSpPr/>
            <p:nvPr/>
          </p:nvSpPr>
          <p:spPr>
            <a:xfrm>
              <a:off x="3962400" y="4114800"/>
              <a:ext cx="1219200" cy="4572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Pulse Counter</a:t>
              </a:r>
              <a:endParaRPr 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28" name="Flowchart: Process 27"/>
            <p:cNvSpPr/>
            <p:nvPr/>
          </p:nvSpPr>
          <p:spPr>
            <a:xfrm>
              <a:off x="2133600" y="4038600"/>
              <a:ext cx="1219200" cy="6096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Voltage to Speed Converter</a:t>
              </a:r>
              <a:endParaRPr lang="en-US" sz="900" dirty="0">
                <a:solidFill>
                  <a:schemeClr val="tx2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7" idx="1"/>
              <a:endCxn id="28" idx="3"/>
            </p:cNvCxnSpPr>
            <p:nvPr/>
          </p:nvCxnSpPr>
          <p:spPr>
            <a:xfrm flipH="1">
              <a:off x="3352800" y="4343400"/>
              <a:ext cx="609600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295401" y="2057400"/>
              <a:ext cx="685800" cy="454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900" dirty="0" smtClean="0">
                  <a:solidFill>
                    <a:schemeClr val="tx2"/>
                  </a:solidFill>
                </a:rPr>
                <a:t>Δω</a:t>
              </a:r>
              <a:r>
                <a:rPr lang="en-US" sz="900" baseline="-25000" dirty="0" smtClean="0">
                  <a:solidFill>
                    <a:schemeClr val="tx2"/>
                  </a:solidFill>
                </a:rPr>
                <a:t> </a:t>
              </a:r>
            </a:p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(rpm)</a:t>
              </a:r>
              <a:endParaRPr lang="en-US" sz="9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67001" y="2057400"/>
              <a:ext cx="609600" cy="454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2"/>
                  </a:solidFill>
                </a:rPr>
                <a:t>V</a:t>
              </a:r>
              <a:r>
                <a:rPr lang="en-US" sz="900" baseline="-25000" dirty="0" err="1" smtClean="0">
                  <a:solidFill>
                    <a:schemeClr val="tx2"/>
                  </a:solidFill>
                </a:rPr>
                <a:t>ctrl</a:t>
              </a:r>
              <a:r>
                <a:rPr lang="en-US" sz="900" dirty="0" smtClean="0">
                  <a:solidFill>
                    <a:schemeClr val="tx2"/>
                  </a:solidFill>
                </a:rPr>
                <a:t> (volt)</a:t>
              </a:r>
              <a:endParaRPr lang="en-US" sz="9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14800" y="2057400"/>
              <a:ext cx="609600" cy="454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2"/>
                  </a:solidFill>
                </a:rPr>
                <a:t>V</a:t>
              </a:r>
              <a:r>
                <a:rPr lang="en-US" sz="900" baseline="-25000" dirty="0" err="1" smtClean="0">
                  <a:solidFill>
                    <a:schemeClr val="tx2"/>
                  </a:solidFill>
                </a:rPr>
                <a:t>m</a:t>
              </a:r>
              <a:endParaRPr lang="en-US" sz="900" baseline="-250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(volt)</a:t>
              </a:r>
              <a:endParaRPr lang="en-US" sz="9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34000" y="2057400"/>
              <a:ext cx="685800" cy="454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T</a:t>
              </a:r>
              <a:r>
                <a:rPr lang="en-US" sz="900" baseline="-25000" dirty="0" smtClean="0">
                  <a:solidFill>
                    <a:schemeClr val="tx2"/>
                  </a:solidFill>
                </a:rPr>
                <a:t>m</a:t>
              </a:r>
            </a:p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(N-m)</a:t>
              </a:r>
              <a:endParaRPr lang="en-US" sz="9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29401" y="2057400"/>
              <a:ext cx="685800" cy="454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2"/>
                  </a:solidFill>
                </a:rPr>
                <a:t>T</a:t>
              </a:r>
              <a:r>
                <a:rPr lang="en-US" sz="900" baseline="-25000" dirty="0" err="1" smtClean="0">
                  <a:solidFill>
                    <a:schemeClr val="tx2"/>
                  </a:solidFill>
                </a:rPr>
                <a:t>gb</a:t>
              </a:r>
              <a:endParaRPr lang="en-US" sz="900" baseline="-250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(N-m)</a:t>
              </a:r>
              <a:endParaRPr lang="en-US" sz="9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153401" y="2209801"/>
              <a:ext cx="761999" cy="454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900" dirty="0" smtClean="0">
                  <a:solidFill>
                    <a:schemeClr val="tx2"/>
                  </a:solidFill>
                </a:rPr>
                <a:t>ω</a:t>
              </a:r>
              <a:r>
                <a:rPr lang="en-US" sz="900" baseline="-25000" dirty="0" err="1" smtClean="0">
                  <a:solidFill>
                    <a:schemeClr val="tx2"/>
                  </a:solidFill>
                </a:rPr>
                <a:t>whl</a:t>
              </a:r>
              <a:endParaRPr lang="en-US" sz="900" baseline="-250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(rpm)</a:t>
              </a:r>
              <a:endParaRPr lang="en-US" sz="9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14600" y="1523999"/>
              <a:ext cx="838201" cy="454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Control Voltage</a:t>
              </a:r>
              <a:endParaRPr lang="en-US" sz="9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62400" y="1523999"/>
              <a:ext cx="838201" cy="454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Motor Voltage</a:t>
              </a:r>
              <a:endParaRPr lang="en-US" sz="9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57800" y="1371600"/>
              <a:ext cx="838201" cy="624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Motor  Output Torque</a:t>
              </a:r>
              <a:endParaRPr lang="en-US" sz="9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76999" y="1371600"/>
              <a:ext cx="914400" cy="624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Gearbox  Output Torque</a:t>
              </a:r>
              <a:endParaRPr lang="en-US" sz="9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40" name="Flowchart: Process 39"/>
            <p:cNvSpPr/>
            <p:nvPr/>
          </p:nvSpPr>
          <p:spPr>
            <a:xfrm>
              <a:off x="1676400" y="2362200"/>
              <a:ext cx="2590800" cy="1219200"/>
            </a:xfrm>
            <a:prstGeom prst="flowChartProcess">
              <a:avLst/>
            </a:prstGeom>
            <a:noFill/>
            <a:ln w="12700">
              <a:solidFill>
                <a:srgbClr val="FF0000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41" name="Flowchart: Process 40"/>
            <p:cNvSpPr/>
            <p:nvPr/>
          </p:nvSpPr>
          <p:spPr>
            <a:xfrm>
              <a:off x="4724400" y="2362200"/>
              <a:ext cx="3429000" cy="1219200"/>
            </a:xfrm>
            <a:prstGeom prst="flowChartProcess">
              <a:avLst/>
            </a:prstGeom>
            <a:noFill/>
            <a:ln w="12700">
              <a:solidFill>
                <a:srgbClr val="FF0000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42" name="Flowchart: Process 41"/>
            <p:cNvSpPr/>
            <p:nvPr/>
          </p:nvSpPr>
          <p:spPr>
            <a:xfrm>
              <a:off x="1981200" y="3810000"/>
              <a:ext cx="5638800" cy="990600"/>
            </a:xfrm>
            <a:prstGeom prst="flowChartProcess">
              <a:avLst/>
            </a:prstGeom>
            <a:noFill/>
            <a:ln w="12700">
              <a:solidFill>
                <a:srgbClr val="FF0000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48000" y="5029200"/>
              <a:ext cx="1143001" cy="454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Voltage of Pulse Rate</a:t>
              </a:r>
              <a:endParaRPr lang="en-US" sz="9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76801" y="4572000"/>
              <a:ext cx="1143001" cy="454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2"/>
                  </a:solidFill>
                </a:rPr>
                <a:t>P</a:t>
              </a:r>
              <a:r>
                <a:rPr lang="en-US" sz="900" baseline="-25000" dirty="0" err="1" smtClean="0">
                  <a:solidFill>
                    <a:schemeClr val="tx2"/>
                  </a:solidFill>
                </a:rPr>
                <a:t>whl</a:t>
              </a:r>
              <a:endParaRPr lang="en-US" sz="900" baseline="-250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(# of pulse)</a:t>
              </a:r>
              <a:endParaRPr lang="en-US" sz="9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2800" y="4572000"/>
              <a:ext cx="685800" cy="454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2"/>
                  </a:solidFill>
                </a:rPr>
                <a:t>V</a:t>
              </a:r>
              <a:r>
                <a:rPr lang="en-US" sz="900" baseline="-25000" dirty="0" err="1" smtClean="0">
                  <a:solidFill>
                    <a:schemeClr val="tx2"/>
                  </a:solidFill>
                </a:rPr>
                <a:t>pls</a:t>
              </a:r>
              <a:endParaRPr lang="en-US" sz="900" baseline="-250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(volt)</a:t>
              </a:r>
              <a:endParaRPr lang="en-US" sz="9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00070" y="4495801"/>
              <a:ext cx="828731" cy="454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900" dirty="0" smtClean="0">
                  <a:solidFill>
                    <a:schemeClr val="tx2"/>
                  </a:solidFill>
                </a:rPr>
                <a:t>ω</a:t>
              </a:r>
              <a:r>
                <a:rPr lang="en-US" sz="900" baseline="-25000" dirty="0" err="1" smtClean="0">
                  <a:solidFill>
                    <a:schemeClr val="tx2"/>
                  </a:solidFill>
                </a:rPr>
                <a:t>fbk</a:t>
              </a:r>
              <a:r>
                <a:rPr lang="en-US" sz="900" baseline="-25000" dirty="0" smtClean="0">
                  <a:solidFill>
                    <a:schemeClr val="tx2"/>
                  </a:solidFill>
                </a:rPr>
                <a:t> </a:t>
              </a:r>
            </a:p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(rpm)</a:t>
              </a:r>
              <a:endParaRPr lang="en-US" sz="9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53000" y="5029200"/>
              <a:ext cx="838201" cy="454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Sensor Pulse</a:t>
              </a:r>
              <a:endParaRPr lang="en-US" sz="9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5801" y="5029200"/>
              <a:ext cx="1447798" cy="454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Measured Wheel Speed</a:t>
              </a:r>
              <a:endParaRPr lang="en-US" sz="9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86001" y="3276601"/>
              <a:ext cx="1219200" cy="283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FF0000"/>
                  </a:solidFill>
                </a:rPr>
                <a:t>Controller</a:t>
              </a:r>
              <a:endParaRPr lang="en-US" sz="9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791198" y="3276601"/>
              <a:ext cx="1219200" cy="283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FF0000"/>
                  </a:solidFill>
                </a:rPr>
                <a:t>Plant</a:t>
              </a:r>
              <a:endParaRPr lang="en-US" sz="9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62400" y="3809999"/>
              <a:ext cx="1219200" cy="283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FF0000"/>
                  </a:solidFill>
                </a:rPr>
                <a:t>Sensor</a:t>
              </a:r>
              <a:endParaRPr lang="en-US" sz="9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3" name="Content Placeholder 1"/>
          <p:cNvSpPr txBox="1">
            <a:spLocks/>
          </p:cNvSpPr>
          <p:nvPr/>
        </p:nvSpPr>
        <p:spPr bwMode="auto">
          <a:xfrm>
            <a:off x="533400" y="52578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32500" lnSpcReduction="20000"/>
          </a:bodyPr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Tip: Draw a system block diagram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On our robot, starting from shooter wheel, you can find a component connecting to another component.  For example, wheel is driven by gearbox, gearbox is driven by a motor, motor is driven by speed controller, ….  Physically you can see and touch most of them on our robot.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For each component, draw a block in system diagram.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Name input and output of each block, present them in symbols.  Later, you will use these symbols to present mathematic relation of each block and entire system.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Define unit of each variable (symbol)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99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To a step input (the red curve in following plots), responses of system with a well designed controller should have performance as the green curves.</a:t>
            </a:r>
          </a:p>
          <a:p>
            <a:pPr lvl="1"/>
            <a:r>
              <a:rPr lang="en-US" dirty="0" smtClean="0"/>
              <a:t>Green curves in both plots have </a:t>
            </a:r>
            <a:r>
              <a:rPr lang="en-US" b="1" dirty="0" smtClean="0"/>
              <a:t>optimal damping ratio </a:t>
            </a:r>
            <a:r>
              <a:rPr lang="en-US" dirty="0" smtClean="0"/>
              <a:t>(0.5 ~ 1)</a:t>
            </a:r>
          </a:p>
          <a:p>
            <a:pPr lvl="1"/>
            <a:r>
              <a:rPr lang="en-US" dirty="0" smtClean="0"/>
              <a:t>But, the green curve in right figure is preferred because it has faster response (</a:t>
            </a:r>
            <a:r>
              <a:rPr lang="en-US" b="1" dirty="0" smtClean="0"/>
              <a:t>higher bandwidth</a:t>
            </a:r>
            <a:r>
              <a:rPr lang="en-US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Contents of Lecture 2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362200"/>
            <a:ext cx="31035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2362200"/>
            <a:ext cx="3124200" cy="1994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" y="4495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Systems with behavior as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shown in above figures can be represented by 2</a:t>
            </a:r>
            <a:r>
              <a:rPr kumimoji="0" 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order differential equation.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4953000"/>
            <a:ext cx="59499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457200" y="5334000"/>
            <a:ext cx="8458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0000" lnSpcReduction="2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	Tip: We take an approach to design our control system without solving this differential equation.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M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odel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robot system based on physics and mathematics.  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Typically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we will get the 2</a:t>
            </a:r>
            <a:r>
              <a:rPr kumimoji="0" 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order differential equation as above. Then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we optimize</a:t>
            </a:r>
          </a:p>
          <a:p>
            <a:pPr marL="1257300" lvl="2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Damping ratio: </a:t>
            </a:r>
            <a:r>
              <a:rPr lang="el-GR" sz="3200" dirty="0" smtClean="0">
                <a:latin typeface="Arial" pitchFamily="34" charset="0"/>
                <a:cs typeface="Arial" pitchFamily="34" charset="0"/>
              </a:rPr>
              <a:t>ζ = 0.5 ~ 1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257300" lvl="2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System bandwidth(close loop): </a:t>
            </a:r>
            <a:r>
              <a:rPr lang="el-GR" sz="32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en-US" sz="3200" baseline="-25000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= 5 - 10 Hz for 50 Hz control system sampling rate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514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characteristics of 2</a:t>
            </a:r>
            <a:r>
              <a:rPr lang="en-US" baseline="30000" dirty="0" smtClean="0"/>
              <a:t>nd</a:t>
            </a:r>
            <a:r>
              <a:rPr lang="en-US" dirty="0" smtClean="0"/>
              <a:t> order differential equation (or a system which can be presented by the same equation)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can be examined by solving special cases such as F(t) = 0 or F(t) = 1 and given initial conditions.</a:t>
            </a:r>
          </a:p>
          <a:p>
            <a:pPr lvl="1"/>
            <a:r>
              <a:rPr lang="en-US" dirty="0" smtClean="0"/>
              <a:t>At this point, you can use solutions from Mr. G’s presentation for our robot control system analysis and design.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Tip: use published solutions listed in table below for your simulation.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Contents of Lecture 3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981200"/>
            <a:ext cx="59499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038600"/>
            <a:ext cx="810700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48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+mj-lt"/>
              </a:rPr>
              <a:t>In rest of lectures we will get on real stuff of our robot.</a:t>
            </a:r>
          </a:p>
          <a:p>
            <a:r>
              <a:rPr lang="en-US" dirty="0" smtClean="0">
                <a:latin typeface="+mj-lt"/>
              </a:rPr>
              <a:t>First, we will model ball shooter wheel, its gearbox and motor, etc.</a:t>
            </a:r>
          </a:p>
          <a:p>
            <a:r>
              <a:rPr lang="en-US" dirty="0" smtClean="0">
                <a:latin typeface="+mj-lt"/>
              </a:rPr>
              <a:t>Second, analyze a proportional controller.</a:t>
            </a:r>
          </a:p>
          <a:p>
            <a:pPr lvl="1"/>
            <a:r>
              <a:rPr lang="en-US" dirty="0" smtClean="0">
                <a:latin typeface="+mj-lt"/>
              </a:rPr>
              <a:t>Proportion controller (P)with speed feedback is used on our shooter.</a:t>
            </a:r>
          </a:p>
          <a:p>
            <a:pPr lvl="1"/>
            <a:r>
              <a:rPr lang="en-US" dirty="0" smtClean="0">
                <a:latin typeface="+mj-lt"/>
              </a:rPr>
              <a:t>Answer why the system is always stable (thinking about damping).  Can step response be faster?</a:t>
            </a:r>
          </a:p>
          <a:p>
            <a:pPr lvl="1"/>
            <a:r>
              <a:rPr lang="en-US" dirty="0" smtClean="0">
                <a:latin typeface="+mj-lt"/>
              </a:rPr>
              <a:t>Run step response test.</a:t>
            </a:r>
          </a:p>
          <a:p>
            <a:pPr lvl="1"/>
            <a:r>
              <a:rPr lang="en-US" dirty="0" smtClean="0">
                <a:latin typeface="+mj-lt"/>
              </a:rPr>
              <a:t>Answer why this system can not keep constant speed in SVR. We will introduce disturbance input in block diagram.</a:t>
            </a:r>
          </a:p>
          <a:p>
            <a:r>
              <a:rPr lang="en-US" dirty="0" smtClean="0">
                <a:latin typeface="+mj-lt"/>
              </a:rPr>
              <a:t>Third, we will change the controller to proportion – integration controller (PI)</a:t>
            </a:r>
          </a:p>
          <a:p>
            <a:pPr lvl="1"/>
            <a:r>
              <a:rPr lang="en-US" dirty="0" smtClean="0">
                <a:latin typeface="+mj-lt"/>
              </a:rPr>
              <a:t>Analyze that under which condition this system will be stable or not stable.</a:t>
            </a:r>
          </a:p>
          <a:p>
            <a:pPr lvl="1"/>
            <a:r>
              <a:rPr lang="en-US" dirty="0" smtClean="0">
                <a:latin typeface="+mj-lt"/>
              </a:rPr>
              <a:t>Program the controller on robot and see step response.</a:t>
            </a:r>
          </a:p>
          <a:p>
            <a:pPr lvl="1"/>
            <a:r>
              <a:rPr lang="en-US" dirty="0" smtClean="0">
                <a:latin typeface="+mj-lt"/>
              </a:rPr>
              <a:t>Add load to shooter and see if speed can be constant.</a:t>
            </a:r>
          </a:p>
          <a:p>
            <a:r>
              <a:rPr lang="en-US" dirty="0" smtClean="0">
                <a:latin typeface="+mj-lt"/>
              </a:rPr>
              <a:t>Fourth, we will change the controller to proportion-integration-derivative (PID) controller if we can not achieve stable operation from above design.</a:t>
            </a:r>
          </a:p>
          <a:p>
            <a:pPr lvl="1"/>
            <a:r>
              <a:rPr lang="en-US" dirty="0" smtClean="0">
                <a:latin typeface="+mj-lt"/>
              </a:rPr>
              <a:t>Modeling and analysis could be more complicated for students.  But we will give a try.</a:t>
            </a:r>
          </a:p>
          <a:p>
            <a:pPr lvl="1"/>
            <a:r>
              <a:rPr lang="en-US" dirty="0" smtClean="0">
                <a:latin typeface="+mj-lt"/>
              </a:rPr>
              <a:t>We will finalize the design and tune the system for </a:t>
            </a:r>
            <a:r>
              <a:rPr lang="en-US" dirty="0" err="1" smtClean="0">
                <a:latin typeface="+mj-lt"/>
              </a:rPr>
              <a:t>CalGame</a:t>
            </a:r>
            <a:r>
              <a:rPr lang="en-US" dirty="0" smtClean="0">
                <a:latin typeface="+mj-lt"/>
              </a:rPr>
              <a:t>.</a:t>
            </a:r>
          </a:p>
          <a:p>
            <a:r>
              <a:rPr lang="en-US" dirty="0" smtClean="0">
                <a:latin typeface="+mj-lt"/>
              </a:rPr>
              <a:t>Then, we will get on aiming position control system design for </a:t>
            </a:r>
            <a:r>
              <a:rPr lang="en-US" dirty="0" err="1" smtClean="0">
                <a:latin typeface="+mj-lt"/>
              </a:rPr>
              <a:t>CalGame</a:t>
            </a:r>
            <a:r>
              <a:rPr lang="en-US" smtClean="0">
                <a:latin typeface="+mj-lt"/>
              </a:rPr>
              <a:t>.</a:t>
            </a:r>
            <a:endParaRPr lang="en-US" dirty="0" smtClean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Heads-up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Motion of a Point</a:t>
            </a:r>
          </a:p>
          <a:p>
            <a:pPr lvl="1"/>
            <a:r>
              <a:rPr lang="en-US" dirty="0" smtClean="0"/>
              <a:t>Position and Displacement of a Point</a:t>
            </a:r>
          </a:p>
          <a:p>
            <a:pPr lvl="1"/>
            <a:r>
              <a:rPr lang="en-US" dirty="0" smtClean="0"/>
              <a:t>Velocity of a Point</a:t>
            </a:r>
          </a:p>
          <a:p>
            <a:pPr lvl="1"/>
            <a:r>
              <a:rPr lang="en-US" dirty="0" smtClean="0"/>
              <a:t>Acceleration of a Point</a:t>
            </a:r>
          </a:p>
          <a:p>
            <a:r>
              <a:rPr lang="en-US" dirty="0" smtClean="0"/>
              <a:t>Angular Motion of a Point</a:t>
            </a:r>
          </a:p>
          <a:p>
            <a:pPr lvl="1"/>
            <a:r>
              <a:rPr lang="en-US" dirty="0" smtClean="0"/>
              <a:t>Angular Position and Displacement of a Point</a:t>
            </a:r>
          </a:p>
          <a:p>
            <a:pPr lvl="1"/>
            <a:r>
              <a:rPr lang="en-US" dirty="0" smtClean="0"/>
              <a:t>Angular Velocity of a Point</a:t>
            </a:r>
          </a:p>
          <a:p>
            <a:pPr lvl="1"/>
            <a:r>
              <a:rPr lang="en-US" dirty="0" smtClean="0"/>
              <a:t>Angular Acceleration of a Point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– A Point Motion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1447800"/>
            <a:ext cx="4648199" cy="4953000"/>
          </a:xfrm>
        </p:spPr>
        <p:txBody>
          <a:bodyPr/>
          <a:lstStyle/>
          <a:p>
            <a:r>
              <a:rPr lang="en-US" dirty="0" smtClean="0"/>
              <a:t>Position </a:t>
            </a:r>
          </a:p>
          <a:p>
            <a:pPr lvl="1"/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Position is coordinates of a point in a coordinate system (1D, 2D, or 3D)</a:t>
            </a:r>
          </a:p>
          <a:p>
            <a:r>
              <a:rPr lang="en-US" dirty="0" smtClean="0"/>
              <a:t>Displacement </a:t>
            </a:r>
          </a:p>
          <a:p>
            <a:pPr lvl="1"/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Displacement is position difference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between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a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point and another point.</a:t>
            </a:r>
          </a:p>
          <a:p>
            <a:pPr lvl="1">
              <a:buNone/>
            </a:pP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		</a:t>
            </a:r>
            <a:r>
              <a:rPr lang="el-GR" i="1" dirty="0" smtClean="0">
                <a:solidFill>
                  <a:schemeClr val="tx2">
                    <a:lumMod val="75000"/>
                  </a:schemeClr>
                </a:solidFill>
              </a:rPr>
              <a:t> Δ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i="1" baseline="-25000" dirty="0" smtClean="0">
                <a:solidFill>
                  <a:schemeClr val="tx2">
                    <a:lumMod val="75000"/>
                  </a:schemeClr>
                </a:solidFill>
              </a:rPr>
              <a:t>BA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 = X</a:t>
            </a:r>
            <a:r>
              <a:rPr lang="en-US" i="1" baseline="-25000" dirty="0" smtClean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 – X</a:t>
            </a:r>
            <a:r>
              <a:rPr lang="en-US" i="1" baseline="-25000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Different from distance, displacement has direction.</a:t>
            </a:r>
            <a:endParaRPr lang="en-US" dirty="0" smtClean="0"/>
          </a:p>
          <a:p>
            <a:pPr lvl="1"/>
            <a:r>
              <a:rPr lang="en-US" dirty="0" smtClean="0"/>
              <a:t>Unit: m (or mm, inch, feet, etc.)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Position and Displacement of a Point</a:t>
            </a:r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5777805" y="2398936"/>
            <a:ext cx="3027529" cy="1028050"/>
            <a:chOff x="6116471" y="1763936"/>
            <a:chExt cx="3027529" cy="1028050"/>
          </a:xfrm>
        </p:grpSpPr>
        <p:sp>
          <p:nvSpPr>
            <p:cNvPr id="41" name="TextBox 40"/>
            <p:cNvSpPr txBox="1"/>
            <p:nvPr/>
          </p:nvSpPr>
          <p:spPr>
            <a:xfrm>
              <a:off x="8582628" y="2128164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X (m)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38030" y="2514987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X</a:t>
              </a:r>
              <a:r>
                <a:rPr lang="en-US" sz="1200" baseline="-25000" dirty="0" smtClean="0"/>
                <a:t>A</a:t>
              </a:r>
              <a:endParaRPr lang="en-US" sz="1200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188656" y="2514987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X</a:t>
              </a:r>
              <a:r>
                <a:rPr lang="en-US" sz="1200" baseline="-25000" dirty="0" smtClean="0"/>
                <a:t>B</a:t>
              </a:r>
              <a:endParaRPr lang="en-US" sz="1200" baseline="-250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6116471" y="2360883"/>
              <a:ext cx="2733675" cy="95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7369768" y="2023666"/>
              <a:ext cx="409575" cy="2476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44656" y="2023666"/>
              <a:ext cx="409575" cy="2476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45286" y="2023666"/>
              <a:ext cx="409575" cy="2476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147615" y="2240233"/>
              <a:ext cx="0" cy="123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547953" y="2298556"/>
              <a:ext cx="0" cy="63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948291" y="2302398"/>
              <a:ext cx="0" cy="63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348629" y="2298556"/>
              <a:ext cx="0" cy="63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747277" y="2302398"/>
              <a:ext cx="0" cy="63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346939" y="2298556"/>
              <a:ext cx="0" cy="63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632824" y="2403204"/>
              <a:ext cx="2760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-1</a:t>
              </a:r>
              <a:endParaRPr lang="en-US" sz="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22658" y="240320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</a:t>
              </a:r>
              <a:endParaRPr lang="en-US" sz="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47068" y="240320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37358" y="240320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08870" y="2403204"/>
              <a:ext cx="2760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-2</a:t>
              </a:r>
              <a:endParaRPr lang="en-US" sz="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27649" y="240320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3</a:t>
              </a:r>
              <a:endParaRPr lang="en-US" sz="8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7635922" y="2162706"/>
              <a:ext cx="730155" cy="0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6366680" y="2094467"/>
              <a:ext cx="1992574" cy="1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424382" y="1763936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</a:t>
              </a:r>
              <a:endParaRPr lang="en-US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175008" y="1763936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B</a:t>
              </a:r>
              <a:endParaRPr 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89260" y="1770758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</a:t>
              </a:r>
              <a:endParaRPr 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02906" y="2504040"/>
              <a:ext cx="360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X</a:t>
              </a:r>
              <a:r>
                <a:rPr lang="en-US" sz="1200" baseline="-25000" dirty="0" smtClean="0"/>
                <a:t>C</a:t>
              </a:r>
              <a:endParaRPr lang="en-US" sz="1200" baseline="-25000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927725" y="1440392"/>
            <a:ext cx="2867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Example: </a:t>
            </a:r>
            <a:endParaRPr lang="en-US" sz="1400" dirty="0" smtClean="0"/>
          </a:p>
          <a:p>
            <a:pPr marL="119063" indent="-119063">
              <a:buFont typeface="Arial" pitchFamily="34" charset="0"/>
              <a:buChar char="•"/>
            </a:pPr>
            <a:r>
              <a:rPr lang="en-US" sz="1400" dirty="0" smtClean="0"/>
              <a:t>An </a:t>
            </a:r>
            <a:r>
              <a:rPr lang="en-US" sz="1400" dirty="0" smtClean="0"/>
              <a:t>object moves </a:t>
            </a:r>
            <a:r>
              <a:rPr lang="en-US" sz="1400" dirty="0" smtClean="0"/>
              <a:t>to B </a:t>
            </a:r>
            <a:r>
              <a:rPr lang="en-US" sz="1400" dirty="0" smtClean="0"/>
              <a:t>position </a:t>
            </a:r>
            <a:r>
              <a:rPr lang="en-US" sz="1400" dirty="0" smtClean="0"/>
              <a:t>from A position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400" dirty="0" smtClean="0"/>
              <a:t>Then, move to C from B.</a:t>
            </a:r>
            <a:endParaRPr lang="en-US" sz="14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5486400" y="3646648"/>
          <a:ext cx="3477276" cy="189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728"/>
                <a:gridCol w="806939"/>
                <a:gridCol w="829733"/>
                <a:gridCol w="1292876"/>
              </a:tblGrid>
              <a:tr h="3277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Point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Position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Displacement</a:t>
                      </a:r>
                      <a:endParaRPr lang="en-US" sz="1200" dirty="0"/>
                    </a:p>
                  </a:txBody>
                  <a:tcPr/>
                </a:tc>
              </a:tr>
              <a:tr h="29166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r>
                        <a:rPr lang="en-US" sz="1200" baseline="-25000" dirty="0" smtClean="0"/>
                        <a:t>A</a:t>
                      </a:r>
                      <a:r>
                        <a:rPr lang="en-US" sz="1200" baseline="0" dirty="0" smtClean="0"/>
                        <a:t> = 1 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4583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X</a:t>
                      </a:r>
                      <a:r>
                        <a:rPr lang="en-US" sz="1200" baseline="-25000" dirty="0" smtClean="0"/>
                        <a:t>B</a:t>
                      </a:r>
                      <a:r>
                        <a:rPr lang="en-US" sz="1200" dirty="0" smtClean="0"/>
                        <a:t> = 3 m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 -&gt;</a:t>
                      </a:r>
                      <a:r>
                        <a:rPr lang="en-US" sz="1200" baseline="0" dirty="0" smtClean="0"/>
                        <a:t> B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/>
                        <a:t>Δ</a:t>
                      </a:r>
                      <a:r>
                        <a:rPr lang="en-US" sz="1200" dirty="0" smtClean="0"/>
                        <a:t>X</a:t>
                      </a:r>
                      <a:r>
                        <a:rPr lang="en-US" sz="1200" baseline="-25000" dirty="0" smtClean="0"/>
                        <a:t>BA</a:t>
                      </a:r>
                      <a:r>
                        <a:rPr lang="en-US" sz="1200" dirty="0" smtClean="0"/>
                        <a:t> = X</a:t>
                      </a:r>
                      <a:r>
                        <a:rPr lang="en-US" sz="1200" baseline="-25000" dirty="0" smtClean="0"/>
                        <a:t>B</a:t>
                      </a:r>
                      <a:r>
                        <a:rPr lang="en-US" sz="1200" baseline="0" dirty="0" smtClean="0"/>
                        <a:t> – X</a:t>
                      </a:r>
                      <a:r>
                        <a:rPr lang="en-US" sz="1200" baseline="-25000" dirty="0" smtClean="0"/>
                        <a:t>A</a:t>
                      </a:r>
                      <a:r>
                        <a:rPr lang="en-US" sz="1200" baseline="0" dirty="0" smtClean="0"/>
                        <a:t> = 3 m – 1 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= 2 m</a:t>
                      </a:r>
                      <a:endParaRPr lang="en-US" sz="1200" dirty="0" smtClean="0"/>
                    </a:p>
                  </a:txBody>
                  <a:tcPr/>
                </a:tc>
              </a:tr>
              <a:tr h="4583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X</a:t>
                      </a:r>
                      <a:r>
                        <a:rPr lang="en-US" sz="1200" baseline="-25000" dirty="0" smtClean="0"/>
                        <a:t>C</a:t>
                      </a:r>
                      <a:r>
                        <a:rPr lang="en-US" sz="1200" dirty="0" smtClean="0"/>
                        <a:t> = -2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 -&gt; C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/>
                        <a:t>Δ</a:t>
                      </a:r>
                      <a:r>
                        <a:rPr lang="en-US" sz="1200" dirty="0" smtClean="0"/>
                        <a:t>X</a:t>
                      </a:r>
                      <a:r>
                        <a:rPr lang="en-US" sz="1200" baseline="-25000" dirty="0" smtClean="0"/>
                        <a:t>CB</a:t>
                      </a:r>
                      <a:r>
                        <a:rPr lang="en-US" sz="1200" dirty="0" smtClean="0"/>
                        <a:t> = X</a:t>
                      </a:r>
                      <a:r>
                        <a:rPr lang="en-US" sz="1200" baseline="-25000" dirty="0" smtClean="0"/>
                        <a:t>C</a:t>
                      </a:r>
                      <a:r>
                        <a:rPr lang="en-US" sz="1200" baseline="0" dirty="0" smtClean="0"/>
                        <a:t> – X</a:t>
                      </a:r>
                      <a:r>
                        <a:rPr lang="en-US" sz="1200" baseline="-25000" dirty="0" smtClean="0"/>
                        <a:t>B</a:t>
                      </a:r>
                      <a:r>
                        <a:rPr lang="en-US" sz="1200" baseline="0" dirty="0" smtClean="0"/>
                        <a:t> = -2 m – 3 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 = -5 m</a:t>
                      </a: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4631267" cy="4953000"/>
          </a:xfrm>
        </p:spPr>
        <p:txBody>
          <a:bodyPr/>
          <a:lstStyle/>
          <a:p>
            <a:r>
              <a:rPr lang="en-US" dirty="0" smtClean="0"/>
              <a:t>Angular Position </a:t>
            </a:r>
            <a:endParaRPr lang="en-US" dirty="0" smtClean="0"/>
          </a:p>
          <a:p>
            <a:pPr lvl="1"/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Angular position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is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angular coordinates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of a point in a coordinate system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(2D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, or 3D)</a:t>
            </a:r>
          </a:p>
          <a:p>
            <a:r>
              <a:rPr lang="en-US" dirty="0" smtClean="0"/>
              <a:t>Angular </a:t>
            </a:r>
            <a:r>
              <a:rPr lang="en-US" dirty="0" smtClean="0"/>
              <a:t>Displacement</a:t>
            </a:r>
          </a:p>
          <a:p>
            <a:pPr lvl="1"/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Angular displacement is angular position difference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between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a point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and another point.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/>
              <a:t>		</a:t>
            </a:r>
            <a:r>
              <a:rPr lang="el-GR" dirty="0" smtClean="0"/>
              <a:t> </a:t>
            </a:r>
            <a:r>
              <a:rPr lang="el-GR" i="1" dirty="0" smtClean="0">
                <a:solidFill>
                  <a:schemeClr val="tx2">
                    <a:lumMod val="75000"/>
                  </a:schemeClr>
                </a:solidFill>
              </a:rPr>
              <a:t>Δθ</a:t>
            </a:r>
            <a:r>
              <a:rPr lang="en-US" i="1" baseline="-25000" dirty="0" smtClean="0">
                <a:solidFill>
                  <a:schemeClr val="tx2">
                    <a:lumMod val="75000"/>
                  </a:schemeClr>
                </a:solidFill>
              </a:rPr>
              <a:t>BA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l-GR" i="1" dirty="0" smtClean="0">
                <a:solidFill>
                  <a:schemeClr val="tx2">
                    <a:lumMod val="75000"/>
                  </a:schemeClr>
                </a:solidFill>
              </a:rPr>
              <a:t>θ</a:t>
            </a:r>
            <a:r>
              <a:rPr lang="en-US" i="1" baseline="-25000" dirty="0" smtClean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 – </a:t>
            </a:r>
            <a:r>
              <a:rPr lang="el-GR" i="1" dirty="0" smtClean="0">
                <a:solidFill>
                  <a:schemeClr val="tx2">
                    <a:lumMod val="75000"/>
                  </a:schemeClr>
                </a:solidFill>
              </a:rPr>
              <a:t>θ</a:t>
            </a:r>
            <a:r>
              <a:rPr lang="en-US" i="1" baseline="-25000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endParaRPr lang="en-US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Angular displacement has direction.</a:t>
            </a:r>
            <a:endParaRPr lang="en-US" dirty="0" smtClean="0"/>
          </a:p>
          <a:p>
            <a:pPr lvl="1"/>
            <a:r>
              <a:rPr lang="en-US" dirty="0" smtClean="0"/>
              <a:t>Unit: Radian (or degree)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 Position and Displacement of a Point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829300" y="1510646"/>
            <a:ext cx="2867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Example: 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400" dirty="0" smtClean="0"/>
              <a:t>An object </a:t>
            </a:r>
            <a:r>
              <a:rPr lang="en-US" sz="1400" dirty="0" smtClean="0"/>
              <a:t>rotates </a:t>
            </a:r>
            <a:r>
              <a:rPr lang="en-US" sz="1400" dirty="0" smtClean="0"/>
              <a:t>to B position from A position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400" dirty="0" smtClean="0"/>
              <a:t>Then, </a:t>
            </a:r>
            <a:r>
              <a:rPr lang="en-US" sz="1400" dirty="0" smtClean="0"/>
              <a:t>rotates </a:t>
            </a:r>
            <a:r>
              <a:rPr lang="en-US" sz="1400" dirty="0" smtClean="0"/>
              <a:t>to C from B.</a:t>
            </a:r>
            <a:endParaRPr lang="en-US" sz="14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6570134" y="2374122"/>
            <a:ext cx="2389959" cy="1327338"/>
            <a:chOff x="6858000" y="4152122"/>
            <a:chExt cx="2389959" cy="1327338"/>
          </a:xfrm>
        </p:grpSpPr>
        <p:sp>
          <p:nvSpPr>
            <p:cNvPr id="42" name="Oval 41"/>
            <p:cNvSpPr/>
            <p:nvPr/>
          </p:nvSpPr>
          <p:spPr>
            <a:xfrm>
              <a:off x="6858000" y="4364972"/>
              <a:ext cx="1104900" cy="11049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7391400" y="4917422"/>
              <a:ext cx="9429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7391400" y="4152122"/>
              <a:ext cx="0" cy="7653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lowchart: Connector 51"/>
            <p:cNvSpPr/>
            <p:nvPr/>
          </p:nvSpPr>
          <p:spPr>
            <a:xfrm>
              <a:off x="7867650" y="4612622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lowchart: Connector 52"/>
            <p:cNvSpPr/>
            <p:nvPr/>
          </p:nvSpPr>
          <p:spPr>
            <a:xfrm>
              <a:off x="7658100" y="4412597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940870" y="4428798"/>
              <a:ext cx="13070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 (</a:t>
              </a:r>
              <a:r>
                <a:rPr lang="el-GR" sz="1200" dirty="0" smtClean="0"/>
                <a:t>θ</a:t>
              </a:r>
              <a:r>
                <a:rPr lang="en-US" sz="1200" baseline="-25000" dirty="0" smtClean="0"/>
                <a:t>A</a:t>
              </a:r>
              <a:r>
                <a:rPr lang="en-US" sz="1200" dirty="0" smtClean="0"/>
                <a:t> = </a:t>
              </a:r>
              <a:r>
                <a:rPr lang="el-GR" sz="1200" dirty="0" smtClean="0"/>
                <a:t>π</a:t>
              </a:r>
              <a:r>
                <a:rPr lang="en-US" sz="1200" dirty="0" smtClean="0"/>
                <a:t>/3 </a:t>
              </a:r>
              <a:r>
                <a:rPr lang="en-US" sz="1200" dirty="0" smtClean="0"/>
                <a:t>Rad)</a:t>
              </a:r>
              <a:endParaRPr lang="en-US" sz="1200" dirty="0" smtClean="0"/>
            </a:p>
            <a:p>
              <a:endParaRPr lang="en-US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90787" y="4180954"/>
              <a:ext cx="1410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 (</a:t>
              </a:r>
              <a:r>
                <a:rPr lang="el-GR" sz="1200" dirty="0" smtClean="0"/>
                <a:t>θ</a:t>
              </a:r>
              <a:r>
                <a:rPr lang="en-US" sz="1200" baseline="-25000" dirty="0" smtClean="0"/>
                <a:t>B</a:t>
              </a:r>
              <a:r>
                <a:rPr lang="en-US" sz="1200" dirty="0" smtClean="0"/>
                <a:t> = 2</a:t>
              </a:r>
              <a:r>
                <a:rPr lang="el-GR" sz="1200" dirty="0" smtClean="0"/>
                <a:t>π</a:t>
              </a:r>
              <a:r>
                <a:rPr lang="en-US" sz="1200" dirty="0" smtClean="0"/>
                <a:t>/3 </a:t>
              </a:r>
              <a:r>
                <a:rPr lang="en-US" sz="1200" dirty="0" smtClean="0"/>
                <a:t>Rad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 flipV="1">
              <a:off x="7410450" y="4660247"/>
              <a:ext cx="447675" cy="257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endCxn id="53" idx="6"/>
            </p:cNvCxnSpPr>
            <p:nvPr/>
          </p:nvCxnSpPr>
          <p:spPr>
            <a:xfrm flipV="1">
              <a:off x="7400925" y="4435457"/>
              <a:ext cx="302894" cy="481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Arc 59"/>
            <p:cNvSpPr/>
            <p:nvPr/>
          </p:nvSpPr>
          <p:spPr>
            <a:xfrm rot="21392139">
              <a:off x="7581010" y="4708577"/>
              <a:ext cx="272835" cy="465163"/>
            </a:xfrm>
            <a:prstGeom prst="arc">
              <a:avLst>
                <a:gd name="adj1" fmla="val 17171358"/>
                <a:gd name="adj2" fmla="val 0"/>
              </a:avLst>
            </a:prstGeom>
            <a:ln w="12700">
              <a:solidFill>
                <a:srgbClr val="FFFF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c 61"/>
            <p:cNvSpPr/>
            <p:nvPr/>
          </p:nvSpPr>
          <p:spPr>
            <a:xfrm>
              <a:off x="7162800" y="4699000"/>
              <a:ext cx="467701" cy="478212"/>
            </a:xfrm>
            <a:prstGeom prst="arc">
              <a:avLst>
                <a:gd name="adj1" fmla="val 16052666"/>
                <a:gd name="adj2" fmla="val 2643142"/>
              </a:avLst>
            </a:prstGeom>
            <a:ln w="12700">
              <a:solidFill>
                <a:srgbClr val="FFFF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endCxn id="42" idx="5"/>
            </p:cNvCxnSpPr>
            <p:nvPr/>
          </p:nvCxnSpPr>
          <p:spPr>
            <a:xfrm>
              <a:off x="7391400" y="4917422"/>
              <a:ext cx="409691" cy="390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lowchart: Connector 67"/>
            <p:cNvSpPr/>
            <p:nvPr/>
          </p:nvSpPr>
          <p:spPr>
            <a:xfrm>
              <a:off x="7791450" y="5269847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862532" y="5202461"/>
              <a:ext cx="1385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 (</a:t>
              </a:r>
              <a:r>
                <a:rPr lang="el-GR" sz="1200" dirty="0" smtClean="0"/>
                <a:t>θ</a:t>
              </a:r>
              <a:r>
                <a:rPr lang="en-US" sz="1200" baseline="-25000" dirty="0" smtClean="0"/>
                <a:t>C</a:t>
              </a:r>
              <a:r>
                <a:rPr lang="en-US" sz="1200" dirty="0" smtClean="0"/>
                <a:t> = -</a:t>
              </a:r>
              <a:r>
                <a:rPr lang="el-GR" sz="1200" dirty="0" smtClean="0"/>
                <a:t>π</a:t>
              </a:r>
              <a:r>
                <a:rPr lang="en-US" sz="1200" dirty="0" smtClean="0"/>
                <a:t>/4 </a:t>
              </a:r>
              <a:r>
                <a:rPr lang="en-US" sz="1200" dirty="0" smtClean="0"/>
                <a:t>Rad)</a:t>
              </a:r>
              <a:endParaRPr lang="en-US" sz="1200" dirty="0"/>
            </a:p>
          </p:txBody>
        </p:sp>
        <p:sp>
          <p:nvSpPr>
            <p:cNvPr id="81" name="Arc 80"/>
            <p:cNvSpPr/>
            <p:nvPr/>
          </p:nvSpPr>
          <p:spPr>
            <a:xfrm>
              <a:off x="7111186" y="4631150"/>
              <a:ext cx="576546" cy="584318"/>
            </a:xfrm>
            <a:prstGeom prst="arc">
              <a:avLst>
                <a:gd name="adj1" fmla="val 18193526"/>
                <a:gd name="adj2" fmla="val 43117"/>
              </a:avLst>
            </a:prstGeom>
            <a:ln w="12700">
              <a:solidFill>
                <a:srgbClr val="FFFF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5181599" y="4078448"/>
          <a:ext cx="3750734" cy="189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083"/>
                <a:gridCol w="1083863"/>
                <a:gridCol w="715238"/>
                <a:gridCol w="1394550"/>
              </a:tblGrid>
              <a:tr h="3277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Point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Position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Displacement</a:t>
                      </a:r>
                      <a:endParaRPr lang="en-US" sz="1200" dirty="0"/>
                    </a:p>
                  </a:txBody>
                  <a:tcPr/>
                </a:tc>
              </a:tr>
              <a:tr h="29166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/>
                        <a:t>θ</a:t>
                      </a:r>
                      <a:r>
                        <a:rPr lang="en-US" sz="1200" baseline="-25000" dirty="0" smtClean="0"/>
                        <a:t>A</a:t>
                      </a:r>
                      <a:r>
                        <a:rPr lang="en-US" sz="1200" baseline="0" dirty="0" smtClean="0"/>
                        <a:t> = </a:t>
                      </a:r>
                      <a:r>
                        <a:rPr lang="el-GR" sz="1200" baseline="0" dirty="0" smtClean="0"/>
                        <a:t>π</a:t>
                      </a:r>
                      <a:r>
                        <a:rPr lang="en-US" sz="1200" baseline="0" dirty="0" smtClean="0"/>
                        <a:t>/3 Rad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4583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/>
                        <a:t>θ</a:t>
                      </a:r>
                      <a:r>
                        <a:rPr lang="en-US" sz="1200" baseline="-25000" dirty="0" smtClean="0"/>
                        <a:t>B</a:t>
                      </a:r>
                      <a:r>
                        <a:rPr lang="en-US" sz="1200" dirty="0" smtClean="0"/>
                        <a:t> = 2</a:t>
                      </a:r>
                      <a:r>
                        <a:rPr lang="el-GR" sz="1200" baseline="0" dirty="0" smtClean="0"/>
                        <a:t>π</a:t>
                      </a:r>
                      <a:r>
                        <a:rPr lang="en-US" sz="1200" baseline="0" dirty="0" smtClean="0"/>
                        <a:t>/3 Rad</a:t>
                      </a:r>
                      <a:endParaRPr lang="en-US" sz="1200" dirty="0" smtClean="0"/>
                    </a:p>
                    <a:p>
                      <a:pPr algn="l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 -&gt;</a:t>
                      </a:r>
                      <a:r>
                        <a:rPr lang="en-US" sz="1200" baseline="0" dirty="0" smtClean="0"/>
                        <a:t> B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/>
                        <a:t>Δθ</a:t>
                      </a:r>
                      <a:r>
                        <a:rPr lang="en-US" sz="1200" baseline="-25000" dirty="0" smtClean="0"/>
                        <a:t>BA</a:t>
                      </a:r>
                      <a:r>
                        <a:rPr lang="en-US" sz="1200" dirty="0" smtClean="0"/>
                        <a:t> = </a:t>
                      </a:r>
                      <a:r>
                        <a:rPr lang="el-GR" sz="1200" dirty="0" smtClean="0"/>
                        <a:t>θ</a:t>
                      </a:r>
                      <a:r>
                        <a:rPr lang="en-US" sz="1200" baseline="-25000" dirty="0" smtClean="0"/>
                        <a:t>B</a:t>
                      </a:r>
                      <a:r>
                        <a:rPr lang="en-US" sz="1200" baseline="0" dirty="0" smtClean="0"/>
                        <a:t> – </a:t>
                      </a:r>
                      <a:r>
                        <a:rPr lang="el-GR" sz="1200" baseline="0" dirty="0" smtClean="0"/>
                        <a:t>θ</a:t>
                      </a:r>
                      <a:r>
                        <a:rPr lang="en-US" sz="1200" baseline="-25000" dirty="0" smtClean="0"/>
                        <a:t>A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= 2</a:t>
                      </a:r>
                      <a:r>
                        <a:rPr lang="el-GR" sz="1200" baseline="0" dirty="0" smtClean="0"/>
                        <a:t>π</a:t>
                      </a:r>
                      <a:r>
                        <a:rPr lang="en-US" sz="1200" baseline="0" dirty="0" smtClean="0"/>
                        <a:t>/3 </a:t>
                      </a:r>
                      <a:r>
                        <a:rPr lang="en-US" sz="1200" baseline="30000" dirty="0" smtClean="0"/>
                        <a:t>Rad</a:t>
                      </a:r>
                      <a:r>
                        <a:rPr lang="en-US" sz="1200" baseline="0" dirty="0" smtClean="0"/>
                        <a:t> –  </a:t>
                      </a:r>
                      <a:r>
                        <a:rPr lang="el-GR" sz="1200" baseline="0" dirty="0" smtClean="0"/>
                        <a:t>π</a:t>
                      </a:r>
                      <a:r>
                        <a:rPr lang="en-US" sz="1200" baseline="0" dirty="0" smtClean="0"/>
                        <a:t>/3 </a:t>
                      </a:r>
                      <a:r>
                        <a:rPr lang="en-US" sz="1200" baseline="30000" dirty="0" smtClean="0"/>
                        <a:t>Rad</a:t>
                      </a:r>
                      <a:endParaRPr lang="en-US" sz="12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= </a:t>
                      </a:r>
                      <a:r>
                        <a:rPr lang="el-GR" sz="1200" baseline="0" dirty="0" smtClean="0"/>
                        <a:t>π</a:t>
                      </a:r>
                      <a:r>
                        <a:rPr lang="en-US" sz="1200" baseline="0" dirty="0" smtClean="0"/>
                        <a:t>/3 Rad</a:t>
                      </a:r>
                      <a:endParaRPr lang="en-US" sz="1200" dirty="0" smtClean="0"/>
                    </a:p>
                  </a:txBody>
                  <a:tcPr/>
                </a:tc>
              </a:tr>
              <a:tr h="4583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/>
                        <a:t>θ</a:t>
                      </a:r>
                      <a:r>
                        <a:rPr lang="en-US" sz="1200" baseline="-25000" dirty="0" smtClean="0"/>
                        <a:t>C</a:t>
                      </a:r>
                      <a:r>
                        <a:rPr lang="en-US" sz="1200" dirty="0" smtClean="0"/>
                        <a:t> = -</a:t>
                      </a:r>
                      <a:r>
                        <a:rPr lang="el-GR" sz="1200" baseline="0" dirty="0" smtClean="0"/>
                        <a:t>π</a:t>
                      </a:r>
                      <a:r>
                        <a:rPr lang="en-US" sz="1200" baseline="0" dirty="0" smtClean="0"/>
                        <a:t>/4 Rad</a:t>
                      </a:r>
                      <a:endParaRPr lang="en-US" sz="1200" dirty="0" smtClean="0"/>
                    </a:p>
                    <a:p>
                      <a:pPr algn="l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 -&gt; C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/>
                        <a:t>Δθ</a:t>
                      </a:r>
                      <a:r>
                        <a:rPr lang="en-US" sz="1200" baseline="-25000" dirty="0" smtClean="0"/>
                        <a:t>CB</a:t>
                      </a:r>
                      <a:r>
                        <a:rPr lang="en-US" sz="1200" dirty="0" smtClean="0"/>
                        <a:t> = </a:t>
                      </a:r>
                      <a:r>
                        <a:rPr lang="el-GR" sz="1200" dirty="0" smtClean="0"/>
                        <a:t>θ</a:t>
                      </a:r>
                      <a:r>
                        <a:rPr lang="en-US" sz="1200" baseline="-25000" dirty="0" smtClean="0"/>
                        <a:t>C</a:t>
                      </a:r>
                      <a:r>
                        <a:rPr lang="en-US" sz="1200" baseline="0" dirty="0" smtClean="0"/>
                        <a:t> – </a:t>
                      </a:r>
                      <a:r>
                        <a:rPr lang="el-GR" sz="1200" baseline="0" dirty="0" smtClean="0"/>
                        <a:t>θ</a:t>
                      </a:r>
                      <a:r>
                        <a:rPr lang="en-US" sz="1200" baseline="-25000" dirty="0" smtClean="0"/>
                        <a:t>B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= -</a:t>
                      </a:r>
                      <a:r>
                        <a:rPr lang="el-GR" sz="1200" baseline="0" dirty="0" smtClean="0"/>
                        <a:t>π</a:t>
                      </a:r>
                      <a:r>
                        <a:rPr lang="en-US" sz="1200" baseline="0" dirty="0" smtClean="0"/>
                        <a:t>/4 </a:t>
                      </a:r>
                      <a:r>
                        <a:rPr lang="en-US" sz="1200" baseline="30000" dirty="0" smtClean="0"/>
                        <a:t>Rad</a:t>
                      </a:r>
                      <a:r>
                        <a:rPr lang="en-US" sz="1200" baseline="0" dirty="0" smtClean="0"/>
                        <a:t>– 2</a:t>
                      </a:r>
                      <a:r>
                        <a:rPr lang="el-GR" sz="1200" baseline="0" dirty="0" smtClean="0"/>
                        <a:t>π</a:t>
                      </a:r>
                      <a:r>
                        <a:rPr lang="en-US" sz="1200" baseline="0" dirty="0" smtClean="0"/>
                        <a:t>/3 </a:t>
                      </a:r>
                      <a:r>
                        <a:rPr lang="en-US" sz="1200" baseline="30000" dirty="0" smtClean="0"/>
                        <a:t>Rad</a:t>
                      </a:r>
                      <a:endParaRPr lang="en-US" sz="12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= -11</a:t>
                      </a:r>
                      <a:r>
                        <a:rPr lang="el-GR" sz="1200" baseline="0" dirty="0" smtClean="0"/>
                        <a:t>π</a:t>
                      </a:r>
                      <a:r>
                        <a:rPr lang="en-US" sz="1200" baseline="0" dirty="0" smtClean="0"/>
                        <a:t>/2 Rad</a:t>
                      </a: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1257" y="1447800"/>
            <a:ext cx="4607076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Velocity is measurement of how fast a object moves.</a:t>
            </a:r>
          </a:p>
          <a:p>
            <a:pPr lvl="2"/>
            <a:r>
              <a:rPr lang="en-US" dirty="0" smtClean="0"/>
              <a:t>Average velocity: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ratio of displacement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l-GR" i="1" dirty="0" smtClean="0">
                <a:solidFill>
                  <a:schemeClr val="accent1">
                    <a:lumMod val="75000"/>
                  </a:schemeClr>
                </a:solidFill>
              </a:rPr>
              <a:t>Δ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X)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time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change (</a:t>
            </a:r>
            <a:r>
              <a:rPr lang="el-GR" i="1" dirty="0" smtClean="0">
                <a:solidFill>
                  <a:schemeClr val="accent1">
                    <a:lumMod val="75000"/>
                  </a:schemeClr>
                </a:solidFill>
              </a:rPr>
              <a:t>Δ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t)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during which displacement takes place.</a:t>
            </a:r>
          </a:p>
          <a:p>
            <a:pPr lvl="2">
              <a:buNone/>
            </a:pP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avg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l-GR" i="1" dirty="0" smtClean="0">
                <a:solidFill>
                  <a:schemeClr val="accent1">
                    <a:lumMod val="75000"/>
                  </a:schemeClr>
                </a:solidFill>
              </a:rPr>
              <a:t>Δ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X/</a:t>
            </a:r>
            <a:r>
              <a:rPr lang="el-GR" i="1" dirty="0" smtClean="0">
                <a:solidFill>
                  <a:schemeClr val="accent1">
                    <a:lumMod val="75000"/>
                  </a:schemeClr>
                </a:solidFill>
              </a:rPr>
              <a:t> Δ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US" dirty="0" smtClean="0"/>
              <a:t>Instantaneous Velocity: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rate of displacement change at time, which is derivative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of displacement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w.r.t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. time.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(For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derivative, please see slide later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.)</a:t>
            </a:r>
          </a:p>
          <a:p>
            <a:pPr lvl="2">
              <a:buNone/>
            </a:pP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V =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dX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dt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Unit: m/s (</a:t>
            </a:r>
            <a:r>
              <a:rPr lang="en-US" dirty="0" smtClean="0"/>
              <a:t>or mm/s, ft/s, etc.)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Velocity – Linear Motion of a Point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97151" y="1416893"/>
            <a:ext cx="37085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/>
            <a:r>
              <a:rPr lang="en-US" sz="1400" dirty="0" smtClean="0"/>
              <a:t>Example: 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400" dirty="0" smtClean="0"/>
              <a:t>An object takes 2 sec to move from position A to B, 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400" dirty="0" smtClean="0"/>
              <a:t>Then it takes 2.5 sec to move from B to C</a:t>
            </a:r>
            <a:endParaRPr lang="en-US" sz="1400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947817" y="3804299"/>
          <a:ext cx="404948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107"/>
                <a:gridCol w="878143"/>
                <a:gridCol w="872066"/>
                <a:gridCol w="1538169"/>
              </a:tblGrid>
              <a:tr h="44786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Displace-</a:t>
                      </a:r>
                      <a:r>
                        <a:rPr lang="en-US" sz="1200" dirty="0" err="1" smtClean="0"/>
                        <a:t>ment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Time Change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Average Velocity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</a:t>
                      </a:r>
                      <a:r>
                        <a:rPr lang="en-US" sz="1200" baseline="0" dirty="0" smtClean="0"/>
                        <a:t> -&gt; 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/>
                        <a:t>Δ</a:t>
                      </a:r>
                      <a:r>
                        <a:rPr lang="en-US" sz="1200" dirty="0" smtClean="0"/>
                        <a:t>X</a:t>
                      </a:r>
                      <a:r>
                        <a:rPr lang="en-US" sz="1200" baseline="-25000" dirty="0" smtClean="0"/>
                        <a:t>BA</a:t>
                      </a:r>
                      <a:r>
                        <a:rPr lang="en-US" sz="1200" baseline="0" dirty="0" smtClean="0"/>
                        <a:t>=2 m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/>
                        <a:t>Δ</a:t>
                      </a:r>
                      <a:r>
                        <a:rPr lang="en-US" sz="1200" dirty="0" err="1" smtClean="0"/>
                        <a:t>t</a:t>
                      </a:r>
                      <a:r>
                        <a:rPr lang="en-US" sz="1200" baseline="-25000" dirty="0" err="1" smtClean="0"/>
                        <a:t>AB</a:t>
                      </a:r>
                      <a:r>
                        <a:rPr lang="en-US" sz="1200" dirty="0" smtClean="0"/>
                        <a:t> = 2 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r>
                        <a:rPr lang="en-US" sz="1200" baseline="-25000" dirty="0" smtClean="0"/>
                        <a:t>AB</a:t>
                      </a:r>
                      <a:r>
                        <a:rPr lang="en-US" sz="1200" dirty="0" smtClean="0"/>
                        <a:t> = </a:t>
                      </a:r>
                      <a:r>
                        <a:rPr lang="el-GR" sz="1200" dirty="0" smtClean="0"/>
                        <a:t>Δ</a:t>
                      </a:r>
                      <a:r>
                        <a:rPr lang="en-US" sz="1200" dirty="0" smtClean="0"/>
                        <a:t>X</a:t>
                      </a:r>
                      <a:r>
                        <a:rPr lang="en-US" sz="1200" baseline="-25000" dirty="0" smtClean="0"/>
                        <a:t>BA</a:t>
                      </a:r>
                      <a:r>
                        <a:rPr lang="en-US" sz="1200" dirty="0" smtClean="0"/>
                        <a:t>/</a:t>
                      </a:r>
                      <a:r>
                        <a:rPr lang="el-GR" sz="1200" dirty="0" smtClean="0"/>
                        <a:t>Δ</a:t>
                      </a:r>
                      <a:r>
                        <a:rPr lang="en-US" sz="1200" dirty="0" err="1" smtClean="0"/>
                        <a:t>t</a:t>
                      </a:r>
                      <a:r>
                        <a:rPr lang="en-US" sz="1200" baseline="-25000" dirty="0" err="1" smtClean="0"/>
                        <a:t>AB</a:t>
                      </a:r>
                      <a:r>
                        <a:rPr lang="en-US" sz="1200" dirty="0" smtClean="0"/>
                        <a:t> </a:t>
                      </a:r>
                    </a:p>
                    <a:p>
                      <a:r>
                        <a:rPr lang="en-US" sz="1200" dirty="0" smtClean="0"/>
                        <a:t>= 2 m/2 s = 1 m/s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 -&gt;</a:t>
                      </a:r>
                      <a:r>
                        <a:rPr lang="en-US" sz="1200" baseline="0" dirty="0" smtClean="0"/>
                        <a:t> C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/>
                        <a:t>Δ</a:t>
                      </a:r>
                      <a:r>
                        <a:rPr lang="en-US" sz="1200" dirty="0" smtClean="0"/>
                        <a:t>X</a:t>
                      </a:r>
                      <a:r>
                        <a:rPr lang="en-US" sz="1200" baseline="-25000" dirty="0" smtClean="0"/>
                        <a:t>CB</a:t>
                      </a:r>
                      <a:r>
                        <a:rPr lang="en-US" sz="1200" baseline="0" dirty="0" smtClean="0"/>
                        <a:t>= -5 m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/>
                        <a:t>Δ</a:t>
                      </a:r>
                      <a:r>
                        <a:rPr lang="en-US" sz="1200" dirty="0" err="1" smtClean="0"/>
                        <a:t>t</a:t>
                      </a:r>
                      <a:r>
                        <a:rPr lang="en-US" sz="1200" baseline="-25000" dirty="0" err="1" smtClean="0"/>
                        <a:t>BC</a:t>
                      </a:r>
                      <a:r>
                        <a:rPr lang="en-US" sz="1200" dirty="0" smtClean="0"/>
                        <a:t> = 2.5 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</a:t>
                      </a:r>
                      <a:r>
                        <a:rPr lang="en-US" sz="1200" baseline="-25000" dirty="0" smtClean="0"/>
                        <a:t>BC</a:t>
                      </a:r>
                      <a:r>
                        <a:rPr lang="en-US" sz="1200" dirty="0" smtClean="0"/>
                        <a:t> = </a:t>
                      </a:r>
                      <a:r>
                        <a:rPr lang="el-GR" sz="1200" dirty="0" smtClean="0"/>
                        <a:t>Δ</a:t>
                      </a:r>
                      <a:r>
                        <a:rPr lang="en-US" sz="1200" dirty="0" smtClean="0"/>
                        <a:t>X</a:t>
                      </a:r>
                      <a:r>
                        <a:rPr lang="en-US" sz="1200" baseline="-25000" dirty="0" smtClean="0"/>
                        <a:t>CB</a:t>
                      </a:r>
                      <a:r>
                        <a:rPr lang="en-US" sz="1200" dirty="0" smtClean="0"/>
                        <a:t>/</a:t>
                      </a:r>
                      <a:r>
                        <a:rPr lang="el-GR" sz="1200" dirty="0" smtClean="0"/>
                        <a:t>Δ</a:t>
                      </a:r>
                      <a:r>
                        <a:rPr lang="en-US" sz="1200" dirty="0" err="1" smtClean="0"/>
                        <a:t>t</a:t>
                      </a:r>
                      <a:r>
                        <a:rPr lang="en-US" sz="1200" baseline="-25000" dirty="0" err="1" smtClean="0"/>
                        <a:t>BC</a:t>
                      </a:r>
                      <a:r>
                        <a:rPr lang="en-US" sz="12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= -5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smtClean="0"/>
                        <a:t>m/2 </a:t>
                      </a:r>
                      <a:r>
                        <a:rPr lang="en-US" sz="1200" baseline="0" dirty="0" smtClean="0"/>
                        <a:t>s = -</a:t>
                      </a:r>
                      <a:r>
                        <a:rPr lang="en-US" sz="1200" baseline="0" dirty="0" smtClean="0"/>
                        <a:t>2.5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smtClean="0"/>
                        <a:t>m/s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5593957" y="2314442"/>
            <a:ext cx="3027529" cy="1028050"/>
            <a:chOff x="6116471" y="1763936"/>
            <a:chExt cx="3027529" cy="1028050"/>
          </a:xfrm>
        </p:grpSpPr>
        <p:sp>
          <p:nvSpPr>
            <p:cNvPr id="30" name="TextBox 29"/>
            <p:cNvSpPr txBox="1"/>
            <p:nvPr/>
          </p:nvSpPr>
          <p:spPr>
            <a:xfrm>
              <a:off x="8582628" y="2128164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X (m)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38030" y="2514987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X</a:t>
              </a:r>
              <a:r>
                <a:rPr lang="en-US" sz="1200" baseline="-25000" dirty="0" smtClean="0"/>
                <a:t>A</a:t>
              </a:r>
              <a:endParaRPr lang="en-US" sz="12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188656" y="2514987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X</a:t>
              </a:r>
              <a:r>
                <a:rPr lang="en-US" sz="1200" baseline="-25000" dirty="0" smtClean="0"/>
                <a:t>B</a:t>
              </a:r>
              <a:endParaRPr lang="en-US" sz="1200" baseline="-250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6116471" y="2360883"/>
              <a:ext cx="2733675" cy="95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7369768" y="2023666"/>
              <a:ext cx="409575" cy="2476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144656" y="2023666"/>
              <a:ext cx="409575" cy="2476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45286" y="2023666"/>
              <a:ext cx="409575" cy="2476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7147615" y="2240233"/>
              <a:ext cx="0" cy="123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547953" y="2298556"/>
              <a:ext cx="0" cy="63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948291" y="2302398"/>
              <a:ext cx="0" cy="63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8348629" y="2298556"/>
              <a:ext cx="0" cy="63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747277" y="2302398"/>
              <a:ext cx="0" cy="63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346939" y="2298556"/>
              <a:ext cx="0" cy="63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632824" y="2403204"/>
              <a:ext cx="2760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-1</a:t>
              </a:r>
              <a:endParaRPr lang="en-US" sz="8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022658" y="240320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</a:t>
              </a:r>
              <a:endParaRPr lang="en-US" sz="8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447068" y="240320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837358" y="240320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08870" y="2403204"/>
              <a:ext cx="2760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-2</a:t>
              </a:r>
              <a:endParaRPr lang="en-US" sz="8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27649" y="240320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3</a:t>
              </a:r>
              <a:endParaRPr lang="en-US" sz="800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7635922" y="2162706"/>
              <a:ext cx="730155" cy="0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 flipV="1">
              <a:off x="6366680" y="2094467"/>
              <a:ext cx="1992574" cy="1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424382" y="1763936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</a:t>
              </a:r>
              <a:endParaRPr lang="en-US" sz="1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175008" y="1763936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B</a:t>
              </a:r>
              <a:endParaRPr 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89260" y="1770758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</a:t>
              </a:r>
              <a:endParaRPr lang="en-US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202906" y="2504040"/>
              <a:ext cx="360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X</a:t>
              </a:r>
              <a:r>
                <a:rPr lang="en-US" sz="1200" baseline="-25000" dirty="0" smtClean="0"/>
                <a:t>C</a:t>
              </a:r>
              <a:endParaRPr lang="en-US" sz="1200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1257" y="1447800"/>
            <a:ext cx="4640943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Angular </a:t>
            </a:r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Angular velocity is measurement of how fast a point rotates about a fixed point.</a:t>
            </a:r>
          </a:p>
          <a:p>
            <a:pPr lvl="2"/>
            <a:r>
              <a:rPr lang="en-US" dirty="0" smtClean="0"/>
              <a:t>Average angular velocity: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ratio of angular displacement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l-GR" i="1" dirty="0" smtClean="0">
                <a:solidFill>
                  <a:schemeClr val="accent1">
                    <a:lumMod val="75000"/>
                  </a:schemeClr>
                </a:solidFill>
              </a:rPr>
              <a:t>Δθ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time change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l-GR" i="1" dirty="0" smtClean="0">
                <a:solidFill>
                  <a:schemeClr val="accent1">
                    <a:lumMod val="75000"/>
                  </a:schemeClr>
                </a:solidFill>
              </a:rPr>
              <a:t>Δ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t)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during which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angular displacement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takes place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2">
              <a:buNone/>
            </a:pP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l-GR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l-GR" i="1" dirty="0" smtClean="0">
                <a:solidFill>
                  <a:schemeClr val="accent1">
                    <a:lumMod val="75000"/>
                  </a:schemeClr>
                </a:solidFill>
              </a:rPr>
              <a:t>ω</a:t>
            </a:r>
            <a:r>
              <a:rPr lang="en-US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avg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l-GR" i="1" dirty="0" smtClean="0">
                <a:solidFill>
                  <a:schemeClr val="accent1">
                    <a:lumMod val="75000"/>
                  </a:schemeClr>
                </a:solidFill>
              </a:rPr>
              <a:t>Δθ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l-GR" i="1" dirty="0" smtClean="0">
                <a:solidFill>
                  <a:schemeClr val="accent1">
                    <a:lumMod val="75000"/>
                  </a:schemeClr>
                </a:solidFill>
              </a:rPr>
              <a:t> Δ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US" dirty="0" smtClean="0"/>
              <a:t>Instantaneous angular velocity</a:t>
            </a:r>
            <a:r>
              <a:rPr lang="en-US" b="1" dirty="0" smtClean="0"/>
              <a:t>: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rate of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angular displacement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change at time, which is derivative of displacement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w.r.t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. time. (For derivative, please see slide later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.)</a:t>
            </a:r>
          </a:p>
          <a:p>
            <a:pPr lvl="2">
              <a:buNone/>
            </a:pP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l-GR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l-GR" i="1" dirty="0" smtClean="0">
                <a:solidFill>
                  <a:schemeClr val="accent1">
                    <a:lumMod val="75000"/>
                  </a:schemeClr>
                </a:solidFill>
              </a:rPr>
              <a:t>ω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l-GR" i="1" dirty="0" smtClean="0">
                <a:solidFill>
                  <a:schemeClr val="accent1">
                    <a:lumMod val="75000"/>
                  </a:schemeClr>
                </a:solidFill>
              </a:rPr>
              <a:t>θ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dt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US" dirty="0" smtClean="0"/>
              <a:t>Velocity has direction.</a:t>
            </a:r>
          </a:p>
          <a:p>
            <a:pPr lvl="2"/>
            <a:r>
              <a:rPr lang="en-US" dirty="0" smtClean="0"/>
              <a:t>Unit</a:t>
            </a:r>
            <a:r>
              <a:rPr lang="en-US" dirty="0" smtClean="0"/>
              <a:t>: </a:t>
            </a:r>
            <a:r>
              <a:rPr lang="en-US" dirty="0" err="1" smtClean="0"/>
              <a:t>rad</a:t>
            </a:r>
            <a:r>
              <a:rPr lang="en-US" dirty="0" smtClean="0"/>
              <a:t>/s </a:t>
            </a:r>
            <a:r>
              <a:rPr lang="en-US" dirty="0" smtClean="0"/>
              <a:t>(or </a:t>
            </a:r>
            <a:r>
              <a:rPr lang="en-US" dirty="0" smtClean="0"/>
              <a:t>deg/s, rpm, etc)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Velocity – Rotation Motion of a Point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97151" y="1416893"/>
            <a:ext cx="37085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/>
            <a:r>
              <a:rPr lang="en-US" sz="1400" dirty="0" smtClean="0"/>
              <a:t>Example: 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400" dirty="0" smtClean="0"/>
              <a:t>An object takes 2 sec to move from position A to B, 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400" dirty="0" smtClean="0"/>
              <a:t>Then it takes 2.5 sec to move from B to C</a:t>
            </a:r>
            <a:endParaRPr lang="en-US" sz="1400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4927600" y="4069981"/>
          <a:ext cx="3936999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667"/>
                <a:gridCol w="1109133"/>
                <a:gridCol w="778933"/>
                <a:gridCol w="1329266"/>
              </a:tblGrid>
              <a:tr h="3277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Angular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Displacement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Time Change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Angular Velocity</a:t>
                      </a:r>
                      <a:endParaRPr lang="en-US" sz="1200" dirty="0"/>
                    </a:p>
                  </a:txBody>
                  <a:tcPr/>
                </a:tc>
              </a:tr>
              <a:tr h="291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</a:t>
                      </a:r>
                      <a:r>
                        <a:rPr lang="en-US" sz="1200" baseline="0" dirty="0" smtClean="0"/>
                        <a:t> -&gt; B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/>
                        <a:t>Δθ</a:t>
                      </a:r>
                      <a:r>
                        <a:rPr lang="en-US" sz="1200" baseline="-25000" dirty="0" smtClean="0"/>
                        <a:t>BA</a:t>
                      </a:r>
                      <a:r>
                        <a:rPr lang="en-US" sz="1200" dirty="0" smtClean="0"/>
                        <a:t> =  </a:t>
                      </a:r>
                      <a:r>
                        <a:rPr lang="el-GR" sz="1200" baseline="0" dirty="0" smtClean="0"/>
                        <a:t>π</a:t>
                      </a:r>
                      <a:r>
                        <a:rPr lang="en-US" sz="1200" baseline="0" dirty="0" smtClean="0"/>
                        <a:t>/3 Rad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/>
                        <a:t>Δ</a:t>
                      </a:r>
                      <a:r>
                        <a:rPr lang="en-US" sz="1200" dirty="0" err="1" smtClean="0"/>
                        <a:t>t</a:t>
                      </a:r>
                      <a:r>
                        <a:rPr lang="en-US" sz="1200" baseline="-25000" dirty="0" err="1" smtClean="0"/>
                        <a:t>AB</a:t>
                      </a:r>
                      <a:r>
                        <a:rPr lang="en-US" sz="1200" dirty="0" smtClean="0"/>
                        <a:t> = 2 s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 smtClean="0"/>
                        <a:t>ω</a:t>
                      </a:r>
                      <a:r>
                        <a:rPr lang="en-US" sz="1200" baseline="-25000" dirty="0" smtClean="0"/>
                        <a:t>AB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smtClean="0"/>
                        <a:t>= </a:t>
                      </a:r>
                      <a:r>
                        <a:rPr lang="el-GR" sz="1200" dirty="0" smtClean="0"/>
                        <a:t>Δθ</a:t>
                      </a:r>
                      <a:r>
                        <a:rPr lang="en-US" sz="1200" baseline="-25000" dirty="0" smtClean="0"/>
                        <a:t>BA</a:t>
                      </a:r>
                      <a:r>
                        <a:rPr lang="en-US" sz="1200" dirty="0" smtClean="0"/>
                        <a:t>/</a:t>
                      </a:r>
                      <a:r>
                        <a:rPr lang="el-GR" sz="1200" dirty="0" smtClean="0"/>
                        <a:t>Δ</a:t>
                      </a:r>
                      <a:r>
                        <a:rPr lang="en-US" sz="1200" dirty="0" err="1" smtClean="0"/>
                        <a:t>t</a:t>
                      </a:r>
                      <a:r>
                        <a:rPr lang="en-US" sz="1200" baseline="-25000" dirty="0" err="1" smtClean="0"/>
                        <a:t>AB</a:t>
                      </a:r>
                      <a:r>
                        <a:rPr lang="en-US" sz="1200" dirty="0" smtClean="0"/>
                        <a:t> </a:t>
                      </a:r>
                    </a:p>
                    <a:p>
                      <a:r>
                        <a:rPr lang="en-US" sz="1200" dirty="0" smtClean="0"/>
                        <a:t>= 2 </a:t>
                      </a:r>
                      <a:r>
                        <a:rPr lang="en-US" sz="1200" baseline="30000" dirty="0" smtClean="0"/>
                        <a:t>Rad</a:t>
                      </a:r>
                      <a:r>
                        <a:rPr lang="en-US" sz="1200" dirty="0" smtClean="0"/>
                        <a:t>/2 </a:t>
                      </a:r>
                      <a:r>
                        <a:rPr lang="en-US" sz="1200" baseline="30000" dirty="0" smtClean="0"/>
                        <a:t>s</a:t>
                      </a:r>
                      <a:r>
                        <a:rPr lang="en-US" sz="1200" dirty="0" smtClean="0"/>
                        <a:t> 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= </a:t>
                      </a:r>
                      <a:r>
                        <a:rPr lang="en-US" sz="1200" dirty="0" smtClean="0"/>
                        <a:t>1 </a:t>
                      </a:r>
                      <a:r>
                        <a:rPr lang="en-US" sz="1200" dirty="0" err="1" smtClean="0"/>
                        <a:t>rad</a:t>
                      </a:r>
                      <a:r>
                        <a:rPr lang="en-US" sz="1200" dirty="0" smtClean="0"/>
                        <a:t>/s</a:t>
                      </a:r>
                      <a:endParaRPr lang="en-US" sz="1200" dirty="0"/>
                    </a:p>
                  </a:txBody>
                  <a:tcPr/>
                </a:tc>
              </a:tr>
              <a:tr h="4583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 -&gt;</a:t>
                      </a:r>
                      <a:r>
                        <a:rPr lang="en-US" sz="1200" baseline="0" dirty="0" smtClean="0"/>
                        <a:t> C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/>
                        <a:t>Δθ</a:t>
                      </a:r>
                      <a:r>
                        <a:rPr lang="en-US" sz="1200" baseline="-25000" dirty="0" smtClean="0"/>
                        <a:t>CB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baseline="0" dirty="0" smtClean="0"/>
                        <a:t>= </a:t>
                      </a:r>
                      <a:r>
                        <a:rPr lang="en-US" sz="1200" baseline="0" dirty="0" smtClean="0"/>
                        <a:t>-11</a:t>
                      </a:r>
                      <a:r>
                        <a:rPr lang="el-GR" sz="1200" baseline="0" dirty="0" smtClean="0"/>
                        <a:t>π</a:t>
                      </a:r>
                      <a:r>
                        <a:rPr lang="en-US" sz="1200" baseline="0" dirty="0" smtClean="0"/>
                        <a:t>/2 Rad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/>
                        <a:t>Δ</a:t>
                      </a:r>
                      <a:r>
                        <a:rPr lang="en-US" sz="1200" dirty="0" err="1" smtClean="0"/>
                        <a:t>t</a:t>
                      </a:r>
                      <a:r>
                        <a:rPr lang="en-US" sz="1200" baseline="-25000" dirty="0" err="1" smtClean="0"/>
                        <a:t>BC</a:t>
                      </a:r>
                      <a:r>
                        <a:rPr lang="en-US" sz="1200" dirty="0" smtClean="0"/>
                        <a:t> = 2 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/>
                        <a:t>ω</a:t>
                      </a:r>
                      <a:r>
                        <a:rPr lang="en-US" sz="1200" baseline="-25000" dirty="0" smtClean="0"/>
                        <a:t>BC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smtClean="0"/>
                        <a:t>= </a:t>
                      </a:r>
                      <a:r>
                        <a:rPr lang="el-GR" sz="1200" dirty="0" smtClean="0"/>
                        <a:t>Δθ</a:t>
                      </a:r>
                      <a:r>
                        <a:rPr lang="en-US" sz="1200" baseline="-25000" dirty="0" smtClean="0"/>
                        <a:t>CB</a:t>
                      </a:r>
                      <a:r>
                        <a:rPr lang="en-US" sz="1200" dirty="0" smtClean="0"/>
                        <a:t>/</a:t>
                      </a:r>
                      <a:r>
                        <a:rPr lang="el-GR" sz="1200" dirty="0" smtClean="0"/>
                        <a:t>Δ</a:t>
                      </a:r>
                      <a:r>
                        <a:rPr lang="en-US" sz="1200" dirty="0" err="1" smtClean="0"/>
                        <a:t>t</a:t>
                      </a:r>
                      <a:r>
                        <a:rPr lang="en-US" sz="1200" baseline="-25000" dirty="0" err="1" smtClean="0"/>
                        <a:t>BC</a:t>
                      </a:r>
                      <a:r>
                        <a:rPr lang="en-US" sz="12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= -5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30000" dirty="0" smtClean="0"/>
                        <a:t>Rad</a:t>
                      </a:r>
                      <a:r>
                        <a:rPr lang="en-US" sz="1200" baseline="0" dirty="0" smtClean="0"/>
                        <a:t>/2 </a:t>
                      </a:r>
                      <a:r>
                        <a:rPr lang="en-US" sz="1200" baseline="30000" dirty="0" smtClean="0"/>
                        <a:t>s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= </a:t>
                      </a:r>
                      <a:r>
                        <a:rPr lang="en-US" sz="1200" baseline="0" dirty="0" smtClean="0"/>
                        <a:t>-2.5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smtClean="0"/>
                        <a:t>Rad/s</a:t>
                      </a: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6104467" y="2501122"/>
            <a:ext cx="2389959" cy="1327338"/>
            <a:chOff x="6858000" y="4152122"/>
            <a:chExt cx="2389959" cy="1327338"/>
          </a:xfrm>
        </p:grpSpPr>
        <p:sp>
          <p:nvSpPr>
            <p:cNvPr id="57" name="Oval 56"/>
            <p:cNvSpPr/>
            <p:nvPr/>
          </p:nvSpPr>
          <p:spPr>
            <a:xfrm>
              <a:off x="6858000" y="4364972"/>
              <a:ext cx="1104900" cy="11049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7391400" y="4917422"/>
              <a:ext cx="9429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7391400" y="4152122"/>
              <a:ext cx="0" cy="7653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Connector 59"/>
            <p:cNvSpPr/>
            <p:nvPr/>
          </p:nvSpPr>
          <p:spPr>
            <a:xfrm>
              <a:off x="7867650" y="4612622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Connector 60"/>
            <p:cNvSpPr/>
            <p:nvPr/>
          </p:nvSpPr>
          <p:spPr>
            <a:xfrm>
              <a:off x="7658100" y="4412597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940870" y="4428798"/>
              <a:ext cx="13070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 (</a:t>
              </a:r>
              <a:r>
                <a:rPr lang="el-GR" sz="1200" dirty="0" smtClean="0"/>
                <a:t>θ</a:t>
              </a:r>
              <a:r>
                <a:rPr lang="en-US" sz="1200" baseline="-25000" dirty="0" smtClean="0"/>
                <a:t>A</a:t>
              </a:r>
              <a:r>
                <a:rPr lang="en-US" sz="1200" dirty="0" smtClean="0"/>
                <a:t> = </a:t>
              </a:r>
              <a:r>
                <a:rPr lang="el-GR" sz="1200" dirty="0" smtClean="0"/>
                <a:t>π</a:t>
              </a:r>
              <a:r>
                <a:rPr lang="en-US" sz="1200" dirty="0" smtClean="0"/>
                <a:t>/3 </a:t>
              </a:r>
              <a:r>
                <a:rPr lang="en-US" sz="1200" dirty="0" smtClean="0"/>
                <a:t>Rad)</a:t>
              </a:r>
              <a:endParaRPr lang="en-US" sz="1200" dirty="0" smtClean="0"/>
            </a:p>
            <a:p>
              <a:endParaRPr lang="en-US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690787" y="4180954"/>
              <a:ext cx="1410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 (</a:t>
              </a:r>
              <a:r>
                <a:rPr lang="el-GR" sz="1200" dirty="0" smtClean="0"/>
                <a:t>θ</a:t>
              </a:r>
              <a:r>
                <a:rPr lang="en-US" sz="1200" baseline="-25000" dirty="0" smtClean="0"/>
                <a:t>B</a:t>
              </a:r>
              <a:r>
                <a:rPr lang="en-US" sz="1200" dirty="0" smtClean="0"/>
                <a:t> = 2</a:t>
              </a:r>
              <a:r>
                <a:rPr lang="el-GR" sz="1200" dirty="0" smtClean="0"/>
                <a:t>π</a:t>
              </a:r>
              <a:r>
                <a:rPr lang="en-US" sz="1200" dirty="0" smtClean="0"/>
                <a:t>/3 </a:t>
              </a:r>
              <a:r>
                <a:rPr lang="en-US" sz="1200" dirty="0" smtClean="0"/>
                <a:t>Rad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 flipV="1">
              <a:off x="7410450" y="4660247"/>
              <a:ext cx="447675" cy="257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61" idx="6"/>
            </p:cNvCxnSpPr>
            <p:nvPr/>
          </p:nvCxnSpPr>
          <p:spPr>
            <a:xfrm flipV="1">
              <a:off x="7400925" y="4435457"/>
              <a:ext cx="302894" cy="481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Arc 66"/>
            <p:cNvSpPr/>
            <p:nvPr/>
          </p:nvSpPr>
          <p:spPr>
            <a:xfrm>
              <a:off x="7162800" y="4699000"/>
              <a:ext cx="467701" cy="478212"/>
            </a:xfrm>
            <a:prstGeom prst="arc">
              <a:avLst>
                <a:gd name="adj1" fmla="val 18284283"/>
                <a:gd name="adj2" fmla="val 2643142"/>
              </a:avLst>
            </a:prstGeom>
            <a:ln w="12700">
              <a:solidFill>
                <a:srgbClr val="FFFF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>
              <a:endCxn id="57" idx="5"/>
            </p:cNvCxnSpPr>
            <p:nvPr/>
          </p:nvCxnSpPr>
          <p:spPr>
            <a:xfrm>
              <a:off x="7391400" y="4917422"/>
              <a:ext cx="409691" cy="390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lowchart: Connector 68"/>
            <p:cNvSpPr/>
            <p:nvPr/>
          </p:nvSpPr>
          <p:spPr>
            <a:xfrm>
              <a:off x="7791450" y="5269847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862532" y="5202461"/>
              <a:ext cx="1385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 (</a:t>
              </a:r>
              <a:r>
                <a:rPr lang="el-GR" sz="1200" dirty="0" smtClean="0"/>
                <a:t>θ</a:t>
              </a:r>
              <a:r>
                <a:rPr lang="en-US" sz="1200" baseline="-25000" dirty="0" smtClean="0"/>
                <a:t>C</a:t>
              </a:r>
              <a:r>
                <a:rPr lang="en-US" sz="1200" dirty="0" smtClean="0"/>
                <a:t> = -</a:t>
              </a:r>
              <a:r>
                <a:rPr lang="el-GR" sz="1200" dirty="0" smtClean="0"/>
                <a:t>π</a:t>
              </a:r>
              <a:r>
                <a:rPr lang="en-US" sz="1200" dirty="0" smtClean="0"/>
                <a:t>/4 </a:t>
              </a:r>
              <a:r>
                <a:rPr lang="en-US" sz="1200" dirty="0" smtClean="0"/>
                <a:t>Rad)</a:t>
              </a:r>
              <a:endParaRPr lang="en-US" sz="1200" dirty="0"/>
            </a:p>
          </p:txBody>
        </p:sp>
        <p:sp>
          <p:nvSpPr>
            <p:cNvPr id="71" name="Arc 70"/>
            <p:cNvSpPr/>
            <p:nvPr/>
          </p:nvSpPr>
          <p:spPr>
            <a:xfrm>
              <a:off x="7043453" y="4553123"/>
              <a:ext cx="712014" cy="721612"/>
            </a:xfrm>
            <a:prstGeom prst="arc">
              <a:avLst>
                <a:gd name="adj1" fmla="val 18193526"/>
                <a:gd name="adj2" fmla="val 19868564"/>
              </a:avLst>
            </a:prstGeom>
            <a:ln w="12700">
              <a:solidFill>
                <a:srgbClr val="FFFF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724" y="1422400"/>
            <a:ext cx="4734076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Acceleration</a:t>
            </a:r>
          </a:p>
          <a:p>
            <a:pPr lvl="1"/>
            <a:r>
              <a:rPr lang="en-US" dirty="0" smtClean="0"/>
              <a:t>Acceleration is measurement of how fast velocity changes.</a:t>
            </a:r>
          </a:p>
          <a:p>
            <a:pPr lvl="2"/>
            <a:r>
              <a:rPr lang="en-US" dirty="0" smtClean="0"/>
              <a:t>Average acceleration: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ratio of velocity changes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l-GR" i="1" dirty="0" smtClean="0">
                <a:solidFill>
                  <a:schemeClr val="accent1">
                    <a:lumMod val="75000"/>
                  </a:schemeClr>
                </a:solidFill>
              </a:rPr>
              <a:t>Δ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V) to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time change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l-GR" i="1" dirty="0" smtClean="0">
                <a:solidFill>
                  <a:schemeClr val="accent1">
                    <a:lumMod val="75000"/>
                  </a:schemeClr>
                </a:solidFill>
              </a:rPr>
              <a:t>Δ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t)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which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velocity change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takes place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>
              <a:buNone/>
            </a:pP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avg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el-GR" i="1" dirty="0" smtClean="0">
                <a:solidFill>
                  <a:schemeClr val="accent1">
                    <a:lumMod val="75000"/>
                  </a:schemeClr>
                </a:solidFill>
              </a:rPr>
              <a:t>Δ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V/</a:t>
            </a:r>
            <a:r>
              <a:rPr lang="el-GR" i="1" dirty="0" smtClean="0">
                <a:solidFill>
                  <a:schemeClr val="accent1">
                    <a:lumMod val="75000"/>
                  </a:schemeClr>
                </a:solidFill>
              </a:rPr>
              <a:t> Δ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endParaRPr lang="en-US" i="1" baseline="-25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US" dirty="0" smtClean="0"/>
              <a:t>Instantaneous </a:t>
            </a:r>
            <a:r>
              <a:rPr lang="en-US" dirty="0" smtClean="0"/>
              <a:t>Acceleration: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Rate of velocity change at time,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which is derivative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of velocity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w.r.t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. time. For derivative, please see slide later.</a:t>
            </a:r>
          </a:p>
          <a:p>
            <a:pPr lvl="2"/>
            <a:r>
              <a:rPr lang="en-US" dirty="0" smtClean="0"/>
              <a:t>Acceleration has direction</a:t>
            </a:r>
          </a:p>
          <a:p>
            <a:pPr lvl="2"/>
            <a:r>
              <a:rPr lang="en-US" dirty="0" smtClean="0"/>
              <a:t>Unit</a:t>
            </a:r>
            <a:r>
              <a:rPr lang="en-US" dirty="0" smtClean="0"/>
              <a:t>: m/s</a:t>
            </a:r>
            <a:r>
              <a:rPr lang="en-US" baseline="30000" dirty="0" smtClean="0"/>
              <a:t>2</a:t>
            </a:r>
            <a:r>
              <a:rPr lang="en-US" dirty="0" smtClean="0"/>
              <a:t> (or ft/s</a:t>
            </a:r>
            <a:r>
              <a:rPr lang="en-US" baseline="30000" dirty="0" smtClean="0"/>
              <a:t>2</a:t>
            </a:r>
            <a:r>
              <a:rPr lang="en-US" dirty="0" smtClean="0"/>
              <a:t>, </a:t>
            </a:r>
            <a:r>
              <a:rPr lang="en-US" dirty="0" smtClean="0"/>
              <a:t>g, etc.)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Acceleration </a:t>
            </a:r>
            <a:r>
              <a:rPr lang="en-US" dirty="0" smtClean="0"/>
              <a:t>– Linear Motion of a Point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97151" y="1416893"/>
            <a:ext cx="37085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Example: 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400" dirty="0" smtClean="0"/>
              <a:t>An object takes 2 sec to move from position A to B, 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400" dirty="0" smtClean="0"/>
              <a:t>Then it takes 2.5 sec to move from B to C</a:t>
            </a:r>
            <a:endParaRPr lang="en-US" sz="1400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990151" y="3643432"/>
          <a:ext cx="404948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049"/>
                <a:gridCol w="1126067"/>
                <a:gridCol w="829733"/>
                <a:gridCol w="1546636"/>
              </a:tblGrid>
              <a:tr h="44786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Velocity Change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Time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Average </a:t>
                      </a:r>
                      <a:r>
                        <a:rPr lang="en-US" sz="1200" dirty="0" smtClean="0"/>
                        <a:t>Acceleration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</a:t>
                      </a:r>
                      <a:r>
                        <a:rPr lang="en-US" sz="1200" baseline="0" dirty="0" smtClean="0"/>
                        <a:t> -&gt; 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 smtClean="0"/>
                        <a:t>Δ</a:t>
                      </a:r>
                      <a:r>
                        <a:rPr lang="en-US" sz="1200" dirty="0" smtClean="0"/>
                        <a:t>V</a:t>
                      </a:r>
                      <a:r>
                        <a:rPr lang="en-US" sz="1200" baseline="-25000" dirty="0" smtClean="0"/>
                        <a:t>BA</a:t>
                      </a:r>
                      <a:r>
                        <a:rPr lang="en-US" sz="1200" baseline="0" dirty="0" smtClean="0"/>
                        <a:t>=V</a:t>
                      </a:r>
                      <a:r>
                        <a:rPr lang="en-US" sz="1200" baseline="-25000" dirty="0" smtClean="0"/>
                        <a:t>B</a:t>
                      </a:r>
                      <a:r>
                        <a:rPr lang="en-US" sz="1200" baseline="0" dirty="0" smtClean="0"/>
                        <a:t>-V</a:t>
                      </a:r>
                      <a:r>
                        <a:rPr lang="en-US" sz="1200" baseline="-25000" dirty="0" smtClean="0"/>
                        <a:t>A </a:t>
                      </a:r>
                    </a:p>
                    <a:p>
                      <a:r>
                        <a:rPr lang="en-US" sz="1200" baseline="0" dirty="0" smtClean="0"/>
                        <a:t>=2 m/s – 0 </a:t>
                      </a:r>
                    </a:p>
                    <a:p>
                      <a:r>
                        <a:rPr lang="en-US" sz="1200" baseline="0" dirty="0" smtClean="0"/>
                        <a:t>=2 m/s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/>
                        <a:t>Δ</a:t>
                      </a:r>
                      <a:r>
                        <a:rPr lang="en-US" sz="1200" dirty="0" err="1" smtClean="0"/>
                        <a:t>t</a:t>
                      </a:r>
                      <a:r>
                        <a:rPr lang="en-US" sz="1200" baseline="-25000" dirty="0" err="1" smtClean="0"/>
                        <a:t>AB</a:t>
                      </a:r>
                      <a:r>
                        <a:rPr lang="en-US" sz="1200" dirty="0" smtClean="0"/>
                        <a:t> = 2 s</a:t>
                      </a:r>
                    </a:p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</a:t>
                      </a:r>
                      <a:r>
                        <a:rPr lang="en-US" sz="1200" baseline="-25000" dirty="0" err="1" smtClean="0"/>
                        <a:t>AB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smtClean="0"/>
                        <a:t>= </a:t>
                      </a:r>
                      <a:r>
                        <a:rPr lang="el-GR" sz="1200" dirty="0" smtClean="0"/>
                        <a:t>Δ</a:t>
                      </a:r>
                      <a:r>
                        <a:rPr lang="en-US" sz="1200" dirty="0" smtClean="0"/>
                        <a:t>V</a:t>
                      </a:r>
                      <a:r>
                        <a:rPr lang="en-US" sz="1200" baseline="-25000" dirty="0" smtClean="0"/>
                        <a:t>BA</a:t>
                      </a:r>
                      <a:r>
                        <a:rPr lang="en-US" sz="1200" dirty="0" smtClean="0"/>
                        <a:t>/</a:t>
                      </a:r>
                      <a:r>
                        <a:rPr lang="el-GR" sz="1200" dirty="0" smtClean="0"/>
                        <a:t>Δ</a:t>
                      </a:r>
                      <a:r>
                        <a:rPr lang="en-US" sz="1200" dirty="0" err="1" smtClean="0"/>
                        <a:t>t</a:t>
                      </a:r>
                      <a:r>
                        <a:rPr lang="en-US" sz="1200" baseline="-25000" dirty="0" err="1" smtClean="0"/>
                        <a:t>AB</a:t>
                      </a:r>
                      <a:r>
                        <a:rPr lang="en-US" sz="1200" dirty="0" smtClean="0"/>
                        <a:t> </a:t>
                      </a:r>
                    </a:p>
                    <a:p>
                      <a:r>
                        <a:rPr lang="en-US" sz="1200" dirty="0" smtClean="0"/>
                        <a:t>= 2 </a:t>
                      </a:r>
                      <a:r>
                        <a:rPr lang="en-US" sz="1200" baseline="30000" dirty="0" smtClean="0"/>
                        <a:t>m/s</a:t>
                      </a:r>
                      <a:r>
                        <a:rPr lang="en-US" sz="1200" dirty="0" smtClean="0"/>
                        <a:t>/2 </a:t>
                      </a:r>
                      <a:r>
                        <a:rPr lang="en-US" sz="1200" baseline="30000" dirty="0" smtClean="0"/>
                        <a:t>s</a:t>
                      </a:r>
                      <a:r>
                        <a:rPr lang="en-US" sz="1200" dirty="0" smtClean="0"/>
                        <a:t> 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= </a:t>
                      </a:r>
                      <a:r>
                        <a:rPr lang="en-US" sz="1200" dirty="0" smtClean="0"/>
                        <a:t>1 </a:t>
                      </a:r>
                      <a:r>
                        <a:rPr lang="en-US" sz="1200" dirty="0" smtClean="0"/>
                        <a:t>m/s</a:t>
                      </a:r>
                      <a:r>
                        <a:rPr lang="en-US" sz="1200" baseline="30000" dirty="0" smtClean="0"/>
                        <a:t>2</a:t>
                      </a:r>
                      <a:endParaRPr lang="en-US" sz="1200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 -&gt;</a:t>
                      </a:r>
                      <a:r>
                        <a:rPr lang="en-US" sz="1200" baseline="0" dirty="0" smtClean="0"/>
                        <a:t> C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/>
                        <a:t>Δ</a:t>
                      </a:r>
                      <a:r>
                        <a:rPr lang="en-US" sz="1200" dirty="0" smtClean="0"/>
                        <a:t>V</a:t>
                      </a:r>
                      <a:r>
                        <a:rPr lang="en-US" sz="1200" baseline="-25000" dirty="0" smtClean="0"/>
                        <a:t>CB</a:t>
                      </a:r>
                      <a:r>
                        <a:rPr lang="en-US" sz="1200" baseline="0" dirty="0" smtClean="0"/>
                        <a:t>=V</a:t>
                      </a:r>
                      <a:r>
                        <a:rPr lang="en-US" sz="1200" baseline="-25000" dirty="0" smtClean="0"/>
                        <a:t>C</a:t>
                      </a:r>
                      <a:r>
                        <a:rPr lang="en-US" sz="1200" baseline="0" dirty="0" smtClean="0"/>
                        <a:t>-V</a:t>
                      </a:r>
                      <a:r>
                        <a:rPr lang="en-US" sz="1200" baseline="-25000" dirty="0" smtClean="0"/>
                        <a:t>B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=-2 m/s –2 m/s = -4 m/s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/>
                        <a:t>Δ</a:t>
                      </a:r>
                      <a:r>
                        <a:rPr lang="en-US" sz="1200" dirty="0" err="1" smtClean="0"/>
                        <a:t>t</a:t>
                      </a:r>
                      <a:r>
                        <a:rPr lang="en-US" sz="1200" baseline="-25000" dirty="0" err="1" smtClean="0"/>
                        <a:t>BC</a:t>
                      </a:r>
                      <a:r>
                        <a:rPr lang="en-US" sz="1200" dirty="0" smtClean="0"/>
                        <a:t> = 2 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a</a:t>
                      </a:r>
                      <a:r>
                        <a:rPr lang="en-US" sz="1200" baseline="-25000" dirty="0" err="1" smtClean="0"/>
                        <a:t>BC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smtClean="0"/>
                        <a:t>= </a:t>
                      </a:r>
                      <a:r>
                        <a:rPr lang="el-GR" sz="1200" dirty="0" smtClean="0"/>
                        <a:t>Δ</a:t>
                      </a:r>
                      <a:r>
                        <a:rPr lang="en-US" sz="1200" dirty="0" smtClean="0"/>
                        <a:t>V</a:t>
                      </a:r>
                      <a:r>
                        <a:rPr lang="en-US" sz="1200" baseline="-25000" dirty="0" smtClean="0"/>
                        <a:t>CB</a:t>
                      </a:r>
                      <a:r>
                        <a:rPr lang="en-US" sz="1200" dirty="0" smtClean="0"/>
                        <a:t>/</a:t>
                      </a:r>
                      <a:r>
                        <a:rPr lang="el-GR" sz="1200" dirty="0" smtClean="0"/>
                        <a:t>Δ</a:t>
                      </a:r>
                      <a:r>
                        <a:rPr lang="en-US" sz="1200" dirty="0" err="1" smtClean="0"/>
                        <a:t>t</a:t>
                      </a:r>
                      <a:r>
                        <a:rPr lang="en-US" sz="1200" baseline="-25000" dirty="0" err="1" smtClean="0"/>
                        <a:t>BC</a:t>
                      </a:r>
                      <a:r>
                        <a:rPr lang="en-US" sz="12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= </a:t>
                      </a:r>
                      <a:r>
                        <a:rPr lang="en-US" sz="1200" dirty="0" smtClean="0"/>
                        <a:t>-4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30000" dirty="0" smtClean="0"/>
                        <a:t>m/s</a:t>
                      </a:r>
                      <a:r>
                        <a:rPr lang="en-US" sz="1200" baseline="0" dirty="0" smtClean="0"/>
                        <a:t>/2 </a:t>
                      </a:r>
                      <a:r>
                        <a:rPr lang="en-US" sz="1200" baseline="30000" dirty="0" smtClean="0"/>
                        <a:t>s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= </a:t>
                      </a:r>
                      <a:r>
                        <a:rPr lang="en-US" sz="1200" baseline="0" dirty="0" smtClean="0"/>
                        <a:t>-2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smtClean="0"/>
                        <a:t>m/s</a:t>
                      </a:r>
                      <a:r>
                        <a:rPr lang="en-US" sz="1200" baseline="30000" dirty="0" smtClean="0"/>
                        <a:t>2</a:t>
                      </a:r>
                      <a:endParaRPr lang="en-US" sz="1200" baseline="3000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0" name="Group 59"/>
          <p:cNvGrpSpPr/>
          <p:nvPr/>
        </p:nvGrpSpPr>
        <p:grpSpPr>
          <a:xfrm>
            <a:off x="5593957" y="2314442"/>
            <a:ext cx="3027529" cy="1282050"/>
            <a:chOff x="5593957" y="2314442"/>
            <a:chExt cx="3027529" cy="1282050"/>
          </a:xfrm>
        </p:grpSpPr>
        <p:sp>
          <p:nvSpPr>
            <p:cNvPr id="30" name="TextBox 29"/>
            <p:cNvSpPr txBox="1"/>
            <p:nvPr/>
          </p:nvSpPr>
          <p:spPr>
            <a:xfrm>
              <a:off x="8060114" y="2678670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X (m)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15516" y="3065493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X</a:t>
              </a:r>
              <a:r>
                <a:rPr lang="en-US" sz="1200" baseline="-25000" dirty="0" smtClean="0"/>
                <a:t>A</a:t>
              </a:r>
              <a:endParaRPr lang="en-US" sz="12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666142" y="3065493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X</a:t>
              </a:r>
              <a:r>
                <a:rPr lang="en-US" sz="1200" baseline="-25000" dirty="0" smtClean="0"/>
                <a:t>B</a:t>
              </a:r>
              <a:endParaRPr lang="en-US" sz="1200" baseline="-250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5593957" y="2911389"/>
              <a:ext cx="2733675" cy="95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6847254" y="2574172"/>
              <a:ext cx="409575" cy="2476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2142" y="2574172"/>
              <a:ext cx="409575" cy="2476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622772" y="2574172"/>
              <a:ext cx="409575" cy="2476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625101" y="2790739"/>
              <a:ext cx="0" cy="123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025439" y="2849062"/>
              <a:ext cx="0" cy="63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425777" y="2852904"/>
              <a:ext cx="0" cy="63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826115" y="2849062"/>
              <a:ext cx="0" cy="63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224763" y="2852904"/>
              <a:ext cx="0" cy="63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824425" y="2849062"/>
              <a:ext cx="0" cy="63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110310" y="2953710"/>
              <a:ext cx="2760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-1</a:t>
              </a:r>
              <a:endParaRPr lang="en-US" sz="8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00144" y="2953710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</a:t>
              </a:r>
              <a:endParaRPr lang="en-US" sz="8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924554" y="2953710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14844" y="2953710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86356" y="2953710"/>
              <a:ext cx="2760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-2</a:t>
              </a:r>
              <a:endParaRPr lang="en-US" sz="8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705135" y="2953710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3</a:t>
              </a:r>
              <a:endParaRPr lang="en-US" sz="800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7113408" y="2713212"/>
              <a:ext cx="730155" cy="0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 flipV="1">
              <a:off x="5844166" y="2644973"/>
              <a:ext cx="1992574" cy="1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901868" y="231444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</a:t>
              </a:r>
              <a:endParaRPr lang="en-US" sz="1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52494" y="231444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B</a:t>
              </a:r>
              <a:endParaRPr 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66746" y="232126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</a:t>
              </a:r>
              <a:endParaRPr lang="en-US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80392" y="3054546"/>
              <a:ext cx="360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X</a:t>
              </a:r>
              <a:r>
                <a:rPr lang="en-US" sz="1200" baseline="-25000" dirty="0" smtClean="0"/>
                <a:t>C</a:t>
              </a:r>
              <a:endParaRPr lang="en-US" sz="1200" baseline="-25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923983" y="3319493"/>
              <a:ext cx="606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</a:t>
              </a:r>
              <a:r>
                <a:rPr lang="en-US" sz="1200" baseline="-25000" dirty="0" smtClean="0"/>
                <a:t>A</a:t>
              </a:r>
              <a:r>
                <a:rPr lang="en-US" sz="1200" dirty="0" smtClean="0"/>
                <a:t>=  0</a:t>
              </a:r>
              <a:endParaRPr lang="en-US" sz="1200" baseline="-25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649209" y="3311026"/>
              <a:ext cx="9092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</a:t>
              </a:r>
              <a:r>
                <a:rPr lang="en-US" sz="1200" baseline="-25000" dirty="0" smtClean="0"/>
                <a:t>B</a:t>
              </a:r>
              <a:r>
                <a:rPr lang="en-US" sz="1200" dirty="0" smtClean="0"/>
                <a:t> = </a:t>
              </a:r>
              <a:r>
                <a:rPr lang="en-US" sz="1200" dirty="0" smtClean="0"/>
                <a:t>2 m/s</a:t>
              </a:r>
              <a:endParaRPr lang="en-US" sz="1200" baseline="-25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93409" y="3311026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</a:t>
              </a:r>
              <a:r>
                <a:rPr lang="en-US" sz="1200" baseline="-25000" dirty="0" smtClean="0"/>
                <a:t>C</a:t>
              </a:r>
              <a:r>
                <a:rPr lang="en-US" sz="1200" dirty="0" smtClean="0"/>
                <a:t> = </a:t>
              </a:r>
              <a:r>
                <a:rPr lang="en-US" sz="1200" dirty="0" smtClean="0"/>
                <a:t>- 2 </a:t>
              </a:r>
              <a:r>
                <a:rPr lang="en-US" sz="1200" dirty="0" smtClean="0"/>
                <a:t>m/s</a:t>
              </a:r>
              <a:endParaRPr lang="en-US" sz="1200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724" y="1422400"/>
            <a:ext cx="4776409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Angular acceleration</a:t>
            </a:r>
          </a:p>
          <a:p>
            <a:pPr lvl="1"/>
            <a:r>
              <a:rPr lang="en-US" dirty="0" smtClean="0"/>
              <a:t>Angular acceleration is measurement of how fast angular velocity changes about a fixed point.</a:t>
            </a:r>
          </a:p>
          <a:p>
            <a:pPr lvl="2"/>
            <a:r>
              <a:rPr lang="en-US" dirty="0" smtClean="0"/>
              <a:t>Average </a:t>
            </a:r>
            <a:r>
              <a:rPr lang="en-US" dirty="0" smtClean="0"/>
              <a:t>angular acceleration</a:t>
            </a:r>
            <a:r>
              <a:rPr lang="en-US" dirty="0" smtClean="0"/>
              <a:t>: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ratio of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angular velocity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changes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l-GR" i="1" dirty="0" smtClean="0">
                <a:solidFill>
                  <a:schemeClr val="accent1">
                    <a:lumMod val="75000"/>
                  </a:schemeClr>
                </a:solidFill>
              </a:rPr>
              <a:t>Δω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to time change (</a:t>
            </a:r>
            <a:r>
              <a:rPr lang="el-GR" i="1" dirty="0" smtClean="0">
                <a:solidFill>
                  <a:schemeClr val="accent1">
                    <a:lumMod val="75000"/>
                  </a:schemeClr>
                </a:solidFill>
              </a:rPr>
              <a:t>Δ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t) which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angular velocity change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takes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place.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>
              <a:buNone/>
            </a:pP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l-GR" i="1" dirty="0" smtClean="0">
                <a:solidFill>
                  <a:schemeClr val="accent1">
                    <a:lumMod val="75000"/>
                  </a:schemeClr>
                </a:solidFill>
              </a:rPr>
              <a:t>ε</a:t>
            </a:r>
            <a:r>
              <a:rPr lang="en-US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avg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el-GR" i="1" dirty="0" smtClean="0">
                <a:solidFill>
                  <a:schemeClr val="accent1">
                    <a:lumMod val="75000"/>
                  </a:schemeClr>
                </a:solidFill>
              </a:rPr>
              <a:t>Δω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/ </a:t>
            </a:r>
            <a:r>
              <a:rPr lang="el-GR" i="1" dirty="0" smtClean="0">
                <a:solidFill>
                  <a:schemeClr val="accent1">
                    <a:lumMod val="75000"/>
                  </a:schemeClr>
                </a:solidFill>
              </a:rPr>
              <a:t>Δ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endParaRPr lang="en-US" i="1" baseline="-25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US" dirty="0" smtClean="0"/>
              <a:t>Instantaneous Acceleration: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Rate of velocity change at time,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which is derivative of velocity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w.r.t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. time. For derivative, please see slide later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>
              <a:buNone/>
            </a:pP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l-GR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l-GR" i="1" dirty="0" smtClean="0">
                <a:solidFill>
                  <a:schemeClr val="accent1">
                    <a:lumMod val="75000"/>
                  </a:schemeClr>
                </a:solidFill>
              </a:rPr>
              <a:t>ε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= d</a:t>
            </a:r>
            <a:r>
              <a:rPr lang="el-GR" i="1" dirty="0" smtClean="0">
                <a:solidFill>
                  <a:schemeClr val="accent1">
                    <a:lumMod val="75000"/>
                  </a:schemeClr>
                </a:solidFill>
              </a:rPr>
              <a:t>ω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dt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US" dirty="0" smtClean="0"/>
              <a:t>Angular acceleration has direction.</a:t>
            </a:r>
            <a:endParaRPr lang="en-US" dirty="0" smtClean="0"/>
          </a:p>
          <a:p>
            <a:pPr lvl="2"/>
            <a:r>
              <a:rPr lang="en-US" dirty="0" smtClean="0"/>
              <a:t>Unit: </a:t>
            </a:r>
            <a:r>
              <a:rPr lang="en-US" dirty="0" err="1" smtClean="0"/>
              <a:t>rad</a:t>
            </a:r>
            <a:r>
              <a:rPr lang="en-US" dirty="0" smtClean="0"/>
              <a:t>/s</a:t>
            </a:r>
            <a:r>
              <a:rPr lang="en-US" baseline="30000" dirty="0" smtClean="0"/>
              <a:t>2</a:t>
            </a:r>
            <a:endParaRPr lang="en-US" baseline="30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Acceleration – Rotation Motion of a Point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990151" y="4261498"/>
          <a:ext cx="404948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049"/>
                <a:gridCol w="1143000"/>
                <a:gridCol w="812800"/>
                <a:gridCol w="1546636"/>
              </a:tblGrid>
              <a:tr h="44786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Angular Vel. Change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Time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Average </a:t>
                      </a:r>
                      <a:r>
                        <a:rPr lang="en-US" sz="1200" dirty="0" smtClean="0"/>
                        <a:t>Acceleration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</a:t>
                      </a:r>
                      <a:r>
                        <a:rPr lang="en-US" sz="1200" baseline="0" dirty="0" smtClean="0"/>
                        <a:t> -&gt; 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 smtClean="0"/>
                        <a:t>Δω</a:t>
                      </a:r>
                      <a:r>
                        <a:rPr lang="en-US" sz="1200" baseline="-25000" dirty="0" smtClean="0"/>
                        <a:t>BA</a:t>
                      </a:r>
                      <a:r>
                        <a:rPr lang="en-US" sz="1200" baseline="0" dirty="0" smtClean="0"/>
                        <a:t>=</a:t>
                      </a:r>
                      <a:r>
                        <a:rPr lang="el-GR" sz="1200" baseline="0" dirty="0" smtClean="0"/>
                        <a:t>ω</a:t>
                      </a:r>
                      <a:r>
                        <a:rPr lang="en-US" sz="1200" baseline="-25000" dirty="0" smtClean="0"/>
                        <a:t>B</a:t>
                      </a:r>
                      <a:r>
                        <a:rPr lang="en-US" sz="1200" baseline="0" dirty="0" smtClean="0"/>
                        <a:t>-</a:t>
                      </a:r>
                      <a:r>
                        <a:rPr lang="el-GR" sz="1200" baseline="0" dirty="0" smtClean="0"/>
                        <a:t>ω</a:t>
                      </a:r>
                      <a:r>
                        <a:rPr lang="en-US" sz="1200" baseline="-25000" dirty="0" smtClean="0"/>
                        <a:t>A </a:t>
                      </a:r>
                    </a:p>
                    <a:p>
                      <a:r>
                        <a:rPr lang="en-US" sz="1200" baseline="0" dirty="0" smtClean="0"/>
                        <a:t>=2 Rad/s – 0 </a:t>
                      </a:r>
                    </a:p>
                    <a:p>
                      <a:r>
                        <a:rPr lang="en-US" sz="1200" baseline="0" dirty="0" smtClean="0"/>
                        <a:t>=2 Rad/s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/>
                        <a:t>Δ</a:t>
                      </a:r>
                      <a:r>
                        <a:rPr lang="en-US" sz="1200" dirty="0" err="1" smtClean="0"/>
                        <a:t>t</a:t>
                      </a:r>
                      <a:r>
                        <a:rPr lang="en-US" sz="1200" baseline="-25000" dirty="0" err="1" smtClean="0"/>
                        <a:t>AB</a:t>
                      </a:r>
                      <a:r>
                        <a:rPr lang="en-US" sz="1200" dirty="0" smtClean="0"/>
                        <a:t> = 2 s</a:t>
                      </a:r>
                    </a:p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 smtClean="0"/>
                        <a:t>ε</a:t>
                      </a:r>
                      <a:r>
                        <a:rPr lang="en-US" sz="1200" baseline="-25000" dirty="0" smtClean="0"/>
                        <a:t>AB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smtClean="0"/>
                        <a:t>= </a:t>
                      </a:r>
                      <a:r>
                        <a:rPr lang="el-GR" sz="1200" dirty="0" smtClean="0"/>
                        <a:t>Δω</a:t>
                      </a:r>
                      <a:r>
                        <a:rPr lang="en-US" sz="1200" baseline="-25000" dirty="0" smtClean="0"/>
                        <a:t>BA</a:t>
                      </a:r>
                      <a:r>
                        <a:rPr lang="en-US" sz="1200" dirty="0" smtClean="0"/>
                        <a:t>/</a:t>
                      </a:r>
                      <a:r>
                        <a:rPr lang="el-GR" sz="1200" dirty="0" smtClean="0"/>
                        <a:t>Δ</a:t>
                      </a:r>
                      <a:r>
                        <a:rPr lang="en-US" sz="1200" dirty="0" err="1" smtClean="0"/>
                        <a:t>t</a:t>
                      </a:r>
                      <a:r>
                        <a:rPr lang="en-US" sz="1200" baseline="-25000" dirty="0" err="1" smtClean="0"/>
                        <a:t>AB</a:t>
                      </a:r>
                      <a:r>
                        <a:rPr lang="en-US" sz="1200" dirty="0" smtClean="0"/>
                        <a:t> </a:t>
                      </a:r>
                    </a:p>
                    <a:p>
                      <a:r>
                        <a:rPr lang="en-US" sz="1200" dirty="0" smtClean="0"/>
                        <a:t>= 2 </a:t>
                      </a:r>
                      <a:r>
                        <a:rPr lang="en-US" sz="1200" baseline="30000" dirty="0" smtClean="0"/>
                        <a:t>Rad/s</a:t>
                      </a:r>
                      <a:r>
                        <a:rPr lang="en-US" sz="1200" dirty="0" smtClean="0"/>
                        <a:t>/2 </a:t>
                      </a:r>
                      <a:r>
                        <a:rPr lang="en-US" sz="1200" baseline="30000" dirty="0" smtClean="0"/>
                        <a:t>s</a:t>
                      </a:r>
                      <a:r>
                        <a:rPr lang="en-US" sz="1200" dirty="0" smtClean="0"/>
                        <a:t> 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= </a:t>
                      </a:r>
                      <a:r>
                        <a:rPr lang="en-US" sz="1200" dirty="0" smtClean="0"/>
                        <a:t>1 </a:t>
                      </a:r>
                      <a:r>
                        <a:rPr lang="en-US" sz="1200" baseline="0" dirty="0" smtClean="0"/>
                        <a:t>Rad</a:t>
                      </a:r>
                      <a:r>
                        <a:rPr lang="en-US" sz="1200" dirty="0" smtClean="0"/>
                        <a:t>/s</a:t>
                      </a:r>
                      <a:r>
                        <a:rPr lang="en-US" sz="1200" baseline="30000" dirty="0" smtClean="0"/>
                        <a:t>2</a:t>
                      </a:r>
                      <a:endParaRPr lang="en-US" sz="1200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 -&gt;</a:t>
                      </a:r>
                      <a:r>
                        <a:rPr lang="en-US" sz="1200" baseline="0" dirty="0" smtClean="0"/>
                        <a:t> C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/>
                        <a:t>Δω</a:t>
                      </a:r>
                      <a:r>
                        <a:rPr lang="en-US" sz="1200" baseline="-25000" dirty="0" smtClean="0"/>
                        <a:t>CB</a:t>
                      </a:r>
                      <a:r>
                        <a:rPr lang="en-US" sz="1200" baseline="0" dirty="0" smtClean="0"/>
                        <a:t>=</a:t>
                      </a:r>
                      <a:r>
                        <a:rPr lang="el-GR" sz="1200" dirty="0" smtClean="0"/>
                        <a:t>ω</a:t>
                      </a:r>
                      <a:r>
                        <a:rPr lang="en-US" sz="1200" baseline="-25000" dirty="0" smtClean="0"/>
                        <a:t>C</a:t>
                      </a:r>
                      <a:r>
                        <a:rPr lang="en-US" sz="1200" baseline="0" dirty="0" smtClean="0"/>
                        <a:t>-</a:t>
                      </a:r>
                      <a:r>
                        <a:rPr lang="el-GR" sz="1200" dirty="0" smtClean="0"/>
                        <a:t>ω</a:t>
                      </a:r>
                      <a:r>
                        <a:rPr lang="en-US" sz="1200" baseline="-25000" dirty="0" smtClean="0"/>
                        <a:t>B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=-2 </a:t>
                      </a:r>
                      <a:r>
                        <a:rPr lang="en-US" sz="1200" baseline="30000" dirty="0" smtClean="0"/>
                        <a:t>Rad/s</a:t>
                      </a:r>
                      <a:r>
                        <a:rPr lang="en-US" sz="1200" baseline="0" dirty="0" smtClean="0"/>
                        <a:t> –2 </a:t>
                      </a:r>
                      <a:r>
                        <a:rPr lang="en-US" sz="1200" baseline="30000" dirty="0" smtClean="0"/>
                        <a:t>Rad/s</a:t>
                      </a:r>
                      <a:r>
                        <a:rPr lang="en-US" sz="1200" baseline="0" dirty="0" smtClean="0"/>
                        <a:t> = -4 Rad/s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/>
                        <a:t>Δ</a:t>
                      </a:r>
                      <a:r>
                        <a:rPr lang="en-US" sz="1200" dirty="0" err="1" smtClean="0"/>
                        <a:t>t</a:t>
                      </a:r>
                      <a:r>
                        <a:rPr lang="en-US" sz="1200" baseline="-25000" dirty="0" err="1" smtClean="0"/>
                        <a:t>BC</a:t>
                      </a:r>
                      <a:r>
                        <a:rPr lang="en-US" sz="1200" dirty="0" smtClean="0"/>
                        <a:t> = 2 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/>
                        <a:t>ε</a:t>
                      </a:r>
                      <a:r>
                        <a:rPr lang="en-US" sz="1200" baseline="-25000" dirty="0" smtClean="0"/>
                        <a:t>BC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smtClean="0"/>
                        <a:t>= </a:t>
                      </a:r>
                      <a:r>
                        <a:rPr lang="el-GR" sz="1200" dirty="0" smtClean="0"/>
                        <a:t>Δω</a:t>
                      </a:r>
                      <a:r>
                        <a:rPr lang="en-US" sz="1200" baseline="-25000" dirty="0" smtClean="0"/>
                        <a:t>CB</a:t>
                      </a:r>
                      <a:r>
                        <a:rPr lang="en-US" sz="1200" dirty="0" smtClean="0"/>
                        <a:t>/</a:t>
                      </a:r>
                      <a:r>
                        <a:rPr lang="el-GR" sz="1200" dirty="0" smtClean="0"/>
                        <a:t>Δ</a:t>
                      </a:r>
                      <a:r>
                        <a:rPr lang="en-US" sz="1200" dirty="0" err="1" smtClean="0"/>
                        <a:t>t</a:t>
                      </a:r>
                      <a:r>
                        <a:rPr lang="en-US" sz="1200" baseline="-25000" dirty="0" err="1" smtClean="0"/>
                        <a:t>BC</a:t>
                      </a:r>
                      <a:r>
                        <a:rPr lang="en-US" sz="12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= </a:t>
                      </a:r>
                      <a:r>
                        <a:rPr lang="en-US" sz="1200" dirty="0" smtClean="0"/>
                        <a:t>-4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30000" dirty="0" smtClean="0"/>
                        <a:t>Rad/s</a:t>
                      </a:r>
                      <a:r>
                        <a:rPr lang="en-US" sz="1200" baseline="0" dirty="0" smtClean="0"/>
                        <a:t>/2 </a:t>
                      </a:r>
                      <a:r>
                        <a:rPr lang="en-US" sz="1200" baseline="30000" dirty="0" smtClean="0"/>
                        <a:t>s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= </a:t>
                      </a:r>
                      <a:r>
                        <a:rPr lang="en-US" sz="1200" baseline="0" dirty="0" smtClean="0"/>
                        <a:t>-2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baseline="0" dirty="0" smtClean="0"/>
                        <a:t>Rad</a:t>
                      </a:r>
                      <a:r>
                        <a:rPr lang="en-US" sz="1200" dirty="0" smtClean="0"/>
                        <a:t>/s</a:t>
                      </a:r>
                      <a:r>
                        <a:rPr lang="en-US" sz="1200" baseline="30000" dirty="0" smtClean="0"/>
                        <a:t>2</a:t>
                      </a:r>
                      <a:endParaRPr lang="en-US" sz="1200" baseline="30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5197151" y="1416893"/>
            <a:ext cx="37085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/>
            <a:r>
              <a:rPr lang="en-US" sz="1400" dirty="0" smtClean="0"/>
              <a:t>Example: 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400" dirty="0" smtClean="0"/>
              <a:t>An object takes 2 sec to </a:t>
            </a:r>
            <a:r>
              <a:rPr lang="en-US" sz="1400" dirty="0" smtClean="0"/>
              <a:t>rotate </a:t>
            </a:r>
            <a:r>
              <a:rPr lang="en-US" sz="1400" dirty="0" smtClean="0"/>
              <a:t>from position A to B, 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400" dirty="0" smtClean="0"/>
              <a:t>Then it takes 2.5 sec to </a:t>
            </a:r>
            <a:r>
              <a:rPr lang="en-US" sz="1400" dirty="0" smtClean="0"/>
              <a:t>rotate </a:t>
            </a:r>
            <a:r>
              <a:rPr lang="en-US" sz="1400" dirty="0" smtClean="0"/>
              <a:t>from B to C</a:t>
            </a:r>
            <a:endParaRPr lang="en-US" sz="1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6104467" y="2501122"/>
            <a:ext cx="2389959" cy="1327338"/>
            <a:chOff x="6858000" y="4152122"/>
            <a:chExt cx="2389959" cy="1327338"/>
          </a:xfrm>
        </p:grpSpPr>
        <p:sp>
          <p:nvSpPr>
            <p:cNvPr id="60" name="Oval 59"/>
            <p:cNvSpPr/>
            <p:nvPr/>
          </p:nvSpPr>
          <p:spPr>
            <a:xfrm>
              <a:off x="6858000" y="4364972"/>
              <a:ext cx="1104900" cy="11049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7391400" y="4917422"/>
              <a:ext cx="9429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7391400" y="4152122"/>
              <a:ext cx="0" cy="7653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lowchart: Connector 62"/>
            <p:cNvSpPr/>
            <p:nvPr/>
          </p:nvSpPr>
          <p:spPr>
            <a:xfrm>
              <a:off x="7867650" y="4612622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/>
            <p:cNvSpPr/>
            <p:nvPr/>
          </p:nvSpPr>
          <p:spPr>
            <a:xfrm>
              <a:off x="7658100" y="4412597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940870" y="4428798"/>
              <a:ext cx="13070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 (</a:t>
              </a:r>
              <a:r>
                <a:rPr lang="el-GR" sz="1200" dirty="0" smtClean="0"/>
                <a:t>θ</a:t>
              </a:r>
              <a:r>
                <a:rPr lang="en-US" sz="1200" baseline="-25000" dirty="0" smtClean="0"/>
                <a:t>A</a:t>
              </a:r>
              <a:r>
                <a:rPr lang="en-US" sz="1200" dirty="0" smtClean="0"/>
                <a:t> = </a:t>
              </a:r>
              <a:r>
                <a:rPr lang="el-GR" sz="1200" dirty="0" smtClean="0"/>
                <a:t>π</a:t>
              </a:r>
              <a:r>
                <a:rPr lang="en-US" sz="1200" dirty="0" smtClean="0"/>
                <a:t>/3 </a:t>
              </a:r>
              <a:r>
                <a:rPr lang="en-US" sz="1200" dirty="0" smtClean="0"/>
                <a:t>Rad)</a:t>
              </a:r>
              <a:endParaRPr lang="en-US" sz="1200" dirty="0" smtClean="0"/>
            </a:p>
            <a:p>
              <a:endParaRPr 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90787" y="4180954"/>
              <a:ext cx="1410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 (</a:t>
              </a:r>
              <a:r>
                <a:rPr lang="el-GR" sz="1200" dirty="0" smtClean="0"/>
                <a:t>θ</a:t>
              </a:r>
              <a:r>
                <a:rPr lang="en-US" sz="1200" baseline="-25000" dirty="0" smtClean="0"/>
                <a:t>B</a:t>
              </a:r>
              <a:r>
                <a:rPr lang="en-US" sz="1200" dirty="0" smtClean="0"/>
                <a:t> = 2</a:t>
              </a:r>
              <a:r>
                <a:rPr lang="el-GR" sz="1200" dirty="0" smtClean="0"/>
                <a:t>π</a:t>
              </a:r>
              <a:r>
                <a:rPr lang="en-US" sz="1200" dirty="0" smtClean="0"/>
                <a:t>/3 </a:t>
              </a:r>
              <a:r>
                <a:rPr lang="en-US" sz="1200" dirty="0" smtClean="0"/>
                <a:t>Rad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 flipV="1">
              <a:off x="7410450" y="4660247"/>
              <a:ext cx="447675" cy="257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endCxn id="64" idx="6"/>
            </p:cNvCxnSpPr>
            <p:nvPr/>
          </p:nvCxnSpPr>
          <p:spPr>
            <a:xfrm flipV="1">
              <a:off x="7400925" y="4435457"/>
              <a:ext cx="302894" cy="481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Arc 68"/>
            <p:cNvSpPr/>
            <p:nvPr/>
          </p:nvSpPr>
          <p:spPr>
            <a:xfrm>
              <a:off x="7162800" y="4699000"/>
              <a:ext cx="467701" cy="478212"/>
            </a:xfrm>
            <a:prstGeom prst="arc">
              <a:avLst>
                <a:gd name="adj1" fmla="val 18284283"/>
                <a:gd name="adj2" fmla="val 2643142"/>
              </a:avLst>
            </a:prstGeom>
            <a:ln w="12700">
              <a:solidFill>
                <a:srgbClr val="FFFF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>
              <a:endCxn id="60" idx="5"/>
            </p:cNvCxnSpPr>
            <p:nvPr/>
          </p:nvCxnSpPr>
          <p:spPr>
            <a:xfrm>
              <a:off x="7391400" y="4917422"/>
              <a:ext cx="409691" cy="390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Flowchart: Connector 70"/>
            <p:cNvSpPr/>
            <p:nvPr/>
          </p:nvSpPr>
          <p:spPr>
            <a:xfrm>
              <a:off x="7791450" y="5269847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862532" y="5202461"/>
              <a:ext cx="1385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 (</a:t>
              </a:r>
              <a:r>
                <a:rPr lang="el-GR" sz="1200" dirty="0" smtClean="0"/>
                <a:t>θ</a:t>
              </a:r>
              <a:r>
                <a:rPr lang="en-US" sz="1200" baseline="-25000" dirty="0" smtClean="0"/>
                <a:t>C</a:t>
              </a:r>
              <a:r>
                <a:rPr lang="en-US" sz="1200" dirty="0" smtClean="0"/>
                <a:t> = -</a:t>
              </a:r>
              <a:r>
                <a:rPr lang="el-GR" sz="1200" dirty="0" smtClean="0"/>
                <a:t>π</a:t>
              </a:r>
              <a:r>
                <a:rPr lang="en-US" sz="1200" dirty="0" smtClean="0"/>
                <a:t>/4 </a:t>
              </a:r>
              <a:r>
                <a:rPr lang="en-US" sz="1200" dirty="0" smtClean="0"/>
                <a:t>Rad)</a:t>
              </a:r>
              <a:endParaRPr lang="en-US" sz="1200" dirty="0"/>
            </a:p>
          </p:txBody>
        </p:sp>
        <p:sp>
          <p:nvSpPr>
            <p:cNvPr id="73" name="Arc 72"/>
            <p:cNvSpPr/>
            <p:nvPr/>
          </p:nvSpPr>
          <p:spPr>
            <a:xfrm>
              <a:off x="7043453" y="4553123"/>
              <a:ext cx="712014" cy="721612"/>
            </a:xfrm>
            <a:prstGeom prst="arc">
              <a:avLst>
                <a:gd name="adj1" fmla="val 18193526"/>
                <a:gd name="adj2" fmla="val 19868564"/>
              </a:avLst>
            </a:prstGeom>
            <a:ln w="12700">
              <a:solidFill>
                <a:srgbClr val="FFFF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12398</TotalTime>
  <Words>3300</Words>
  <Application>Microsoft Office PowerPoint</Application>
  <PresentationFormat>On-screen Show (4:3)</PresentationFormat>
  <Paragraphs>607</Paragraphs>
  <Slides>25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Office Theme</vt:lpstr>
      <vt:lpstr>Equation</vt:lpstr>
      <vt:lpstr>Microsoft Equation 3.0</vt:lpstr>
      <vt:lpstr>Control System Miniseries - Lecture 4</vt:lpstr>
      <vt:lpstr>Lecture 4  Basic Math/Physics Concepts Used in System Modeling</vt:lpstr>
      <vt:lpstr>Outline – A Point Motion</vt:lpstr>
      <vt:lpstr>Position and Displacement of a Point</vt:lpstr>
      <vt:lpstr>Angular Position and Displacement of a Point</vt:lpstr>
      <vt:lpstr>Velocity – Linear Motion of a Point</vt:lpstr>
      <vt:lpstr>Angular Velocity – Rotation Motion of a Point</vt:lpstr>
      <vt:lpstr>Acceleration – Linear Motion of a Point</vt:lpstr>
      <vt:lpstr>Angular Acceleration – Rotation Motion of a Point</vt:lpstr>
      <vt:lpstr>Summary</vt:lpstr>
      <vt:lpstr>Summary</vt:lpstr>
      <vt:lpstr>Appendix:  Derivative and Integration</vt:lpstr>
      <vt:lpstr>Derivative</vt:lpstr>
      <vt:lpstr>Integration</vt:lpstr>
      <vt:lpstr>Difference, Difference Quotient &amp; Derivative</vt:lpstr>
      <vt:lpstr>Frequently Used Derivatives - There are more derivative can be derived by following same steps as below</vt:lpstr>
      <vt:lpstr>More about Derivative</vt:lpstr>
      <vt:lpstr>Application</vt:lpstr>
      <vt:lpstr>Area, Summation, Integral</vt:lpstr>
      <vt:lpstr>Examples of Simple Integration</vt:lpstr>
      <vt:lpstr>Relationship between Derivative and Indefinite Integration</vt:lpstr>
      <vt:lpstr>Core Contents of Lecture 1</vt:lpstr>
      <vt:lpstr>Core Contents of Lecture 2</vt:lpstr>
      <vt:lpstr>Core Contents of Lecture 3</vt:lpstr>
      <vt:lpstr>Heads-up</vt:lpstr>
    </vt:vector>
  </TitlesOfParts>
  <Company>KLA-Tencor Corp.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Conceptual Design - 2012 Rebound Rumble</dc:title>
  <dc:creator>KLA-Tencor User</dc:creator>
  <cp:lastModifiedBy>y_xie</cp:lastModifiedBy>
  <cp:revision>67</cp:revision>
  <dcterms:created xsi:type="dcterms:W3CDTF">2012-01-08T08:47:47Z</dcterms:created>
  <dcterms:modified xsi:type="dcterms:W3CDTF">2012-08-27T06:57:37Z</dcterms:modified>
</cp:coreProperties>
</file>