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65" r:id="rId4"/>
    <p:sldId id="267" r:id="rId5"/>
    <p:sldId id="258" r:id="rId6"/>
    <p:sldId id="259" r:id="rId7"/>
    <p:sldId id="260" r:id="rId8"/>
    <p:sldId id="261" r:id="rId9"/>
    <p:sldId id="262" r:id="rId10"/>
    <p:sldId id="263" r:id="rId11"/>
    <p:sldId id="266" r:id="rId12"/>
    <p:sldId id="264" r:id="rId13"/>
    <p:sldId id="271" r:id="rId14"/>
  </p:sldIdLst>
  <p:sldSz cx="12192000" cy="6858000"/>
  <p:notesSz cx="6858000" cy="9144000"/>
  <p:embeddedFontLst>
    <p:embeddedFont>
      <p:font typeface="Bodoni MT" panose="02070603080606020203" pitchFamily="18"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Garamond" panose="02020404030301010803" pitchFamily="18" charset="0"/>
      <p:regular r:id="rId24"/>
      <p:bold r:id="rId25"/>
      <p:italic r:id="rId26"/>
    </p:embeddedFont>
    <p:embeddedFont>
      <p:font typeface="Helvetica" panose="020B0604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RIabOATuqDfzDUwZTAYGOc7+d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2ba92e2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2ba92e2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
        <p:cNvGrpSpPr/>
        <p:nvPr/>
      </p:nvGrpSpPr>
      <p:grpSpPr>
        <a:xfrm>
          <a:off x="0" y="0"/>
          <a:ext cx="0" cy="0"/>
          <a:chOff x="0" y="0"/>
          <a:chExt cx="0" cy="0"/>
        </a:xfrm>
      </p:grpSpPr>
      <p:sp>
        <p:nvSpPr>
          <p:cNvPr id="15" name="Google Shape;15;p10"/>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0"/>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0"/>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Century Gothic"/>
              <a:buNone/>
              <a:defRPr sz="3200" b="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0"/>
          <p:cNvSpPr txBox="1">
            <a:spLocks noGrp="1"/>
          </p:cNvSpPr>
          <p:nvPr>
            <p:ph type="body" idx="1"/>
          </p:nvPr>
        </p:nvSpPr>
        <p:spPr>
          <a:xfrm>
            <a:off x="685800" y="609600"/>
            <a:ext cx="68580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1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19" name="Google Shape;19;p10"/>
          <p:cNvSpPr txBox="1">
            <a:spLocks noGrp="1"/>
          </p:cNvSpPr>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20" name="Google Shape;20;p10"/>
          <p:cNvSpPr txBox="1">
            <a:spLocks noGrp="1"/>
          </p:cNvSpPr>
          <p:nvPr>
            <p:ph type="dt" idx="10"/>
          </p:nvPr>
        </p:nvSpPr>
        <p:spPr>
          <a:xfrm>
            <a:off x="5588000" y="6035040"/>
            <a:ext cx="1955800"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685801" y="6035040"/>
            <a:ext cx="45847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10396728" y="6035040"/>
            <a:ext cx="1223435"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262626"/>
                </a:solidFill>
                <a:latin typeface="Century Gothic"/>
                <a:ea typeface="Century Gothic"/>
                <a:cs typeface="Century Gothic"/>
                <a:sym typeface="Century Gothic"/>
              </a:defRPr>
            </a:lvl1pPr>
            <a:lvl2pPr marL="0" lvl="1" indent="0" algn="r">
              <a:spcBef>
                <a:spcPts val="0"/>
              </a:spcBef>
              <a:buNone/>
              <a:defRPr sz="800" b="0" i="0" u="none" strike="noStrike" cap="none">
                <a:solidFill>
                  <a:srgbClr val="262626"/>
                </a:solidFill>
                <a:latin typeface="Century Gothic"/>
                <a:ea typeface="Century Gothic"/>
                <a:cs typeface="Century Gothic"/>
                <a:sym typeface="Century Gothic"/>
              </a:defRPr>
            </a:lvl2pPr>
            <a:lvl3pPr marL="0" lvl="2" indent="0" algn="r">
              <a:spcBef>
                <a:spcPts val="0"/>
              </a:spcBef>
              <a:buNone/>
              <a:defRPr sz="800" b="0" i="0" u="none" strike="noStrike" cap="none">
                <a:solidFill>
                  <a:srgbClr val="262626"/>
                </a:solidFill>
                <a:latin typeface="Century Gothic"/>
                <a:ea typeface="Century Gothic"/>
                <a:cs typeface="Century Gothic"/>
                <a:sym typeface="Century Gothic"/>
              </a:defRPr>
            </a:lvl3pPr>
            <a:lvl4pPr marL="0" lvl="3" indent="0" algn="r">
              <a:spcBef>
                <a:spcPts val="0"/>
              </a:spcBef>
              <a:buNone/>
              <a:defRPr sz="800" b="0" i="0" u="none" strike="noStrike" cap="none">
                <a:solidFill>
                  <a:srgbClr val="262626"/>
                </a:solidFill>
                <a:latin typeface="Century Gothic"/>
                <a:ea typeface="Century Gothic"/>
                <a:cs typeface="Century Gothic"/>
                <a:sym typeface="Century Gothic"/>
              </a:defRPr>
            </a:lvl4pPr>
            <a:lvl5pPr marL="0" lvl="4" indent="0" algn="r">
              <a:spcBef>
                <a:spcPts val="0"/>
              </a:spcBef>
              <a:buNone/>
              <a:defRPr sz="800" b="0" i="0" u="none" strike="noStrike" cap="none">
                <a:solidFill>
                  <a:srgbClr val="262626"/>
                </a:solidFill>
                <a:latin typeface="Century Gothic"/>
                <a:ea typeface="Century Gothic"/>
                <a:cs typeface="Century Gothic"/>
                <a:sym typeface="Century Gothic"/>
              </a:defRPr>
            </a:lvl5pPr>
            <a:lvl6pPr marL="0" lvl="5" indent="0" algn="r">
              <a:spcBef>
                <a:spcPts val="0"/>
              </a:spcBef>
              <a:buNone/>
              <a:defRPr sz="800" b="0" i="0" u="none" strike="noStrike" cap="none">
                <a:solidFill>
                  <a:srgbClr val="262626"/>
                </a:solidFill>
                <a:latin typeface="Century Gothic"/>
                <a:ea typeface="Century Gothic"/>
                <a:cs typeface="Century Gothic"/>
                <a:sym typeface="Century Gothic"/>
              </a:defRPr>
            </a:lvl6pPr>
            <a:lvl7pPr marL="0" lvl="6" indent="0" algn="r">
              <a:spcBef>
                <a:spcPts val="0"/>
              </a:spcBef>
              <a:buNone/>
              <a:defRPr sz="800" b="0" i="0" u="none" strike="noStrike" cap="none">
                <a:solidFill>
                  <a:srgbClr val="262626"/>
                </a:solidFill>
                <a:latin typeface="Century Gothic"/>
                <a:ea typeface="Century Gothic"/>
                <a:cs typeface="Century Gothic"/>
                <a:sym typeface="Century Gothic"/>
              </a:defRPr>
            </a:lvl7pPr>
            <a:lvl8pPr marL="0" lvl="7" indent="0" algn="r">
              <a:spcBef>
                <a:spcPts val="0"/>
              </a:spcBef>
              <a:buNone/>
              <a:defRPr sz="800" b="0" i="0" u="none" strike="noStrike" cap="none">
                <a:solidFill>
                  <a:srgbClr val="262626"/>
                </a:solidFill>
                <a:latin typeface="Century Gothic"/>
                <a:ea typeface="Century Gothic"/>
                <a:cs typeface="Century Gothic"/>
                <a:sym typeface="Century Gothic"/>
              </a:defRPr>
            </a:lvl8pPr>
            <a:lvl9pPr marL="0" lvl="8" indent="0" algn="r">
              <a:spcBef>
                <a:spcPts val="0"/>
              </a:spcBef>
              <a:buNone/>
              <a:defRPr sz="800" b="0" i="0" u="none" strike="noStrike" cap="none">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229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774081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26" name="Google Shape;26;p11"/>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9"/>
        <p:cNvGrpSpPr/>
        <p:nvPr/>
      </p:nvGrpSpPr>
      <p:grpSpPr>
        <a:xfrm>
          <a:off x="0" y="0"/>
          <a:ext cx="0" cy="0"/>
          <a:chOff x="0" y="0"/>
          <a:chExt cx="0" cy="0"/>
        </a:xfrm>
      </p:grpSpPr>
      <p:sp>
        <p:nvSpPr>
          <p:cNvPr id="30" name="Google Shape;30;p12"/>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a:spLocks noGrp="1"/>
          </p:cNvSpPr>
          <p:nvPr>
            <p:ph type="pic" idx="2"/>
          </p:nvPr>
        </p:nvSpPr>
        <p:spPr>
          <a:xfrm>
            <a:off x="228599" y="237744"/>
            <a:ext cx="7696201" cy="6382512"/>
          </a:xfrm>
          <a:prstGeom prst="rect">
            <a:avLst/>
          </a:prstGeom>
          <a:solidFill>
            <a:srgbClr val="95C77F"/>
          </a:solidFill>
          <a:ln>
            <a:noFill/>
          </a:ln>
        </p:spPr>
        <p:txBody>
          <a:bodyPr spcFirstLastPara="1" wrap="square" lIns="91425" tIns="45700" rIns="91425" bIns="45700" anchor="t" anchorCtr="0">
            <a:normAutofit/>
          </a:bodyPr>
          <a:lstStyle>
            <a:lvl1pPr marR="0" lvl="0" algn="l" rtl="0">
              <a:lnSpc>
                <a:spcPct val="110000"/>
              </a:lnSpc>
              <a:spcBef>
                <a:spcPts val="900"/>
              </a:spcBef>
              <a:spcAft>
                <a:spcPts val="0"/>
              </a:spcAft>
              <a:buClr>
                <a:srgbClr val="262626"/>
              </a:buClr>
              <a:buSzPts val="3200"/>
              <a:buFont typeface="Garamond"/>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rgbClr val="262626"/>
              </a:buClr>
              <a:buSzPts val="2800"/>
              <a:buFont typeface="Garamond"/>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rgbClr val="262626"/>
              </a:buClr>
              <a:buSzPts val="2400"/>
              <a:buFont typeface="Garamond"/>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32" name="Google Shape;32;p12"/>
          <p:cNvSpPr txBox="1">
            <a:spLocks noGrp="1"/>
          </p:cNvSpPr>
          <p:nvPr>
            <p:ph type="dt" idx="10"/>
          </p:nvPr>
        </p:nvSpPr>
        <p:spPr>
          <a:xfrm>
            <a:off x="5662337" y="6035040"/>
            <a:ext cx="2071963"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612648" y="6035040"/>
            <a:ext cx="4588002"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b="1">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0396728" y="6035040"/>
            <a:ext cx="1225296"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12"/>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2"/>
          <p:cNvSpPr txBox="1">
            <a:spLocks noGrp="1"/>
          </p:cNvSpPr>
          <p:nvPr>
            <p:ph type="title"/>
          </p:nvPr>
        </p:nvSpPr>
        <p:spPr>
          <a:xfrm>
            <a:off x="8477250" y="603504"/>
            <a:ext cx="3144774" cy="164592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200"/>
              <a:buFont typeface="Century Gothic"/>
              <a:buNone/>
              <a:defRPr sz="3200" b="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8477250" y="2386584"/>
            <a:ext cx="3144774" cy="35112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8"/>
        <p:cNvGrpSpPr/>
        <p:nvPr/>
      </p:nvGrpSpPr>
      <p:grpSpPr>
        <a:xfrm>
          <a:off x="0" y="0"/>
          <a:ext cx="0" cy="0"/>
          <a:chOff x="0" y="0"/>
          <a:chExt cx="0" cy="0"/>
        </a:xfrm>
      </p:grpSpPr>
      <p:sp>
        <p:nvSpPr>
          <p:cNvPr id="39" name="Google Shape;39;p13"/>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3"/>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3"/>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3"/>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13"/>
          <p:cNvGrpSpPr/>
          <p:nvPr/>
        </p:nvGrpSpPr>
        <p:grpSpPr>
          <a:xfrm>
            <a:off x="5250180" y="1267730"/>
            <a:ext cx="1691640" cy="615934"/>
            <a:chOff x="5250180" y="1267730"/>
            <a:chExt cx="1691640" cy="615934"/>
          </a:xfrm>
        </p:grpSpPr>
        <p:cxnSp>
          <p:nvCxnSpPr>
            <p:cNvPr id="44" name="Google Shape;44;p13"/>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45" name="Google Shape;45;p13"/>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46" name="Google Shape;46;p13"/>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47" name="Google Shape;47;p13"/>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a:buNone/>
              <a:defRPr sz="68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3"/>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49" name="Google Shape;49;p13"/>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262626"/>
                </a:solidFill>
                <a:latin typeface="Century Gothic"/>
                <a:ea typeface="Century Gothic"/>
                <a:cs typeface="Century Gothic"/>
                <a:sym typeface="Century Gothic"/>
              </a:defRPr>
            </a:lvl1pPr>
            <a:lvl2pPr marL="0" lvl="1" indent="0" algn="r">
              <a:spcBef>
                <a:spcPts val="0"/>
              </a:spcBef>
              <a:buNone/>
              <a:defRPr sz="800" b="0" i="0" u="none" strike="noStrike" cap="none">
                <a:solidFill>
                  <a:srgbClr val="262626"/>
                </a:solidFill>
                <a:latin typeface="Century Gothic"/>
                <a:ea typeface="Century Gothic"/>
                <a:cs typeface="Century Gothic"/>
                <a:sym typeface="Century Gothic"/>
              </a:defRPr>
            </a:lvl2pPr>
            <a:lvl3pPr marL="0" lvl="2" indent="0" algn="r">
              <a:spcBef>
                <a:spcPts val="0"/>
              </a:spcBef>
              <a:buNone/>
              <a:defRPr sz="800" b="0" i="0" u="none" strike="noStrike" cap="none">
                <a:solidFill>
                  <a:srgbClr val="262626"/>
                </a:solidFill>
                <a:latin typeface="Century Gothic"/>
                <a:ea typeface="Century Gothic"/>
                <a:cs typeface="Century Gothic"/>
                <a:sym typeface="Century Gothic"/>
              </a:defRPr>
            </a:lvl3pPr>
            <a:lvl4pPr marL="0" lvl="3" indent="0" algn="r">
              <a:spcBef>
                <a:spcPts val="0"/>
              </a:spcBef>
              <a:buNone/>
              <a:defRPr sz="800" b="0" i="0" u="none" strike="noStrike" cap="none">
                <a:solidFill>
                  <a:srgbClr val="262626"/>
                </a:solidFill>
                <a:latin typeface="Century Gothic"/>
                <a:ea typeface="Century Gothic"/>
                <a:cs typeface="Century Gothic"/>
                <a:sym typeface="Century Gothic"/>
              </a:defRPr>
            </a:lvl4pPr>
            <a:lvl5pPr marL="0" lvl="4" indent="0" algn="r">
              <a:spcBef>
                <a:spcPts val="0"/>
              </a:spcBef>
              <a:buNone/>
              <a:defRPr sz="800" b="0" i="0" u="none" strike="noStrike" cap="none">
                <a:solidFill>
                  <a:srgbClr val="262626"/>
                </a:solidFill>
                <a:latin typeface="Century Gothic"/>
                <a:ea typeface="Century Gothic"/>
                <a:cs typeface="Century Gothic"/>
                <a:sym typeface="Century Gothic"/>
              </a:defRPr>
            </a:lvl5pPr>
            <a:lvl6pPr marL="0" lvl="5" indent="0" algn="r">
              <a:spcBef>
                <a:spcPts val="0"/>
              </a:spcBef>
              <a:buNone/>
              <a:defRPr sz="800" b="0" i="0" u="none" strike="noStrike" cap="none">
                <a:solidFill>
                  <a:srgbClr val="262626"/>
                </a:solidFill>
                <a:latin typeface="Century Gothic"/>
                <a:ea typeface="Century Gothic"/>
                <a:cs typeface="Century Gothic"/>
                <a:sym typeface="Century Gothic"/>
              </a:defRPr>
            </a:lvl6pPr>
            <a:lvl7pPr marL="0" lvl="6" indent="0" algn="r">
              <a:spcBef>
                <a:spcPts val="0"/>
              </a:spcBef>
              <a:buNone/>
              <a:defRPr sz="800" b="0" i="0" u="none" strike="noStrike" cap="none">
                <a:solidFill>
                  <a:srgbClr val="262626"/>
                </a:solidFill>
                <a:latin typeface="Century Gothic"/>
                <a:ea typeface="Century Gothic"/>
                <a:cs typeface="Century Gothic"/>
                <a:sym typeface="Century Gothic"/>
              </a:defRPr>
            </a:lvl7pPr>
            <a:lvl8pPr marL="0" lvl="7" indent="0" algn="r">
              <a:spcBef>
                <a:spcPts val="0"/>
              </a:spcBef>
              <a:buNone/>
              <a:defRPr sz="800" b="0" i="0" u="none" strike="noStrike" cap="none">
                <a:solidFill>
                  <a:srgbClr val="262626"/>
                </a:solidFill>
                <a:latin typeface="Century Gothic"/>
                <a:ea typeface="Century Gothic"/>
                <a:cs typeface="Century Gothic"/>
                <a:sym typeface="Century Gothic"/>
              </a:defRPr>
            </a:lvl8pPr>
            <a:lvl9pPr marL="0" lvl="8" indent="0" algn="r">
              <a:spcBef>
                <a:spcPts val="0"/>
              </a:spcBef>
              <a:buNone/>
              <a:defRPr sz="800" b="0" i="0" u="none" strike="noStrike" cap="none">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2"/>
        <p:cNvGrpSpPr/>
        <p:nvPr/>
      </p:nvGrpSpPr>
      <p:grpSpPr>
        <a:xfrm>
          <a:off x="0" y="0"/>
          <a:ext cx="0" cy="0"/>
          <a:chOff x="0" y="0"/>
          <a:chExt cx="0" cy="0"/>
        </a:xfrm>
      </p:grpSpPr>
      <p:sp>
        <p:nvSpPr>
          <p:cNvPr id="53" name="Google Shape;53;p14"/>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4" name="Google Shape;54;p14"/>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5135880" y="1267730"/>
            <a:ext cx="1920240" cy="7315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title"/>
          </p:nvPr>
        </p:nvSpPr>
        <p:spPr>
          <a:xfrm>
            <a:off x="1629156" y="2275165"/>
            <a:ext cx="8933688" cy="2406895"/>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8" name="Google Shape;58;p14"/>
          <p:cNvGrpSpPr/>
          <p:nvPr/>
        </p:nvGrpSpPr>
        <p:grpSpPr>
          <a:xfrm>
            <a:off x="5250180" y="1267730"/>
            <a:ext cx="1691640" cy="615934"/>
            <a:chOff x="5250180" y="1267730"/>
            <a:chExt cx="1691640" cy="615934"/>
          </a:xfrm>
        </p:grpSpPr>
        <p:cxnSp>
          <p:nvCxnSpPr>
            <p:cNvPr id="59" name="Google Shape;59;p14"/>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60" name="Google Shape;60;p14"/>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61" name="Google Shape;61;p14"/>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62" name="Google Shape;62;p14"/>
          <p:cNvSpPr txBox="1">
            <a:spLocks noGrp="1"/>
          </p:cNvSpPr>
          <p:nvPr>
            <p:ph type="body" idx="1"/>
          </p:nvPr>
        </p:nvSpPr>
        <p:spPr>
          <a:xfrm>
            <a:off x="1629156" y="4682062"/>
            <a:ext cx="8939784"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900"/>
              </a:spcBef>
              <a:spcAft>
                <a:spcPts val="0"/>
              </a:spcAft>
              <a:buSzPts val="1800"/>
              <a:buNone/>
              <a:defRPr sz="1800">
                <a:solidFill>
                  <a:srgbClr val="0C0C0C"/>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63" name="Google Shape;63;p14"/>
          <p:cNvSpPr txBox="1">
            <a:spLocks noGrp="1"/>
          </p:cNvSpPr>
          <p:nvPr>
            <p:ph type="dt" idx="10"/>
          </p:nvPr>
        </p:nvSpPr>
        <p:spPr>
          <a:xfrm>
            <a:off x="5318760" y="1344502"/>
            <a:ext cx="1554480" cy="49878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1629157" y="5177408"/>
            <a:ext cx="566013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8604504" y="5177408"/>
            <a:ext cx="1958339"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262626"/>
                </a:solidFill>
                <a:latin typeface="Century Gothic"/>
                <a:ea typeface="Century Gothic"/>
                <a:cs typeface="Century Gothic"/>
                <a:sym typeface="Century Gothic"/>
              </a:defRPr>
            </a:lvl1pPr>
            <a:lvl2pPr marL="0" lvl="1" indent="0" algn="r">
              <a:spcBef>
                <a:spcPts val="0"/>
              </a:spcBef>
              <a:buNone/>
              <a:defRPr sz="800" b="0" i="0" u="none" strike="noStrike" cap="none">
                <a:solidFill>
                  <a:srgbClr val="262626"/>
                </a:solidFill>
                <a:latin typeface="Century Gothic"/>
                <a:ea typeface="Century Gothic"/>
                <a:cs typeface="Century Gothic"/>
                <a:sym typeface="Century Gothic"/>
              </a:defRPr>
            </a:lvl2pPr>
            <a:lvl3pPr marL="0" lvl="2" indent="0" algn="r">
              <a:spcBef>
                <a:spcPts val="0"/>
              </a:spcBef>
              <a:buNone/>
              <a:defRPr sz="800" b="0" i="0" u="none" strike="noStrike" cap="none">
                <a:solidFill>
                  <a:srgbClr val="262626"/>
                </a:solidFill>
                <a:latin typeface="Century Gothic"/>
                <a:ea typeface="Century Gothic"/>
                <a:cs typeface="Century Gothic"/>
                <a:sym typeface="Century Gothic"/>
              </a:defRPr>
            </a:lvl3pPr>
            <a:lvl4pPr marL="0" lvl="3" indent="0" algn="r">
              <a:spcBef>
                <a:spcPts val="0"/>
              </a:spcBef>
              <a:buNone/>
              <a:defRPr sz="800" b="0" i="0" u="none" strike="noStrike" cap="none">
                <a:solidFill>
                  <a:srgbClr val="262626"/>
                </a:solidFill>
                <a:latin typeface="Century Gothic"/>
                <a:ea typeface="Century Gothic"/>
                <a:cs typeface="Century Gothic"/>
                <a:sym typeface="Century Gothic"/>
              </a:defRPr>
            </a:lvl4pPr>
            <a:lvl5pPr marL="0" lvl="4" indent="0" algn="r">
              <a:spcBef>
                <a:spcPts val="0"/>
              </a:spcBef>
              <a:buNone/>
              <a:defRPr sz="800" b="0" i="0" u="none" strike="noStrike" cap="none">
                <a:solidFill>
                  <a:srgbClr val="262626"/>
                </a:solidFill>
                <a:latin typeface="Century Gothic"/>
                <a:ea typeface="Century Gothic"/>
                <a:cs typeface="Century Gothic"/>
                <a:sym typeface="Century Gothic"/>
              </a:defRPr>
            </a:lvl5pPr>
            <a:lvl6pPr marL="0" lvl="5" indent="0" algn="r">
              <a:spcBef>
                <a:spcPts val="0"/>
              </a:spcBef>
              <a:buNone/>
              <a:defRPr sz="800" b="0" i="0" u="none" strike="noStrike" cap="none">
                <a:solidFill>
                  <a:srgbClr val="262626"/>
                </a:solidFill>
                <a:latin typeface="Century Gothic"/>
                <a:ea typeface="Century Gothic"/>
                <a:cs typeface="Century Gothic"/>
                <a:sym typeface="Century Gothic"/>
              </a:defRPr>
            </a:lvl6pPr>
            <a:lvl7pPr marL="0" lvl="6" indent="0" algn="r">
              <a:spcBef>
                <a:spcPts val="0"/>
              </a:spcBef>
              <a:buNone/>
              <a:defRPr sz="800" b="0" i="0" u="none" strike="noStrike" cap="none">
                <a:solidFill>
                  <a:srgbClr val="262626"/>
                </a:solidFill>
                <a:latin typeface="Century Gothic"/>
                <a:ea typeface="Century Gothic"/>
                <a:cs typeface="Century Gothic"/>
                <a:sym typeface="Century Gothic"/>
              </a:defRPr>
            </a:lvl7pPr>
            <a:lvl8pPr marL="0" lvl="7" indent="0" algn="r">
              <a:spcBef>
                <a:spcPts val="0"/>
              </a:spcBef>
              <a:buNone/>
              <a:defRPr sz="800" b="0" i="0" u="none" strike="noStrike" cap="none">
                <a:solidFill>
                  <a:srgbClr val="262626"/>
                </a:solidFill>
                <a:latin typeface="Century Gothic"/>
                <a:ea typeface="Century Gothic"/>
                <a:cs typeface="Century Gothic"/>
                <a:sym typeface="Century Gothic"/>
              </a:defRPr>
            </a:lvl8pPr>
            <a:lvl9pPr marL="0" lvl="8" indent="0" algn="r">
              <a:spcBef>
                <a:spcPts val="0"/>
              </a:spcBef>
              <a:buNone/>
              <a:defRPr sz="800" b="0" i="0" u="none" strike="noStrike" cap="none">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106680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9" name="Google Shape;69;p15"/>
          <p:cNvSpPr txBox="1">
            <a:spLocks noGrp="1"/>
          </p:cNvSpPr>
          <p:nvPr>
            <p:ph type="body" idx="2"/>
          </p:nvPr>
        </p:nvSpPr>
        <p:spPr>
          <a:xfrm>
            <a:off x="646176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0" name="Google Shape;70;p15"/>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6"/>
          <p:cNvSpPr txBox="1">
            <a:spLocks noGrp="1"/>
          </p:cNvSpPr>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76" name="Google Shape;76;p16"/>
          <p:cNvSpPr txBox="1">
            <a:spLocks noGrp="1"/>
          </p:cNvSpPr>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7" name="Google Shape;77;p16"/>
          <p:cNvSpPr txBox="1">
            <a:spLocks noGrp="1"/>
          </p:cNvSpPr>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78" name="Google Shape;78;p16"/>
          <p:cNvSpPr txBox="1">
            <a:spLocks noGrp="1"/>
          </p:cNvSpPr>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9" name="Google Shape;79;p16"/>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7"/>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8"/>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 name="Google Shape;7;p9"/>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9"/>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9"/>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262626"/>
              </a:buClr>
              <a:buSzPts val="1300"/>
              <a:buFont typeface="Garamond"/>
              <a:buChar char="◦"/>
              <a:defRPr sz="1300" b="0" i="0" u="none" strike="noStrike" cap="none">
                <a:solidFill>
                  <a:schemeClr val="dk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1" name="Google Shape;11;p9"/>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9"/>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9"/>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010.11967.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45/3366423.3380289" TargetMode="External"/><Relationship Id="rId2" Type="http://schemas.openxmlformats.org/officeDocument/2006/relationships/hyperlink" Target="https://www.aclweb.org/anthology/N18-1068,10.18653/v1/N18-1068"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700"/>
              <a:buFont typeface="Century Gothic"/>
              <a:buNone/>
            </a:pPr>
            <a:r>
              <a:rPr lang="en-US" sz="2700" dirty="0"/>
              <a:t>Language Models are Open Knowledge Graphs</a:t>
            </a:r>
            <a:endParaRPr dirty="0"/>
          </a:p>
        </p:txBody>
      </p:sp>
      <p:pic>
        <p:nvPicPr>
          <p:cNvPr id="96" name="Google Shape;96;p1" descr="Language Models are Open Knowledge Graphs | DeepAI"/>
          <p:cNvPicPr preferRelativeResize="0">
            <a:picLocks noGrp="1"/>
          </p:cNvPicPr>
          <p:nvPr>
            <p:ph type="body" idx="1"/>
          </p:nvPr>
        </p:nvPicPr>
        <p:blipFill rotWithShape="1">
          <a:blip r:embed="rId3">
            <a:alphaModFix/>
          </a:blip>
          <a:srcRect/>
          <a:stretch/>
        </p:blipFill>
        <p:spPr>
          <a:xfrm>
            <a:off x="1068457" y="257389"/>
            <a:ext cx="6238596" cy="5334000"/>
          </a:xfrm>
          <a:prstGeom prst="rect">
            <a:avLst/>
          </a:prstGeom>
          <a:solidFill>
            <a:srgbClr val="FFFFFF"/>
          </a:solidFill>
          <a:ln>
            <a:noFill/>
          </a:ln>
        </p:spPr>
      </p:pic>
      <p:grpSp>
        <p:nvGrpSpPr>
          <p:cNvPr id="97" name="Google Shape;97;p1"/>
          <p:cNvGrpSpPr/>
          <p:nvPr/>
        </p:nvGrpSpPr>
        <p:grpSpPr>
          <a:xfrm>
            <a:off x="8458200" y="2546479"/>
            <a:ext cx="3161962" cy="3187441"/>
            <a:chOff x="0" y="209679"/>
            <a:chExt cx="3161962" cy="3187441"/>
          </a:xfrm>
        </p:grpSpPr>
        <p:sp>
          <p:nvSpPr>
            <p:cNvPr id="98" name="Google Shape;98;p1"/>
            <p:cNvSpPr/>
            <p:nvPr/>
          </p:nvSpPr>
          <p:spPr>
            <a:xfrm>
              <a:off x="0" y="209679"/>
              <a:ext cx="3161962" cy="755820"/>
            </a:xfrm>
            <a:prstGeom prst="roundRect">
              <a:avLst>
                <a:gd name="adj" fmla="val 16667"/>
              </a:avLst>
            </a:prstGeom>
            <a:solidFill>
              <a:srgbClr val="57903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txBox="1"/>
            <p:nvPr/>
          </p:nvSpPr>
          <p:spPr>
            <a:xfrm>
              <a:off x="36896" y="246575"/>
              <a:ext cx="3088170" cy="68202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Century Gothic"/>
                <a:buNone/>
              </a:pPr>
              <a:r>
                <a:rPr lang="en-US" sz="1900" b="0" i="0" u="none" strike="noStrike" cap="none" dirty="0">
                  <a:solidFill>
                    <a:schemeClr val="lt1"/>
                  </a:solidFill>
                  <a:latin typeface="Century Gothic"/>
                  <a:ea typeface="Century Gothic"/>
                  <a:cs typeface="Century Gothic"/>
                  <a:sym typeface="Century Gothic"/>
                </a:rPr>
                <a:t>Pushpa Yadav (2019900034)</a:t>
              </a:r>
              <a:endParaRPr sz="1900" b="0" i="0" u="none" strike="noStrike" cap="none" dirty="0">
                <a:solidFill>
                  <a:schemeClr val="lt1"/>
                </a:solidFill>
                <a:latin typeface="Century Gothic"/>
                <a:ea typeface="Century Gothic"/>
                <a:cs typeface="Century Gothic"/>
                <a:sym typeface="Century Gothic"/>
              </a:endParaRPr>
            </a:p>
          </p:txBody>
        </p:sp>
        <p:sp>
          <p:nvSpPr>
            <p:cNvPr id="100" name="Google Shape;100;p1"/>
            <p:cNvSpPr/>
            <p:nvPr/>
          </p:nvSpPr>
          <p:spPr>
            <a:xfrm>
              <a:off x="0" y="1020219"/>
              <a:ext cx="3161962" cy="755820"/>
            </a:xfrm>
            <a:prstGeom prst="roundRect">
              <a:avLst>
                <a:gd name="adj" fmla="val 16667"/>
              </a:avLst>
            </a:prstGeom>
            <a:solidFill>
              <a:srgbClr val="57903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36896" y="1057115"/>
              <a:ext cx="3088170" cy="68202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Century Gothic"/>
                <a:buNone/>
              </a:pPr>
              <a:r>
                <a:rPr lang="en-US" sz="1900" b="0" i="0" u="none" strike="noStrike" cap="none">
                  <a:solidFill>
                    <a:schemeClr val="lt1"/>
                  </a:solidFill>
                  <a:latin typeface="Century Gothic"/>
                  <a:ea typeface="Century Gothic"/>
                  <a:cs typeface="Century Gothic"/>
                  <a:sym typeface="Century Gothic"/>
                </a:rPr>
                <a:t>Vijaya Lakhsmi (2018900071)</a:t>
              </a:r>
              <a:endParaRPr sz="1900" b="0" i="0" u="none" strike="noStrike" cap="none">
                <a:solidFill>
                  <a:schemeClr val="lt1"/>
                </a:solidFill>
                <a:latin typeface="Century Gothic"/>
                <a:ea typeface="Century Gothic"/>
                <a:cs typeface="Century Gothic"/>
                <a:sym typeface="Century Gothic"/>
              </a:endParaRPr>
            </a:p>
          </p:txBody>
        </p:sp>
        <p:sp>
          <p:nvSpPr>
            <p:cNvPr id="102" name="Google Shape;102;p1"/>
            <p:cNvSpPr/>
            <p:nvPr/>
          </p:nvSpPr>
          <p:spPr>
            <a:xfrm>
              <a:off x="0" y="1830760"/>
              <a:ext cx="3161962" cy="755820"/>
            </a:xfrm>
            <a:prstGeom prst="roundRect">
              <a:avLst>
                <a:gd name="adj" fmla="val 16667"/>
              </a:avLst>
            </a:prstGeom>
            <a:solidFill>
              <a:srgbClr val="57903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txBox="1"/>
            <p:nvPr/>
          </p:nvSpPr>
          <p:spPr>
            <a:xfrm>
              <a:off x="36896" y="1867656"/>
              <a:ext cx="3088170" cy="68202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Century Gothic"/>
                <a:buNone/>
              </a:pPr>
              <a:r>
                <a:rPr lang="en-US" sz="1900" b="0" i="0" u="none" strike="noStrike" cap="none">
                  <a:solidFill>
                    <a:schemeClr val="lt1"/>
                  </a:solidFill>
                  <a:latin typeface="Century Gothic"/>
                  <a:ea typeface="Century Gothic"/>
                  <a:cs typeface="Century Gothic"/>
                  <a:sym typeface="Century Gothic"/>
                </a:rPr>
                <a:t>Karthikeyan Arumugam(2018900074)</a:t>
              </a:r>
              <a:endParaRPr sz="1900" b="0" i="0" u="none" strike="noStrike" cap="none">
                <a:solidFill>
                  <a:schemeClr val="lt1"/>
                </a:solidFill>
                <a:latin typeface="Century Gothic"/>
                <a:ea typeface="Century Gothic"/>
                <a:cs typeface="Century Gothic"/>
                <a:sym typeface="Century Gothic"/>
              </a:endParaRPr>
            </a:p>
          </p:txBody>
        </p:sp>
        <p:sp>
          <p:nvSpPr>
            <p:cNvPr id="104" name="Google Shape;104;p1"/>
            <p:cNvSpPr/>
            <p:nvPr/>
          </p:nvSpPr>
          <p:spPr>
            <a:xfrm>
              <a:off x="0" y="2641300"/>
              <a:ext cx="3161962" cy="755820"/>
            </a:xfrm>
            <a:prstGeom prst="roundRect">
              <a:avLst>
                <a:gd name="adj" fmla="val 16667"/>
              </a:avLst>
            </a:prstGeom>
            <a:solidFill>
              <a:srgbClr val="57903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p:nvPr/>
          </p:nvSpPr>
          <p:spPr>
            <a:xfrm>
              <a:off x="36896" y="2678196"/>
              <a:ext cx="3088170" cy="68202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Century Gothic"/>
                <a:buNone/>
              </a:pPr>
              <a:r>
                <a:rPr lang="en-US" sz="1900" b="0" i="0" u="none" strike="noStrike" cap="none">
                  <a:solidFill>
                    <a:schemeClr val="lt1"/>
                  </a:solidFill>
                  <a:latin typeface="Century Gothic"/>
                  <a:ea typeface="Century Gothic"/>
                  <a:cs typeface="Century Gothic"/>
                  <a:sym typeface="Century Gothic"/>
                </a:rPr>
                <a:t>Mentor: Tushar Abhishek</a:t>
              </a:r>
              <a:endParaRPr sz="1900" b="0" i="0" u="none" strike="noStrike" cap="none">
                <a:solidFill>
                  <a:schemeClr val="lt1"/>
                </a:solidFill>
                <a:latin typeface="Century Gothic"/>
                <a:ea typeface="Century Gothic"/>
                <a:cs typeface="Century Gothic"/>
                <a:sym typeface="Century Gothic"/>
              </a:endParaRPr>
            </a:p>
          </p:txBody>
        </p:sp>
      </p:grpSp>
      <p:sp>
        <p:nvSpPr>
          <p:cNvPr id="14" name="TextBox 13">
            <a:extLst>
              <a:ext uri="{FF2B5EF4-FFF2-40B4-BE49-F238E27FC236}">
                <a16:creationId xmlns:a16="http://schemas.microsoft.com/office/drawing/2014/main" id="{DE62E94B-3916-44CF-AF74-3291664FA05C}"/>
              </a:ext>
            </a:extLst>
          </p:cNvPr>
          <p:cNvSpPr txBox="1"/>
          <p:nvPr/>
        </p:nvSpPr>
        <p:spPr>
          <a:xfrm>
            <a:off x="1614267" y="5860050"/>
            <a:ext cx="6098344" cy="307777"/>
          </a:xfrm>
          <a:prstGeom prst="rect">
            <a:avLst/>
          </a:prstGeom>
          <a:noFill/>
        </p:spPr>
        <p:txBody>
          <a:bodyPr wrap="square">
            <a:spAutoFit/>
          </a:bodyPr>
          <a:lstStyle/>
          <a:p>
            <a:r>
              <a:rPr lang="en-US" dirty="0"/>
              <a:t>CS4.501 Social Computing Spring-2021-Course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92929"/>
              </a:buClr>
              <a:buSzPts val="4000"/>
              <a:buFont typeface="Arial"/>
              <a:buNone/>
            </a:pPr>
            <a:r>
              <a:rPr lang="en-US" b="0" i="0">
                <a:solidFill>
                  <a:srgbClr val="292929"/>
                </a:solidFill>
                <a:latin typeface="Arial"/>
                <a:ea typeface="Arial"/>
                <a:cs typeface="Arial"/>
                <a:sym typeface="Arial"/>
              </a:rPr>
              <a:t>Mapping Mapped Facts To KG Schema</a:t>
            </a:r>
            <a:br>
              <a:rPr lang="en-US" b="0" i="0">
                <a:solidFill>
                  <a:srgbClr val="292929"/>
                </a:solidFill>
                <a:latin typeface="Arial"/>
                <a:ea typeface="Arial"/>
                <a:cs typeface="Arial"/>
                <a:sym typeface="Arial"/>
              </a:rPr>
            </a:br>
            <a:endParaRPr/>
          </a:p>
        </p:txBody>
      </p:sp>
      <p:sp>
        <p:nvSpPr>
          <p:cNvPr id="166" name="Google Shape;166;p7"/>
          <p:cNvSpPr txBox="1">
            <a:spLocks noGrp="1"/>
          </p:cNvSpPr>
          <p:nvPr>
            <p:ph type="body" idx="1"/>
          </p:nvPr>
        </p:nvSpPr>
        <p:spPr>
          <a:xfrm>
            <a:off x="1066800" y="1444487"/>
            <a:ext cx="10058400" cy="4508257"/>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110000"/>
              </a:lnSpc>
              <a:spcBef>
                <a:spcPts val="0"/>
              </a:spcBef>
              <a:spcAft>
                <a:spcPts val="0"/>
              </a:spcAft>
              <a:buSzPts val="1500"/>
              <a:buChar char="◦"/>
            </a:pPr>
            <a:r>
              <a:rPr lang="en-US" b="0" i="0">
                <a:solidFill>
                  <a:srgbClr val="292929"/>
                </a:solidFill>
                <a:latin typeface="Arial"/>
                <a:ea typeface="Arial"/>
                <a:cs typeface="Arial"/>
                <a:sym typeface="Arial"/>
              </a:rPr>
              <a:t>The goal is to map a candidate fact (h, r, t) to a fact (hk, rk, tk) in the KG schema </a:t>
            </a:r>
            <a:r>
              <a:rPr lang="en-US" b="1" i="0">
                <a:solidFill>
                  <a:srgbClr val="292929"/>
                </a:solidFill>
                <a:latin typeface="Arial"/>
                <a:ea typeface="Arial"/>
                <a:cs typeface="Arial"/>
                <a:sym typeface="Arial"/>
              </a:rPr>
              <a:t>The reason for mapping to an existing KG schema is to make use of the high-quality schema designed by experts.</a:t>
            </a:r>
            <a:endParaRPr/>
          </a:p>
          <a:p>
            <a:pPr marL="182880" lvl="0" indent="-182880" algn="l" rtl="0">
              <a:lnSpc>
                <a:spcPct val="110000"/>
              </a:lnSpc>
              <a:spcBef>
                <a:spcPts val="900"/>
              </a:spcBef>
              <a:spcAft>
                <a:spcPts val="0"/>
              </a:spcAft>
              <a:buSzPts val="1500"/>
              <a:buChar char="◦"/>
            </a:pPr>
            <a:r>
              <a:rPr lang="en-US" b="1">
                <a:solidFill>
                  <a:srgbClr val="292929"/>
                </a:solidFill>
                <a:latin typeface="Arial"/>
                <a:ea typeface="Arial"/>
                <a:cs typeface="Arial"/>
                <a:sym typeface="Arial"/>
              </a:rPr>
              <a:t>Entity linking to KG schema- </a:t>
            </a:r>
            <a:r>
              <a:rPr lang="en-US">
                <a:solidFill>
                  <a:srgbClr val="292929"/>
                </a:solidFill>
                <a:latin typeface="Arial"/>
                <a:ea typeface="Arial"/>
                <a:cs typeface="Arial"/>
                <a:sym typeface="Arial"/>
              </a:rPr>
              <a:t>unsupervised entity linker based on a mention to-entity dictionary (Spitkovsky &amp; Chang, 2012) to link the entities for scalability consideration. Besides, contextual information is crucial to link the entities correctly, we use the word embedding of the context to disambiguate the entities, which means we only link the entities with high contextual similarities based on the word embedding. We adopt the entity linker to map h, t to hk, tk.</a:t>
            </a:r>
            <a:endParaRPr/>
          </a:p>
          <a:p>
            <a:pPr marL="182880" lvl="0" indent="-182880" algn="l" rtl="0">
              <a:lnSpc>
                <a:spcPct val="110000"/>
              </a:lnSpc>
              <a:spcBef>
                <a:spcPts val="900"/>
              </a:spcBef>
              <a:spcAft>
                <a:spcPts val="0"/>
              </a:spcAft>
              <a:buSzPts val="1500"/>
              <a:buChar char="◦"/>
            </a:pPr>
            <a:r>
              <a:rPr lang="en-US" b="0" i="0">
                <a:solidFill>
                  <a:srgbClr val="292929"/>
                </a:solidFill>
                <a:latin typeface="Arial"/>
                <a:ea typeface="Arial"/>
                <a:cs typeface="Arial"/>
                <a:sym typeface="Arial"/>
              </a:rPr>
              <a:t>Mapping Unmapped Facts to Open Schema</a:t>
            </a:r>
            <a:endParaRPr/>
          </a:p>
          <a:p>
            <a:pPr marL="182880" lvl="0" indent="-182880" algn="l" rtl="0">
              <a:lnSpc>
                <a:spcPct val="110000"/>
              </a:lnSpc>
              <a:spcBef>
                <a:spcPts val="900"/>
              </a:spcBef>
              <a:spcAft>
                <a:spcPts val="0"/>
              </a:spcAft>
              <a:buSzPts val="1500"/>
              <a:buChar char="◦"/>
            </a:pPr>
            <a:r>
              <a:rPr lang="en-US" b="0" i="0">
                <a:solidFill>
                  <a:srgbClr val="292929"/>
                </a:solidFill>
                <a:latin typeface="Arial"/>
                <a:ea typeface="Arial"/>
                <a:cs typeface="Arial"/>
                <a:sym typeface="Arial"/>
              </a:rPr>
              <a:t>An unmapped candidate fact (h, r, t) means at least one of h, r, and t is not mapped to the KG schema. There are two types of unmapped candidate facts:</a:t>
            </a:r>
            <a:endParaRPr/>
          </a:p>
          <a:p>
            <a:pPr marL="182880" lvl="0" indent="-182880" algn="l" rtl="0">
              <a:lnSpc>
                <a:spcPct val="110000"/>
              </a:lnSpc>
              <a:spcBef>
                <a:spcPts val="900"/>
              </a:spcBef>
              <a:spcAft>
                <a:spcPts val="0"/>
              </a:spcAft>
              <a:buSzPts val="1500"/>
              <a:buChar char="◦"/>
            </a:pPr>
            <a:r>
              <a:rPr lang="en-US" b="1" i="0">
                <a:solidFill>
                  <a:srgbClr val="292929"/>
                </a:solidFill>
                <a:latin typeface="Arial"/>
                <a:ea typeface="Arial"/>
                <a:cs typeface="Arial"/>
                <a:sym typeface="Arial"/>
              </a:rPr>
              <a:t>Partially unmapped facts-</a:t>
            </a:r>
            <a:r>
              <a:rPr lang="en-US" b="0" i="0">
                <a:solidFill>
                  <a:srgbClr val="292929"/>
                </a:solidFill>
                <a:latin typeface="Arial"/>
                <a:ea typeface="Arial"/>
                <a:cs typeface="Arial"/>
                <a:sym typeface="Arial"/>
              </a:rPr>
              <a:t> The authors represent at least one of h, r, and t are mapped to the KG schema. It can be h or t mapped to hk or tk based on the entity linker. It can also be r that mapped to rk using the relation mapping. This actually results in unmapped facts that are in a mixture of the KG schema and the open schema.</a:t>
            </a:r>
            <a:endParaRPr/>
          </a:p>
          <a:p>
            <a:pPr marL="182880" lvl="0" indent="-182880" algn="l" rtl="0">
              <a:lnSpc>
                <a:spcPct val="110000"/>
              </a:lnSpc>
              <a:spcBef>
                <a:spcPts val="900"/>
              </a:spcBef>
              <a:spcAft>
                <a:spcPts val="0"/>
              </a:spcAft>
              <a:buSzPts val="1500"/>
              <a:buChar char="◦"/>
            </a:pPr>
            <a:r>
              <a:rPr lang="en-US" b="1" i="0">
                <a:solidFill>
                  <a:srgbClr val="292929"/>
                </a:solidFill>
                <a:latin typeface="Arial"/>
                <a:ea typeface="Arial"/>
                <a:cs typeface="Arial"/>
                <a:sym typeface="Arial"/>
              </a:rPr>
              <a:t>Completely unmapped facts-</a:t>
            </a:r>
            <a:r>
              <a:rPr lang="en-US" b="0" i="0">
                <a:solidFill>
                  <a:srgbClr val="292929"/>
                </a:solidFill>
                <a:latin typeface="Arial"/>
                <a:ea typeface="Arial"/>
                <a:cs typeface="Arial"/>
                <a:sym typeface="Arial"/>
              </a:rPr>
              <a:t> The authors indicate all h, r, and t are not mapped to the KG schema. This means neither the entity linker nor the relation mapping is able to map h, r, and t to hk, rk, tk respectively. The resulting unmapped candidate facts stay in the open schema.</a:t>
            </a:r>
            <a:endParaRPr/>
          </a:p>
          <a:p>
            <a:pPr marL="182880" lvl="0" indent="-87629" algn="l" rtl="0">
              <a:lnSpc>
                <a:spcPct val="110000"/>
              </a:lnSpc>
              <a:spcBef>
                <a:spcPts val="900"/>
              </a:spcBef>
              <a:spcAft>
                <a:spcPts val="0"/>
              </a:spcAft>
              <a:buSzPts val="15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 Placeholder 2">
            <a:extLst>
              <a:ext uri="{FF2B5EF4-FFF2-40B4-BE49-F238E27FC236}">
                <a16:creationId xmlns:a16="http://schemas.microsoft.com/office/drawing/2014/main" id="{A59740FD-7919-42AF-9FB6-97F329722FEC}"/>
              </a:ext>
            </a:extLst>
          </p:cNvPr>
          <p:cNvSpPr>
            <a:spLocks noGrp="1"/>
          </p:cNvSpPr>
          <p:nvPr>
            <p:ph type="body" idx="1"/>
          </p:nvPr>
        </p:nvSpPr>
        <p:spPr>
          <a:xfrm>
            <a:off x="1069848" y="879951"/>
            <a:ext cx="4663440" cy="640080"/>
          </a:xfrm>
        </p:spPr>
        <p:txBody>
          <a:bodyPr/>
          <a:lstStyle/>
          <a:p>
            <a:r>
              <a:rPr lang="en-IN" b="1" dirty="0"/>
              <a:t>Challenges</a:t>
            </a:r>
            <a:endParaRPr lang="en-US" dirty="0"/>
          </a:p>
        </p:txBody>
      </p:sp>
      <p:sp>
        <p:nvSpPr>
          <p:cNvPr id="189" name="Source Text Cleanups…"/>
          <p:cNvSpPr txBox="1">
            <a:spLocks noGrp="1"/>
          </p:cNvSpPr>
          <p:nvPr>
            <p:ph type="body" idx="2"/>
          </p:nvPr>
        </p:nvSpPr>
        <p:spPr>
          <a:xfrm>
            <a:off x="1069848" y="1576303"/>
            <a:ext cx="4663440" cy="3163825"/>
          </a:xfrm>
          <a:ln>
            <a:solidFill>
              <a:schemeClr val="accent1"/>
            </a:solidFill>
          </a:ln>
        </p:spPr>
        <p:txBody>
          <a:bodyPr wrap="square" anchor="t">
            <a:normAutofit/>
          </a:bodyPr>
          <a:lstStyle/>
          <a:p>
            <a:pPr>
              <a:lnSpc>
                <a:spcPct val="90000"/>
              </a:lnSpc>
            </a:pPr>
            <a:r>
              <a:rPr sz="1500" dirty="0">
                <a:latin typeface="+mn-lt"/>
              </a:rPr>
              <a:t>Source Text Cleanups</a:t>
            </a:r>
          </a:p>
          <a:p>
            <a:pPr lvl="1">
              <a:lnSpc>
                <a:spcPct val="90000"/>
              </a:lnSpc>
            </a:pPr>
            <a:r>
              <a:rPr lang="en-US" sz="1500" dirty="0">
                <a:latin typeface="+mn-lt"/>
              </a:rPr>
              <a:t>Coreference Resolution</a:t>
            </a:r>
          </a:p>
          <a:p>
            <a:pPr lvl="1">
              <a:lnSpc>
                <a:spcPct val="90000"/>
              </a:lnSpc>
            </a:pPr>
            <a:r>
              <a:rPr lang="en-US" sz="1500" dirty="0">
                <a:latin typeface="+mn-lt"/>
              </a:rPr>
              <a:t>Invalid - Noisy Triplets</a:t>
            </a:r>
          </a:p>
          <a:p>
            <a:pPr>
              <a:lnSpc>
                <a:spcPct val="90000"/>
              </a:lnSpc>
            </a:pPr>
            <a:r>
              <a:rPr sz="1500" dirty="0">
                <a:latin typeface="+mn-lt"/>
              </a:rPr>
              <a:t>Resolving Generated Entity text and Mapping to Entity ID in </a:t>
            </a:r>
            <a:r>
              <a:rPr sz="1500" dirty="0" err="1">
                <a:latin typeface="+mn-lt"/>
              </a:rPr>
              <a:t>WikiData</a:t>
            </a:r>
            <a:endParaRPr sz="1500" dirty="0">
              <a:latin typeface="+mn-lt"/>
            </a:endParaRPr>
          </a:p>
          <a:p>
            <a:pPr>
              <a:lnSpc>
                <a:spcPct val="90000"/>
              </a:lnSpc>
            </a:pPr>
            <a:r>
              <a:rPr sz="1500" dirty="0">
                <a:latin typeface="+mn-lt"/>
              </a:rPr>
              <a:t>Resolving - Disambiguating Relations with </a:t>
            </a:r>
            <a:r>
              <a:rPr sz="1500" dirty="0" err="1">
                <a:latin typeface="+mn-lt"/>
              </a:rPr>
              <a:t>WikiData</a:t>
            </a:r>
            <a:endParaRPr lang="en-US" sz="1500" dirty="0">
              <a:latin typeface="+mn-lt"/>
            </a:endParaRPr>
          </a:p>
          <a:p>
            <a:pPr>
              <a:lnSpc>
                <a:spcPct val="90000"/>
              </a:lnSpc>
            </a:pPr>
            <a:r>
              <a:rPr lang="en-IN" sz="1500" dirty="0">
                <a:latin typeface="+mn-lt"/>
              </a:rPr>
              <a:t>Entity linking library Stanford IE ,REL ,</a:t>
            </a:r>
            <a:r>
              <a:rPr lang="en-IN" sz="1400" dirty="0">
                <a:solidFill>
                  <a:schemeClr val="accent1"/>
                </a:solidFill>
                <a:latin typeface="+mn-lt"/>
              </a:rPr>
              <a:t>Solution : Spacy Entity Linker</a:t>
            </a:r>
          </a:p>
          <a:p>
            <a:pPr>
              <a:lnSpc>
                <a:spcPct val="90000"/>
              </a:lnSpc>
            </a:pPr>
            <a:r>
              <a:rPr lang="en-IN" sz="1500" dirty="0">
                <a:latin typeface="+mn-lt"/>
              </a:rPr>
              <a:t>Map to wiki-data entities </a:t>
            </a:r>
          </a:p>
          <a:p>
            <a:pPr>
              <a:lnSpc>
                <a:spcPct val="90000"/>
              </a:lnSpc>
            </a:pPr>
            <a:endParaRPr sz="1500" dirty="0"/>
          </a:p>
        </p:txBody>
      </p:sp>
      <p:sp>
        <p:nvSpPr>
          <p:cNvPr id="196" name="Text Placeholder 4">
            <a:extLst>
              <a:ext uri="{FF2B5EF4-FFF2-40B4-BE49-F238E27FC236}">
                <a16:creationId xmlns:a16="http://schemas.microsoft.com/office/drawing/2014/main" id="{268B9791-1700-4F50-B6BB-5A5CE8AEF372}"/>
              </a:ext>
            </a:extLst>
          </p:cNvPr>
          <p:cNvSpPr>
            <a:spLocks noGrp="1"/>
          </p:cNvSpPr>
          <p:nvPr>
            <p:ph type="body" idx="3"/>
          </p:nvPr>
        </p:nvSpPr>
        <p:spPr>
          <a:xfrm>
            <a:off x="6458712" y="901020"/>
            <a:ext cx="4663440" cy="640080"/>
          </a:xfrm>
        </p:spPr>
        <p:txBody>
          <a:bodyPr/>
          <a:lstStyle/>
          <a:p>
            <a:r>
              <a:rPr lang="en-IN" dirty="0"/>
              <a:t>Limitations</a:t>
            </a:r>
            <a:endParaRPr lang="en-US" dirty="0"/>
          </a:p>
        </p:txBody>
      </p:sp>
      <p:sp>
        <p:nvSpPr>
          <p:cNvPr id="198" name="Text Placeholder 5">
            <a:extLst>
              <a:ext uri="{FF2B5EF4-FFF2-40B4-BE49-F238E27FC236}">
                <a16:creationId xmlns:a16="http://schemas.microsoft.com/office/drawing/2014/main" id="{FD279815-3129-4F63-B97D-67CE1D0DE7F6}"/>
              </a:ext>
            </a:extLst>
          </p:cNvPr>
          <p:cNvSpPr>
            <a:spLocks noGrp="1"/>
          </p:cNvSpPr>
          <p:nvPr>
            <p:ph type="body" idx="4"/>
          </p:nvPr>
        </p:nvSpPr>
        <p:spPr>
          <a:xfrm>
            <a:off x="6458712" y="1576303"/>
            <a:ext cx="4663440" cy="3164509"/>
          </a:xfrm>
          <a:ln>
            <a:solidFill>
              <a:schemeClr val="accent1">
                <a:lumMod val="75000"/>
              </a:schemeClr>
            </a:solidFill>
          </a:ln>
        </p:spPr>
        <p:txBody>
          <a:bodyPr/>
          <a:lstStyle/>
          <a:p>
            <a:r>
              <a:rPr lang="en-US" dirty="0"/>
              <a:t>Not here to replace existing </a:t>
            </a:r>
            <a:r>
              <a:rPr lang="en-US" dirty="0" err="1"/>
              <a:t>WikiData</a:t>
            </a:r>
            <a:r>
              <a:rPr lang="en-US" dirty="0"/>
              <a:t> processes</a:t>
            </a:r>
          </a:p>
          <a:p>
            <a:pPr marL="114300" indent="0">
              <a:buNone/>
            </a:pPr>
            <a:r>
              <a:rPr lang="en-US" dirty="0">
                <a:solidFill>
                  <a:schemeClr val="accent1"/>
                </a:solidFill>
              </a:rPr>
              <a:t>        - </a:t>
            </a:r>
            <a:r>
              <a:rPr lang="en-US" sz="1400" dirty="0">
                <a:solidFill>
                  <a:schemeClr val="accent1"/>
                </a:solidFill>
              </a:rPr>
              <a:t>Aids and simplifies the process</a:t>
            </a:r>
          </a:p>
          <a:p>
            <a:r>
              <a:rPr lang="en-US" dirty="0"/>
              <a:t>Unsupervised - Fact check on content generated from source text is a challenge – </a:t>
            </a:r>
          </a:p>
          <a:p>
            <a:pPr marL="114300" indent="0">
              <a:buNone/>
            </a:pPr>
            <a:r>
              <a:rPr lang="en-US" dirty="0"/>
              <a:t>        - </a:t>
            </a:r>
            <a:r>
              <a:rPr lang="en-US" sz="1400" dirty="0">
                <a:solidFill>
                  <a:schemeClr val="accent1"/>
                </a:solidFill>
              </a:rPr>
              <a:t>Confidence Score Approach to aid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Century Gothic"/>
              <a:buNone/>
            </a:pPr>
            <a:r>
              <a:rPr lang="en-US" b="0" i="0" cap="none" dirty="0">
                <a:latin typeface="Century Gothic"/>
                <a:ea typeface="Century Gothic"/>
                <a:cs typeface="Century Gothic"/>
                <a:sym typeface="Century Gothic"/>
              </a:rPr>
              <a:t>Conclusion</a:t>
            </a:r>
            <a:endParaRPr i="0" cap="none" dirty="0">
              <a:latin typeface="Century Gothic"/>
              <a:ea typeface="Century Gothic"/>
              <a:cs typeface="Century Gothic"/>
              <a:sym typeface="Century Gothic"/>
            </a:endParaRPr>
          </a:p>
        </p:txBody>
      </p:sp>
      <p:grpSp>
        <p:nvGrpSpPr>
          <p:cNvPr id="172" name="Google Shape;172;p8"/>
          <p:cNvGrpSpPr/>
          <p:nvPr/>
        </p:nvGrpSpPr>
        <p:grpSpPr>
          <a:xfrm>
            <a:off x="1066800" y="2372651"/>
            <a:ext cx="10058399" cy="3310560"/>
            <a:chOff x="0" y="269531"/>
            <a:chExt cx="10058399" cy="3310560"/>
          </a:xfrm>
        </p:grpSpPr>
        <p:sp>
          <p:nvSpPr>
            <p:cNvPr id="173" name="Google Shape;173;p8"/>
            <p:cNvSpPr/>
            <p:nvPr/>
          </p:nvSpPr>
          <p:spPr>
            <a:xfrm>
              <a:off x="0" y="269531"/>
              <a:ext cx="10058399" cy="1067040"/>
            </a:xfrm>
            <a:prstGeom prst="roundRect">
              <a:avLst>
                <a:gd name="adj" fmla="val 16667"/>
              </a:avLst>
            </a:prstGeom>
            <a:solidFill>
              <a:srgbClr val="57903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txBox="1"/>
            <p:nvPr/>
          </p:nvSpPr>
          <p:spPr>
            <a:xfrm>
              <a:off x="52089" y="321620"/>
              <a:ext cx="9954221" cy="962862"/>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Century Gothic"/>
                <a:buNone/>
              </a:pPr>
              <a:r>
                <a:rPr lang="en-US" sz="1900" b="0" i="0" u="none" strike="noStrike" cap="none">
                  <a:solidFill>
                    <a:schemeClr val="lt1"/>
                  </a:solidFill>
                  <a:latin typeface="Century Gothic"/>
                  <a:ea typeface="Century Gothic"/>
                  <a:cs typeface="Century Gothic"/>
                  <a:sym typeface="Century Gothic"/>
                </a:rPr>
                <a:t>It is encouraging to see that language models can be used to extract candidate facts from text, but we observed in the experiments, it is equally important for the data scientist/NLP expert to get the rest of the pipeline tuned to the use case.</a:t>
              </a:r>
              <a:endParaRPr sz="1900" b="0" i="0" u="none" strike="noStrike" cap="none">
                <a:solidFill>
                  <a:schemeClr val="lt1"/>
                </a:solidFill>
                <a:latin typeface="Century Gothic"/>
                <a:ea typeface="Century Gothic"/>
                <a:cs typeface="Century Gothic"/>
                <a:sym typeface="Century Gothic"/>
              </a:endParaRPr>
            </a:p>
          </p:txBody>
        </p:sp>
        <p:sp>
          <p:nvSpPr>
            <p:cNvPr id="175" name="Google Shape;175;p8"/>
            <p:cNvSpPr/>
            <p:nvPr/>
          </p:nvSpPr>
          <p:spPr>
            <a:xfrm>
              <a:off x="0" y="1391291"/>
              <a:ext cx="10058399" cy="1067040"/>
            </a:xfrm>
            <a:prstGeom prst="roundRect">
              <a:avLst>
                <a:gd name="adj" fmla="val 16667"/>
              </a:avLst>
            </a:prstGeom>
            <a:solidFill>
              <a:srgbClr val="57903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txBox="1"/>
            <p:nvPr/>
          </p:nvSpPr>
          <p:spPr>
            <a:xfrm>
              <a:off x="52089" y="1443380"/>
              <a:ext cx="9954221" cy="962862"/>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Century Gothic"/>
                <a:buNone/>
              </a:pPr>
              <a:r>
                <a:rPr lang="en-US" sz="1900" b="0" i="0" u="none" strike="noStrike" cap="none">
                  <a:solidFill>
                    <a:schemeClr val="lt1"/>
                  </a:solidFill>
                  <a:latin typeface="Century Gothic"/>
                  <a:ea typeface="Century Gothic"/>
                  <a:cs typeface="Century Gothic"/>
                  <a:sym typeface="Century Gothic"/>
                </a:rPr>
                <a:t>Getting the right “knowledge” out depends heavily on a lot more factors beyond plugging in a pre-trained LM like: Identifying the right anchor terms (noun chunks ,named entities etc.)</a:t>
              </a:r>
              <a:endParaRPr sz="1900" b="0" i="0" u="none" strike="noStrike" cap="none">
                <a:solidFill>
                  <a:schemeClr val="lt1"/>
                </a:solidFill>
                <a:latin typeface="Century Gothic"/>
                <a:ea typeface="Century Gothic"/>
                <a:cs typeface="Century Gothic"/>
                <a:sym typeface="Century Gothic"/>
              </a:endParaRPr>
            </a:p>
          </p:txBody>
        </p:sp>
        <p:sp>
          <p:nvSpPr>
            <p:cNvPr id="177" name="Google Shape;177;p8"/>
            <p:cNvSpPr/>
            <p:nvPr/>
          </p:nvSpPr>
          <p:spPr>
            <a:xfrm>
              <a:off x="0" y="2513051"/>
              <a:ext cx="10058399" cy="1067040"/>
            </a:xfrm>
            <a:prstGeom prst="roundRect">
              <a:avLst>
                <a:gd name="adj" fmla="val 16667"/>
              </a:avLst>
            </a:prstGeom>
            <a:solidFill>
              <a:srgbClr val="57903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txBox="1"/>
            <p:nvPr/>
          </p:nvSpPr>
          <p:spPr>
            <a:xfrm>
              <a:off x="52089" y="2565140"/>
              <a:ext cx="9954221" cy="962862"/>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Century Gothic"/>
                <a:buNone/>
              </a:pPr>
              <a:r>
                <a:rPr lang="en-US" sz="1900" b="0" i="0" u="none" strike="noStrike" cap="none">
                  <a:solidFill>
                    <a:schemeClr val="lt1"/>
                  </a:solidFill>
                  <a:latin typeface="Century Gothic"/>
                  <a:ea typeface="Century Gothic"/>
                  <a:cs typeface="Century Gothic"/>
                  <a:sym typeface="Century Gothic"/>
                </a:rPr>
                <a:t>Reference to Original Paper: </a:t>
              </a:r>
              <a:r>
                <a:rPr lang="en-US" sz="1900" b="0" i="0" u="sng" strike="noStrike" cap="none">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Link</a:t>
              </a:r>
              <a:br>
                <a:rPr lang="en-US" sz="1900" b="0" i="0" u="none" strike="noStrike" cap="none">
                  <a:solidFill>
                    <a:schemeClr val="lt1"/>
                  </a:solidFill>
                  <a:latin typeface="Century Gothic"/>
                  <a:ea typeface="Century Gothic"/>
                  <a:cs typeface="Century Gothic"/>
                  <a:sym typeface="Century Gothic"/>
                </a:rPr>
              </a:br>
              <a:endParaRPr sz="19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ferences"/>
          <p:cNvSpPr txBox="1">
            <a:spLocks noGrp="1"/>
          </p:cNvSpPr>
          <p:nvPr>
            <p:ph type="title"/>
          </p:nvPr>
        </p:nvSpPr>
        <p:spPr>
          <a:xfrm>
            <a:off x="603250" y="642594"/>
            <a:ext cx="10521950" cy="1371600"/>
          </a:xfrm>
          <a:prstGeom prst="rect">
            <a:avLst/>
          </a:prstGeom>
        </p:spPr>
        <p:txBody>
          <a:bodyPr/>
          <a:lstStyle/>
          <a:p>
            <a:r>
              <a:rPr b="1" dirty="0"/>
              <a:t>References</a:t>
            </a:r>
          </a:p>
        </p:txBody>
      </p:sp>
      <p:sp>
        <p:nvSpPr>
          <p:cNvPr id="206" name="A Survey on Knowledge Graphs:  Representation, Acquisition and Applications , Shaoxiong Ji, Shirui Pan, Erik Cambria, Pekka Marttinen, Philip.S. Yu, 2020 , arXiv:2002.00388 [cs.CL]…"/>
          <p:cNvSpPr txBox="1">
            <a:spLocks noGrp="1"/>
          </p:cNvSpPr>
          <p:nvPr>
            <p:ph type="body" idx="1"/>
          </p:nvPr>
        </p:nvSpPr>
        <p:spPr>
          <a:xfrm>
            <a:off x="603250" y="1361421"/>
            <a:ext cx="10985500" cy="4890838"/>
          </a:xfrm>
          <a:prstGeom prst="rect">
            <a:avLst/>
          </a:prstGeom>
        </p:spPr>
        <p:txBody>
          <a:bodyPr>
            <a:normAutofit fontScale="47500" lnSpcReduction="20000"/>
          </a:bodyPr>
          <a:lstStyle/>
          <a:p>
            <a:pPr marL="0" indent="0" defTabSz="162306">
              <a:lnSpc>
                <a:spcPct val="100000"/>
              </a:lnSpc>
              <a:spcBef>
                <a:spcPts val="0"/>
              </a:spcBef>
              <a:buSzTx/>
              <a:buNone/>
              <a:defRPr sz="943">
                <a:solidFill>
                  <a:srgbClr val="000000"/>
                </a:solidFill>
                <a:latin typeface="Helvetica"/>
                <a:ea typeface="Helvetica"/>
                <a:cs typeface="Helvetica"/>
                <a:sym typeface="Helvetica"/>
              </a:defRPr>
            </a:pPr>
            <a:endParaRPr dirty="0"/>
          </a:p>
          <a:p>
            <a:pPr marL="216408" indent="-216408" defTabSz="865610">
              <a:spcBef>
                <a:spcPts val="1550"/>
              </a:spcBef>
              <a:defRPr sz="3407"/>
            </a:pPr>
            <a:r>
              <a:rPr sz="3400" dirty="0">
                <a:latin typeface="Arial" panose="020B0604020202020204" pitchFamily="34" charset="0"/>
                <a:cs typeface="Arial" panose="020B0604020202020204" pitchFamily="34" charset="0"/>
              </a:rPr>
              <a:t>A Survey on Knowledge Graphs:  Representation, Acquisition and Applications , </a:t>
            </a:r>
            <a:r>
              <a:rPr sz="3400" dirty="0" err="1">
                <a:latin typeface="Arial" panose="020B0604020202020204" pitchFamily="34" charset="0"/>
                <a:cs typeface="Arial" panose="020B0604020202020204" pitchFamily="34" charset="0"/>
              </a:rPr>
              <a:t>Shaoxiong</a:t>
            </a:r>
            <a:r>
              <a:rPr sz="3400" dirty="0">
                <a:latin typeface="Arial" panose="020B0604020202020204" pitchFamily="34" charset="0"/>
                <a:cs typeface="Arial" panose="020B0604020202020204" pitchFamily="34" charset="0"/>
              </a:rPr>
              <a:t> Ji, </a:t>
            </a:r>
            <a:r>
              <a:rPr sz="3400" dirty="0" err="1">
                <a:latin typeface="Arial" panose="020B0604020202020204" pitchFamily="34" charset="0"/>
                <a:cs typeface="Arial" panose="020B0604020202020204" pitchFamily="34" charset="0"/>
              </a:rPr>
              <a:t>Shirui</a:t>
            </a:r>
            <a:r>
              <a:rPr sz="3400" dirty="0">
                <a:latin typeface="Arial" panose="020B0604020202020204" pitchFamily="34" charset="0"/>
                <a:cs typeface="Arial" panose="020B0604020202020204" pitchFamily="34" charset="0"/>
              </a:rPr>
              <a:t> Pan, Erik Cambria, </a:t>
            </a:r>
            <a:r>
              <a:rPr sz="3400" dirty="0" err="1">
                <a:latin typeface="Arial" panose="020B0604020202020204" pitchFamily="34" charset="0"/>
                <a:cs typeface="Arial" panose="020B0604020202020204" pitchFamily="34" charset="0"/>
              </a:rPr>
              <a:t>Pekka</a:t>
            </a:r>
            <a:r>
              <a:rPr sz="3400" dirty="0">
                <a:latin typeface="Arial" panose="020B0604020202020204" pitchFamily="34" charset="0"/>
                <a:cs typeface="Arial" panose="020B0604020202020204" pitchFamily="34" charset="0"/>
              </a:rPr>
              <a:t> </a:t>
            </a:r>
            <a:r>
              <a:rPr sz="3400" dirty="0" err="1">
                <a:latin typeface="Arial" panose="020B0604020202020204" pitchFamily="34" charset="0"/>
                <a:cs typeface="Arial" panose="020B0604020202020204" pitchFamily="34" charset="0"/>
              </a:rPr>
              <a:t>Marttinen</a:t>
            </a:r>
            <a:r>
              <a:rPr sz="3400" dirty="0">
                <a:latin typeface="Arial" panose="020B0604020202020204" pitchFamily="34" charset="0"/>
                <a:cs typeface="Arial" panose="020B0604020202020204" pitchFamily="34" charset="0"/>
              </a:rPr>
              <a:t>, </a:t>
            </a:r>
            <a:r>
              <a:rPr sz="3400" dirty="0" err="1">
                <a:latin typeface="Arial" panose="020B0604020202020204" pitchFamily="34" charset="0"/>
                <a:cs typeface="Arial" panose="020B0604020202020204" pitchFamily="34" charset="0"/>
              </a:rPr>
              <a:t>Philip.S</a:t>
            </a:r>
            <a:r>
              <a:rPr sz="3400" dirty="0">
                <a:latin typeface="Arial" panose="020B0604020202020204" pitchFamily="34" charset="0"/>
                <a:cs typeface="Arial" panose="020B0604020202020204" pitchFamily="34" charset="0"/>
              </a:rPr>
              <a:t>. Yu, 2020 , arXiv:2002.00388 [cs.CL]</a:t>
            </a:r>
          </a:p>
          <a:p>
            <a:pPr marL="216408" indent="-216408" defTabSz="865610">
              <a:spcBef>
                <a:spcPts val="1550"/>
              </a:spcBef>
              <a:defRPr sz="3407"/>
            </a:pPr>
            <a:r>
              <a:rPr sz="3400" dirty="0">
                <a:latin typeface="Arial" panose="020B0604020202020204" pitchFamily="34" charset="0"/>
                <a:cs typeface="Arial" panose="020B0604020202020204" pitchFamily="34" charset="0"/>
              </a:rPr>
              <a:t>“Accurate  Text-Enhanced  Knowledge  Graph  Representation  </a:t>
            </a:r>
            <a:r>
              <a:rPr sz="3400" dirty="0" err="1">
                <a:latin typeface="Arial" panose="020B0604020202020204" pitchFamily="34" charset="0"/>
                <a:cs typeface="Arial" panose="020B0604020202020204" pitchFamily="34" charset="0"/>
              </a:rPr>
              <a:t>Learning”,Bo</a:t>
            </a:r>
            <a:r>
              <a:rPr sz="3400" dirty="0">
                <a:latin typeface="Arial" panose="020B0604020202020204" pitchFamily="34" charset="0"/>
                <a:cs typeface="Arial" panose="020B0604020202020204" pitchFamily="34" charset="0"/>
              </a:rPr>
              <a:t>  An,  Bo  Chen,  </a:t>
            </a:r>
            <a:r>
              <a:rPr sz="3400" dirty="0" err="1">
                <a:latin typeface="Arial" panose="020B0604020202020204" pitchFamily="34" charset="0"/>
                <a:cs typeface="Arial" panose="020B0604020202020204" pitchFamily="34" charset="0"/>
              </a:rPr>
              <a:t>Xianpei</a:t>
            </a:r>
            <a:r>
              <a:rPr sz="3400" dirty="0">
                <a:latin typeface="Arial" panose="020B0604020202020204" pitchFamily="34" charset="0"/>
                <a:cs typeface="Arial" panose="020B0604020202020204" pitchFamily="34" charset="0"/>
              </a:rPr>
              <a:t>  Han  and  Le  Sun,2018,  ”Proceedings  of  the 2018  Conference  of  the  North  American  Chapter  of  the  Association  for Computational Linguistics:  Human Language Technologies, Volume 1 ,</a:t>
            </a:r>
            <a:r>
              <a:rPr sz="3400" u="sng" dirty="0">
                <a:latin typeface="Arial" panose="020B0604020202020204" pitchFamily="34" charset="0"/>
                <a:cs typeface="Arial" panose="020B0604020202020204" pitchFamily="34" charset="0"/>
                <a:hlinkClick r:id="rId2"/>
              </a:rPr>
              <a:t>https://www.aclweb.org/anthology/N18-1068,10.18653/v1/N18-1068</a:t>
            </a:r>
          </a:p>
          <a:p>
            <a:pPr marL="216408" indent="-216408" defTabSz="865610">
              <a:spcBef>
                <a:spcPts val="1550"/>
              </a:spcBef>
              <a:defRPr sz="3407"/>
            </a:pPr>
            <a:r>
              <a:rPr sz="3400" dirty="0">
                <a:latin typeface="Arial" panose="020B0604020202020204" pitchFamily="34" charset="0"/>
                <a:cs typeface="Arial" panose="020B0604020202020204" pitchFamily="34" charset="0"/>
              </a:rPr>
              <a:t>“Learning to Update Knowledge Graphs from Reading News, </a:t>
            </a:r>
            <a:r>
              <a:rPr sz="3400" dirty="0" err="1">
                <a:latin typeface="Arial" panose="020B0604020202020204" pitchFamily="34" charset="0"/>
                <a:cs typeface="Arial" panose="020B0604020202020204" pitchFamily="34" charset="0"/>
              </a:rPr>
              <a:t>Jizhi</a:t>
            </a:r>
            <a:r>
              <a:rPr sz="3400" dirty="0">
                <a:latin typeface="Arial" panose="020B0604020202020204" pitchFamily="34" charset="0"/>
                <a:cs typeface="Arial" panose="020B0604020202020204" pitchFamily="34" charset="0"/>
              </a:rPr>
              <a:t> Tang, </a:t>
            </a:r>
            <a:r>
              <a:rPr sz="3400" dirty="0" err="1">
                <a:latin typeface="Arial" panose="020B0604020202020204" pitchFamily="34" charset="0"/>
                <a:cs typeface="Arial" panose="020B0604020202020204" pitchFamily="34" charset="0"/>
              </a:rPr>
              <a:t>Yansong</a:t>
            </a:r>
            <a:r>
              <a:rPr sz="3400" dirty="0">
                <a:latin typeface="Arial" panose="020B0604020202020204" pitchFamily="34" charset="0"/>
                <a:cs typeface="Arial" panose="020B0604020202020204" pitchFamily="34" charset="0"/>
              </a:rPr>
              <a:t> Feng, </a:t>
            </a:r>
            <a:r>
              <a:rPr sz="3400" dirty="0" err="1">
                <a:latin typeface="Arial" panose="020B0604020202020204" pitchFamily="34" charset="0"/>
                <a:cs typeface="Arial" panose="020B0604020202020204" pitchFamily="34" charset="0"/>
              </a:rPr>
              <a:t>Dongyan</a:t>
            </a:r>
            <a:r>
              <a:rPr sz="3400" dirty="0">
                <a:latin typeface="Arial" panose="020B0604020202020204" pitchFamily="34" charset="0"/>
                <a:cs typeface="Arial" panose="020B0604020202020204" pitchFamily="34" charset="0"/>
              </a:rPr>
              <a:t> Zhao , Proceedings of the 2019 Conference on Empirical Methods in Natural Language Processing and the 9th International Joint Conference on Natural Language Processing (EMNLP-IJCNLP) https://www.aclweb.org/anthology/D19-1265, 10.18653/v1/D19-1265</a:t>
            </a:r>
          </a:p>
          <a:p>
            <a:pPr marL="216408" indent="-216408" defTabSz="865610">
              <a:spcBef>
                <a:spcPts val="1550"/>
              </a:spcBef>
              <a:defRPr sz="3407"/>
            </a:pPr>
            <a:r>
              <a:rPr sz="3400" dirty="0">
                <a:latin typeface="Arial" panose="020B0604020202020204" pitchFamily="34" charset="0"/>
                <a:cs typeface="Arial" panose="020B0604020202020204" pitchFamily="34" charset="0"/>
              </a:rPr>
              <a:t>“ Collective Multi-type Entity Alignment Between Knowledge Graphs, Qi Zhu  ,  Hao  Wei,  </a:t>
            </a:r>
            <a:r>
              <a:rPr sz="3400" dirty="0" err="1">
                <a:latin typeface="Arial" panose="020B0604020202020204" pitchFamily="34" charset="0"/>
                <a:cs typeface="Arial" panose="020B0604020202020204" pitchFamily="34" charset="0"/>
              </a:rPr>
              <a:t>Bunyamin</a:t>
            </a:r>
            <a:r>
              <a:rPr sz="3400" dirty="0">
                <a:latin typeface="Arial" panose="020B0604020202020204" pitchFamily="34" charset="0"/>
                <a:cs typeface="Arial" panose="020B0604020202020204" pitchFamily="34" charset="0"/>
              </a:rPr>
              <a:t>  </a:t>
            </a:r>
            <a:r>
              <a:rPr sz="3400" dirty="0" err="1">
                <a:latin typeface="Arial" panose="020B0604020202020204" pitchFamily="34" charset="0"/>
                <a:cs typeface="Arial" panose="020B0604020202020204" pitchFamily="34" charset="0"/>
              </a:rPr>
              <a:t>Sisman</a:t>
            </a:r>
            <a:r>
              <a:rPr sz="3400" dirty="0">
                <a:latin typeface="Arial" panose="020B0604020202020204" pitchFamily="34" charset="0"/>
                <a:cs typeface="Arial" panose="020B0604020202020204" pitchFamily="34" charset="0"/>
              </a:rPr>
              <a:t>,  Da  Zheng  ,  Christos  </a:t>
            </a:r>
            <a:r>
              <a:rPr sz="3400" dirty="0" err="1">
                <a:latin typeface="Arial" panose="020B0604020202020204" pitchFamily="34" charset="0"/>
                <a:cs typeface="Arial" panose="020B0604020202020204" pitchFamily="34" charset="0"/>
              </a:rPr>
              <a:t>Faloutsos</a:t>
            </a:r>
            <a:r>
              <a:rPr sz="3400" dirty="0">
                <a:latin typeface="Arial" panose="020B0604020202020204" pitchFamily="34" charset="0"/>
                <a:cs typeface="Arial" panose="020B0604020202020204" pitchFamily="34" charset="0"/>
              </a:rPr>
              <a:t>,  Xin Luna Dong , Jiawei Han,2020, Proceedings of The Web Conference 2020, https://assets.amazon.science/ff/7a/b96282984a0fbe5e31a8fcf68d17/scipub1202.pdf, </a:t>
            </a:r>
            <a:r>
              <a:rPr sz="3400" u="sng" dirty="0">
                <a:latin typeface="Arial" panose="020B0604020202020204" pitchFamily="34" charset="0"/>
                <a:cs typeface="Arial" panose="020B0604020202020204" pitchFamily="34" charset="0"/>
                <a:hlinkClick r:id="rId3"/>
              </a:rPr>
              <a:t>https://doi.org/10.1145/3366423.3380289</a:t>
            </a:r>
          </a:p>
          <a:p>
            <a:pPr marL="216408" indent="-216408" defTabSz="865610">
              <a:spcBef>
                <a:spcPts val="1550"/>
              </a:spcBef>
              <a:defRPr sz="3407"/>
            </a:pPr>
            <a:r>
              <a:rPr sz="3400" dirty="0">
                <a:latin typeface="Arial" panose="020B0604020202020204" pitchFamily="34" charset="0"/>
                <a:cs typeface="Arial" panose="020B0604020202020204" pitchFamily="34" charset="0"/>
              </a:rPr>
              <a:t>“ Language Models are Open Knowledge Graphs , </a:t>
            </a:r>
            <a:r>
              <a:rPr sz="3400" dirty="0" err="1">
                <a:latin typeface="Arial" panose="020B0604020202020204" pitchFamily="34" charset="0"/>
                <a:cs typeface="Arial" panose="020B0604020202020204" pitchFamily="34" charset="0"/>
              </a:rPr>
              <a:t>Chenguang</a:t>
            </a:r>
            <a:r>
              <a:rPr sz="3400" dirty="0">
                <a:latin typeface="Arial" panose="020B0604020202020204" pitchFamily="34" charset="0"/>
                <a:cs typeface="Arial" panose="020B0604020202020204" pitchFamily="34" charset="0"/>
              </a:rPr>
              <a:t> Wang, Xiao Liu, Dawn Song , 2020, arXiv:2010.11967</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d2ba92e2e5_0_0"/>
          <p:cNvSpPr txBox="1">
            <a:spLocks noGrp="1"/>
          </p:cNvSpPr>
          <p:nvPr>
            <p:ph type="title"/>
          </p:nvPr>
        </p:nvSpPr>
        <p:spPr>
          <a:xfrm>
            <a:off x="8458200" y="607392"/>
            <a:ext cx="3162000" cy="2332756"/>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br>
              <a:rPr lang="en-US" sz="1400" dirty="0">
                <a:latin typeface="Bodoni MT" panose="02070603080606020203" pitchFamily="18" charset="0"/>
              </a:rPr>
            </a:br>
            <a:br>
              <a:rPr lang="en-US" sz="1400" dirty="0">
                <a:latin typeface="Bodoni MT" panose="02070603080606020203" pitchFamily="18" charset="0"/>
              </a:rPr>
            </a:br>
            <a:br>
              <a:rPr lang="en-US" sz="1400" dirty="0">
                <a:latin typeface="Bodoni MT" panose="02070603080606020203" pitchFamily="18" charset="0"/>
              </a:rPr>
            </a:br>
            <a:r>
              <a:rPr lang="en-US" sz="1800" i="1" dirty="0">
                <a:latin typeface="Bodoni MT" panose="02070603080606020203" pitchFamily="18" charset="0"/>
              </a:rPr>
              <a:t>As we can see there are lots of information however  there is a slight problem. This is not an ideal source of data to feed to our machines. Not in its current form anyway. </a:t>
            </a:r>
            <a:r>
              <a:rPr lang="en-US" sz="1800" i="1" dirty="0">
                <a:solidFill>
                  <a:schemeClr val="tx1"/>
                </a:solidFill>
                <a:effectLst/>
                <a:latin typeface="Bodoni MT" panose="02070603080606020203" pitchFamily="18" charset="0"/>
              </a:rPr>
              <a:t>We can do it with the help of </a:t>
            </a:r>
            <a:r>
              <a:rPr lang="en-US" sz="1800" b="1" i="1" dirty="0">
                <a:solidFill>
                  <a:schemeClr val="tx1"/>
                </a:solidFill>
                <a:effectLst/>
                <a:latin typeface="Bodoni MT" panose="02070603080606020203" pitchFamily="18" charset="0"/>
              </a:rPr>
              <a:t>Knowledge Graphs (KG)</a:t>
            </a:r>
            <a:endParaRPr sz="1800" b="1" i="1" dirty="0">
              <a:solidFill>
                <a:schemeClr val="tx1"/>
              </a:solidFill>
              <a:latin typeface="Bodoni MT" panose="02070603080606020203" pitchFamily="18" charset="0"/>
            </a:endParaRPr>
          </a:p>
        </p:txBody>
      </p:sp>
      <p:sp>
        <p:nvSpPr>
          <p:cNvPr id="112" name="Google Shape;112;gd2ba92e2e5_0_0"/>
          <p:cNvSpPr txBox="1">
            <a:spLocks noGrp="1"/>
          </p:cNvSpPr>
          <p:nvPr>
            <p:ph type="body" idx="2"/>
          </p:nvPr>
        </p:nvSpPr>
        <p:spPr>
          <a:xfrm>
            <a:off x="8458200" y="3179297"/>
            <a:ext cx="3162000" cy="2891011"/>
          </a:xfrm>
          <a:prstGeom prst="rect">
            <a:avLst/>
          </a:prstGeom>
        </p:spPr>
        <p:txBody>
          <a:bodyPr spcFirstLastPara="1" wrap="square" lIns="91425" tIns="45700" rIns="91425" bIns="45700" anchor="t" anchorCtr="0">
            <a:normAutofit/>
          </a:bodyPr>
          <a:lstStyle/>
          <a:p>
            <a:pPr marL="0" lvl="0" indent="0" algn="l" rtl="0">
              <a:spcBef>
                <a:spcPts val="800"/>
              </a:spcBef>
              <a:spcAft>
                <a:spcPts val="0"/>
              </a:spcAft>
              <a:buNone/>
            </a:pPr>
            <a:endParaRPr lang="en-US" sz="1600" i="0" dirty="0">
              <a:solidFill>
                <a:schemeClr val="tx1"/>
              </a:solidFill>
              <a:effectLst/>
              <a:latin typeface="Bodoni MT" panose="02070603080606020203" pitchFamily="18" charset="0"/>
            </a:endParaRPr>
          </a:p>
          <a:p>
            <a:pPr marL="0" lvl="0" indent="0" algn="l" rtl="0">
              <a:spcBef>
                <a:spcPts val="800"/>
              </a:spcBef>
              <a:spcAft>
                <a:spcPts val="0"/>
              </a:spcAft>
              <a:buNone/>
            </a:pPr>
            <a:endParaRPr lang="en-US" sz="1600" dirty="0">
              <a:solidFill>
                <a:schemeClr val="tx1"/>
              </a:solidFill>
              <a:latin typeface="Bodoni MT" panose="02070603080606020203" pitchFamily="18" charset="0"/>
            </a:endParaRPr>
          </a:p>
          <a:p>
            <a:pPr marL="0" lvl="0" indent="0" algn="l" rtl="0">
              <a:spcBef>
                <a:spcPts val="800"/>
              </a:spcBef>
              <a:spcAft>
                <a:spcPts val="0"/>
              </a:spcAft>
              <a:buNone/>
            </a:pPr>
            <a:r>
              <a:rPr lang="en-US" sz="1600" b="1" i="0" dirty="0">
                <a:solidFill>
                  <a:schemeClr val="tx1"/>
                </a:solidFill>
                <a:effectLst/>
                <a:latin typeface="Bodoni MT" panose="02070603080606020203" pitchFamily="18" charset="0"/>
              </a:rPr>
              <a:t>Knowledge Graphs means </a:t>
            </a:r>
            <a:r>
              <a:rPr lang="en-US" sz="1600" b="0" i="0" dirty="0">
                <a:solidFill>
                  <a:schemeClr val="tx1"/>
                </a:solidFill>
                <a:effectLst/>
                <a:latin typeface="Bodoni MT" panose="02070603080606020203" pitchFamily="18" charset="0"/>
              </a:rPr>
              <a:t> interconnected entities which can be people, locations, organizations, or even an event.</a:t>
            </a:r>
            <a:endParaRPr sz="1600" dirty="0">
              <a:solidFill>
                <a:schemeClr val="tx1"/>
              </a:solidFill>
              <a:latin typeface="Bodoni MT" panose="02070603080606020203" pitchFamily="18" charset="0"/>
            </a:endParaRPr>
          </a:p>
        </p:txBody>
      </p:sp>
      <p:pic>
        <p:nvPicPr>
          <p:cNvPr id="13" name="Picture 2" descr="knowledge graph">
            <a:extLst>
              <a:ext uri="{FF2B5EF4-FFF2-40B4-BE49-F238E27FC236}">
                <a16:creationId xmlns:a16="http://schemas.microsoft.com/office/drawing/2014/main" id="{62A4B0FF-0780-4E79-9AC6-F2C40843E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00" y="1043490"/>
            <a:ext cx="6518317" cy="5418351"/>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117;p2">
            <a:extLst>
              <a:ext uri="{FF2B5EF4-FFF2-40B4-BE49-F238E27FC236}">
                <a16:creationId xmlns:a16="http://schemas.microsoft.com/office/drawing/2014/main" id="{403427A2-B812-4364-B971-BF5BC7E58B93}"/>
              </a:ext>
            </a:extLst>
          </p:cNvPr>
          <p:cNvSpPr txBox="1">
            <a:spLocks/>
          </p:cNvSpPr>
          <p:nvPr/>
        </p:nvSpPr>
        <p:spPr>
          <a:xfrm>
            <a:off x="391551" y="101891"/>
            <a:ext cx="10058400" cy="13716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Century Gothic"/>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SzPts val="4000"/>
              <a:buFont typeface="Arial"/>
              <a:buNone/>
            </a:pPr>
            <a:r>
              <a:rPr lang="en-US" b="1" dirty="0">
                <a:latin typeface="Arial"/>
                <a:ea typeface="Arial"/>
                <a:cs typeface="Arial"/>
                <a:sym typeface="Arial"/>
              </a:rPr>
              <a:t>Introduction Of Knowledge Graph</a:t>
            </a:r>
            <a:br>
              <a:rPr lang="en-US" dirty="0">
                <a:solidFill>
                  <a:srgbClr val="292929"/>
                </a:solidFill>
                <a:latin typeface="Arial"/>
                <a:ea typeface="Arial"/>
                <a:cs typeface="Arial"/>
                <a:sym typeface="Arial"/>
              </a:rPr>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formation extraction">
            <a:extLst>
              <a:ext uri="{FF2B5EF4-FFF2-40B4-BE49-F238E27FC236}">
                <a16:creationId xmlns:a16="http://schemas.microsoft.com/office/drawing/2014/main" id="{BA53FE36-B25E-4144-A329-DBC4D483F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555" y="1250780"/>
            <a:ext cx="8848454" cy="2178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nowledge graph">
            <a:extLst>
              <a:ext uri="{FF2B5EF4-FFF2-40B4-BE49-F238E27FC236}">
                <a16:creationId xmlns:a16="http://schemas.microsoft.com/office/drawing/2014/main" id="{30956DC2-B1D6-4C60-B5D9-40CCC92F5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084" y="3429000"/>
            <a:ext cx="3099508" cy="29970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608020-7C5B-42D7-A09B-C188160F1BB7}"/>
              </a:ext>
            </a:extLst>
          </p:cNvPr>
          <p:cNvSpPr txBox="1"/>
          <p:nvPr/>
        </p:nvSpPr>
        <p:spPr>
          <a:xfrm>
            <a:off x="1418555" y="675250"/>
            <a:ext cx="6879102" cy="400110"/>
          </a:xfrm>
          <a:prstGeom prst="rect">
            <a:avLst/>
          </a:prstGeom>
          <a:noFill/>
        </p:spPr>
        <p:txBody>
          <a:bodyPr wrap="square" rtlCol="0">
            <a:spAutoFit/>
          </a:bodyPr>
          <a:lstStyle/>
          <a:p>
            <a:r>
              <a:rPr lang="en-US" sz="2000" b="1" dirty="0">
                <a:latin typeface="Bodoni MT" panose="02070603080606020203" pitchFamily="18" charset="0"/>
              </a:rPr>
              <a:t>A sample knowledge Graph from text</a:t>
            </a:r>
            <a:endParaRPr lang="en-IN" sz="2000" b="1" dirty="0">
              <a:latin typeface="Bodoni MT" panose="02070603080606020203" pitchFamily="18" charset="0"/>
            </a:endParaRPr>
          </a:p>
        </p:txBody>
      </p:sp>
    </p:spTree>
    <p:extLst>
      <p:ext uri="{BB962C8B-B14F-4D97-AF65-F5344CB8AC3E}">
        <p14:creationId xmlns:p14="http://schemas.microsoft.com/office/powerpoint/2010/main" val="266587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Literature Survey Part 1 of 2"/>
          <p:cNvSpPr txBox="1">
            <a:spLocks noGrp="1"/>
          </p:cNvSpPr>
          <p:nvPr>
            <p:ph type="title"/>
          </p:nvPr>
        </p:nvSpPr>
        <p:spPr>
          <a:xfrm>
            <a:off x="1066800" y="642594"/>
            <a:ext cx="10058400" cy="1371600"/>
          </a:xfrm>
        </p:spPr>
        <p:txBody>
          <a:bodyPr wrap="square" anchor="ctr">
            <a:normAutofit/>
          </a:bodyPr>
          <a:lstStyle/>
          <a:p>
            <a:r>
              <a:rPr sz="3600" b="1" dirty="0">
                <a:solidFill>
                  <a:schemeClr val="dk1"/>
                </a:solidFill>
                <a:latin typeface="Arial"/>
                <a:cs typeface="Arial"/>
              </a:rPr>
              <a:t>Literature Survey</a:t>
            </a:r>
          </a:p>
        </p:txBody>
      </p:sp>
      <p:sp>
        <p:nvSpPr>
          <p:cNvPr id="168" name="“A Survey on Knowledge Graphs” : State of art techniques based on K-BERT,RNN,LSTM-CNN,Bi-LSTM.…"/>
          <p:cNvSpPr txBox="1">
            <a:spLocks noGrp="1"/>
          </p:cNvSpPr>
          <p:nvPr>
            <p:ph type="body" idx="1"/>
          </p:nvPr>
        </p:nvSpPr>
        <p:spPr>
          <a:xfrm>
            <a:off x="1066800" y="1786597"/>
            <a:ext cx="5137052" cy="4065563"/>
          </a:xfrm>
          <a:ln>
            <a:solidFill>
              <a:schemeClr val="accent1"/>
            </a:solidFill>
          </a:ln>
        </p:spPr>
        <p:txBody>
          <a:bodyPr wrap="square" anchor="t">
            <a:noAutofit/>
          </a:bodyPr>
          <a:lstStyle/>
          <a:p>
            <a:pPr marL="298704" indent="-298704" defTabSz="1194786">
              <a:lnSpc>
                <a:spcPct val="100000"/>
              </a:lnSpc>
              <a:spcBef>
                <a:spcPts val="2200"/>
              </a:spcBef>
              <a:defRPr sz="4704"/>
            </a:pPr>
            <a:r>
              <a:rPr lang="en-US" sz="1200" dirty="0">
                <a:latin typeface="Arial" panose="020B0604020202020204" pitchFamily="34" charset="0"/>
                <a:cs typeface="Arial" panose="020B0604020202020204" pitchFamily="34" charset="0"/>
              </a:rPr>
              <a:t>“A Survey on Knowledge Graphs” : State of art techniques based on K-BERT,RNN,LSTM-</a:t>
            </a:r>
            <a:r>
              <a:rPr lang="en-US" sz="1200" dirty="0" err="1">
                <a:latin typeface="Arial" panose="020B0604020202020204" pitchFamily="34" charset="0"/>
                <a:cs typeface="Arial" panose="020B0604020202020204" pitchFamily="34" charset="0"/>
              </a:rPr>
              <a:t>CNN,Bi</a:t>
            </a:r>
            <a:r>
              <a:rPr lang="en-US" sz="1200" dirty="0">
                <a:latin typeface="Arial" panose="020B0604020202020204" pitchFamily="34" charset="0"/>
                <a:cs typeface="Arial" panose="020B0604020202020204" pitchFamily="34" charset="0"/>
              </a:rPr>
              <a:t>-LSTM.</a:t>
            </a:r>
          </a:p>
          <a:p>
            <a:pPr marL="298704" indent="-298704" defTabSz="1194786">
              <a:lnSpc>
                <a:spcPct val="100000"/>
              </a:lnSpc>
              <a:spcBef>
                <a:spcPts val="2200"/>
              </a:spcBef>
              <a:defRPr sz="4704"/>
            </a:pPr>
            <a:endParaRPr lang="en-US" sz="1200" dirty="0">
              <a:latin typeface="Arial" panose="020B0604020202020204" pitchFamily="34" charset="0"/>
              <a:cs typeface="Arial" panose="020B0604020202020204" pitchFamily="34" charset="0"/>
            </a:endParaRPr>
          </a:p>
          <a:p>
            <a:pPr marL="298704" indent="-298704" defTabSz="1194786">
              <a:lnSpc>
                <a:spcPct val="100000"/>
              </a:lnSpc>
              <a:spcBef>
                <a:spcPts val="2200"/>
              </a:spcBef>
              <a:defRPr sz="4704"/>
            </a:pPr>
            <a:r>
              <a:rPr lang="en-US" sz="1200" dirty="0">
                <a:latin typeface="Arial" panose="020B0604020202020204" pitchFamily="34" charset="0"/>
                <a:cs typeface="Arial" panose="020B0604020202020204" pitchFamily="34" charset="0"/>
              </a:rPr>
              <a:t>“Accurate Text-Enhanced Knowledge Graph Representation Learning” : Framework which enhance the knowledge representations of a triple, and effectively handle the ambiguity  of  relations  and  entities  through  a  mutual  attention  model  between relation mentions and entity descriptions.  </a:t>
            </a:r>
          </a:p>
          <a:p>
            <a:pPr marL="298704" indent="-298704" defTabSz="1194786">
              <a:lnSpc>
                <a:spcPct val="100000"/>
              </a:lnSpc>
              <a:spcBef>
                <a:spcPts val="2200"/>
              </a:spcBef>
              <a:defRPr sz="4704"/>
            </a:pPr>
            <a:endParaRPr lang="en-US" sz="1200" dirty="0">
              <a:latin typeface="Arial" panose="020B0604020202020204" pitchFamily="34" charset="0"/>
              <a:cs typeface="Arial" panose="020B0604020202020204" pitchFamily="34" charset="0"/>
            </a:endParaRPr>
          </a:p>
          <a:p>
            <a:pPr marL="298704" indent="-298704" defTabSz="1194786">
              <a:lnSpc>
                <a:spcPct val="100000"/>
              </a:lnSpc>
              <a:spcBef>
                <a:spcPts val="2200"/>
              </a:spcBef>
              <a:defRPr sz="4704"/>
            </a:pPr>
            <a:r>
              <a:rPr lang="en-US" sz="1200" dirty="0">
                <a:latin typeface="Arial" panose="020B0604020202020204" pitchFamily="34" charset="0"/>
                <a:cs typeface="Arial" panose="020B0604020202020204" pitchFamily="34" charset="0"/>
              </a:rPr>
              <a:t>“Learning to Update Knowledge Graphs from Reading News” : Novel graph based neural network method called </a:t>
            </a:r>
            <a:r>
              <a:rPr lang="en-US" sz="1200" dirty="0" err="1">
                <a:latin typeface="Arial" panose="020B0604020202020204" pitchFamily="34" charset="0"/>
                <a:cs typeface="Arial" panose="020B0604020202020204" pitchFamily="34" charset="0"/>
              </a:rPr>
              <a:t>GUpdater</a:t>
            </a:r>
            <a:r>
              <a:rPr lang="en-US" sz="1200" dirty="0">
                <a:latin typeface="Arial" panose="020B0604020202020204" pitchFamily="34" charset="0"/>
                <a:cs typeface="Arial" panose="020B0604020202020204" pitchFamily="34" charset="0"/>
              </a:rPr>
              <a:t>.  Which is build upon graph neural network (GNN) with a text based attention model.</a:t>
            </a:r>
          </a:p>
        </p:txBody>
      </p:sp>
      <p:sp>
        <p:nvSpPr>
          <p:cNvPr id="171" name="Text Placeholder 3">
            <a:extLst>
              <a:ext uri="{FF2B5EF4-FFF2-40B4-BE49-F238E27FC236}">
                <a16:creationId xmlns:a16="http://schemas.microsoft.com/office/drawing/2014/main" id="{3EF9DE92-65D0-4FF1-8F54-3101CF0F3BEA}"/>
              </a:ext>
            </a:extLst>
          </p:cNvPr>
          <p:cNvSpPr>
            <a:spLocks noGrp="1"/>
          </p:cNvSpPr>
          <p:nvPr>
            <p:ph type="body" idx="2"/>
          </p:nvPr>
        </p:nvSpPr>
        <p:spPr>
          <a:xfrm>
            <a:off x="6461760" y="1786597"/>
            <a:ext cx="4663440" cy="4065563"/>
          </a:xfrm>
          <a:ln>
            <a:solidFill>
              <a:schemeClr val="accent1"/>
            </a:solidFill>
          </a:ln>
        </p:spPr>
        <p:txBody>
          <a:bodyPr>
            <a:normAutofit/>
          </a:bodyPr>
          <a:lstStyle/>
          <a:p>
            <a:r>
              <a:rPr lang="en-US" sz="1200" dirty="0">
                <a:latin typeface="Arial" panose="020B0604020202020204" pitchFamily="34" charset="0"/>
                <a:cs typeface="Arial" panose="020B0604020202020204" pitchFamily="34" charset="0"/>
              </a:rPr>
              <a:t>“Collective Multi-type Entity Alignment Between Knowledge Graphs” : Collective Graph neural net work for multi-type entity alignment” (CG-</a:t>
            </a:r>
            <a:r>
              <a:rPr lang="en-US" sz="1200" dirty="0" err="1">
                <a:latin typeface="Arial" panose="020B0604020202020204" pitchFamily="34" charset="0"/>
                <a:cs typeface="Arial" panose="020B0604020202020204" pitchFamily="34" charset="0"/>
              </a:rPr>
              <a:t>MuAlign</a:t>
            </a:r>
            <a:r>
              <a:rPr lang="en-US" sz="1200" dirty="0">
                <a:latin typeface="Arial" panose="020B0604020202020204" pitchFamily="34" charset="0"/>
                <a:cs typeface="Arial" panose="020B0604020202020204" pitchFamily="34" charset="0"/>
              </a:rPr>
              <a:t>). This Model Leverages neighborhood information and generalizes to unlabeled entities types.</a:t>
            </a:r>
          </a:p>
          <a:p>
            <a:pPr marL="114300" indent="0">
              <a:buNone/>
            </a:pPr>
            <a:endParaRPr lang="en-US" sz="1200" dirty="0">
              <a:latin typeface="Arial" panose="020B0604020202020204" pitchFamily="34" charset="0"/>
              <a:cs typeface="Arial" panose="020B0604020202020204" pitchFamily="34" charset="0"/>
            </a:endParaRPr>
          </a:p>
          <a:p>
            <a:pPr marL="114300" indent="0">
              <a:buNone/>
            </a:pP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“Language Models are Open Knowledge Graphs” : A two-stage unsupervised approach called </a:t>
            </a:r>
            <a:r>
              <a:rPr lang="en-US" sz="1200" dirty="0" err="1">
                <a:latin typeface="Arial" panose="020B0604020202020204" pitchFamily="34" charset="0"/>
                <a:cs typeface="Arial" panose="020B0604020202020204" pitchFamily="34" charset="0"/>
              </a:rPr>
              <a:t>MaMa</a:t>
            </a:r>
            <a:r>
              <a:rPr lang="en-US" sz="1200" dirty="0">
                <a:latin typeface="Arial" panose="020B0604020202020204" pitchFamily="34" charset="0"/>
                <a:cs typeface="Arial" panose="020B0604020202020204" pitchFamily="34" charset="0"/>
              </a:rPr>
              <a:t> (Match and Mapping) , to construct  knowledge  graphs  (KGs)  from  pre-trained  language  models  (</a:t>
            </a:r>
            <a:r>
              <a:rPr lang="en-US" sz="1200" dirty="0" err="1">
                <a:latin typeface="Arial" panose="020B0604020202020204" pitchFamily="34" charset="0"/>
                <a:cs typeface="Arial" panose="020B0604020202020204" pitchFamily="34" charset="0"/>
              </a:rPr>
              <a:t>e.g.,BERT</a:t>
            </a:r>
            <a:r>
              <a:rPr lang="en-US" sz="1200" dirty="0">
                <a:latin typeface="Arial" panose="020B0604020202020204" pitchFamily="34" charset="0"/>
                <a:cs typeface="Arial" panose="020B0604020202020204" pitchFamily="34" charset="0"/>
              </a:rPr>
              <a:t>,  GPT-2/3),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066800" y="642594"/>
            <a:ext cx="10058400" cy="9984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000"/>
              <a:buFont typeface="Arial"/>
              <a:buNone/>
            </a:pPr>
            <a:r>
              <a:rPr lang="en-US" b="1" i="0" dirty="0">
                <a:solidFill>
                  <a:schemeClr val="dk1"/>
                </a:solidFill>
                <a:latin typeface="Arial"/>
                <a:ea typeface="Arial"/>
                <a:cs typeface="Arial"/>
                <a:sym typeface="Arial"/>
              </a:rPr>
              <a:t>Introduction &amp; Overview of Paper selected</a:t>
            </a:r>
            <a:br>
              <a:rPr lang="en-US" b="0" i="0" dirty="0">
                <a:solidFill>
                  <a:srgbClr val="292929"/>
                </a:solidFill>
                <a:latin typeface="Arial"/>
                <a:ea typeface="Arial"/>
                <a:cs typeface="Arial"/>
                <a:sym typeface="Arial"/>
              </a:rPr>
            </a:br>
            <a:endParaRPr dirty="0"/>
          </a:p>
        </p:txBody>
      </p:sp>
      <p:grpSp>
        <p:nvGrpSpPr>
          <p:cNvPr id="118" name="Google Shape;118;p2"/>
          <p:cNvGrpSpPr/>
          <p:nvPr/>
        </p:nvGrpSpPr>
        <p:grpSpPr>
          <a:xfrm>
            <a:off x="1066800" y="1641024"/>
            <a:ext cx="10058399" cy="4048921"/>
            <a:chOff x="0" y="262798"/>
            <a:chExt cx="10058399" cy="4048921"/>
          </a:xfrm>
        </p:grpSpPr>
        <p:sp>
          <p:nvSpPr>
            <p:cNvPr id="119" name="Google Shape;119;p2"/>
            <p:cNvSpPr/>
            <p:nvPr/>
          </p:nvSpPr>
          <p:spPr>
            <a:xfrm>
              <a:off x="0" y="262798"/>
              <a:ext cx="10058399" cy="1991340"/>
            </a:xfrm>
            <a:prstGeom prst="roundRect">
              <a:avLst>
                <a:gd name="adj" fmla="val 16667"/>
              </a:avLst>
            </a:prstGeom>
            <a:solidFill>
              <a:srgbClr val="57903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p:nvPr/>
          </p:nvSpPr>
          <p:spPr>
            <a:xfrm>
              <a:off x="97209" y="360007"/>
              <a:ext cx="9863981" cy="1796922"/>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lt1"/>
                </a:buClr>
                <a:buSzPts val="2300"/>
                <a:buFont typeface="Century Gothic"/>
                <a:buNone/>
              </a:pPr>
              <a:r>
                <a:rPr lang="en-US" sz="2300" b="0" i="0" u="none" strike="noStrike" cap="none" dirty="0">
                  <a:solidFill>
                    <a:schemeClr val="lt1"/>
                  </a:solidFill>
                  <a:latin typeface="Century Gothic"/>
                  <a:ea typeface="Century Gothic"/>
                  <a:cs typeface="Century Gothic"/>
                  <a:sym typeface="Century Gothic"/>
                </a:rPr>
                <a:t>This paper on a high level proposes to construct Knowledge Graphs which is a structured object that's usually built by human experts. It proposes to construct Knowledge Graphs automatically by simply using a pre-trained language model together with a corpus to extract the knowledge graph without human supervision.</a:t>
              </a:r>
              <a:endParaRPr sz="2300" b="0" i="0" u="none" strike="noStrike" cap="none" dirty="0">
                <a:solidFill>
                  <a:schemeClr val="lt1"/>
                </a:solidFill>
                <a:latin typeface="Century Gothic"/>
                <a:ea typeface="Century Gothic"/>
                <a:cs typeface="Century Gothic"/>
                <a:sym typeface="Century Gothic"/>
              </a:endParaRPr>
            </a:p>
          </p:txBody>
        </p:sp>
        <p:sp>
          <p:nvSpPr>
            <p:cNvPr id="121" name="Google Shape;121;p2"/>
            <p:cNvSpPr/>
            <p:nvPr/>
          </p:nvSpPr>
          <p:spPr>
            <a:xfrm>
              <a:off x="0" y="2320379"/>
              <a:ext cx="10058399" cy="1991340"/>
            </a:xfrm>
            <a:prstGeom prst="roundRect">
              <a:avLst>
                <a:gd name="adj" fmla="val 16667"/>
              </a:avLst>
            </a:prstGeom>
            <a:solidFill>
              <a:srgbClr val="57903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txBox="1"/>
            <p:nvPr/>
          </p:nvSpPr>
          <p:spPr>
            <a:xfrm>
              <a:off x="97209" y="2417588"/>
              <a:ext cx="9863981" cy="1796922"/>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lt1"/>
                </a:buClr>
                <a:buSzPts val="2300"/>
                <a:buFont typeface="Century Gothic"/>
                <a:buNone/>
              </a:pPr>
              <a:r>
                <a:rPr lang="en-US" sz="2300" b="0" i="0" u="none" strike="noStrike" cap="none">
                  <a:solidFill>
                    <a:schemeClr val="lt1"/>
                  </a:solidFill>
                  <a:latin typeface="Century Gothic"/>
                  <a:ea typeface="Century Gothic"/>
                  <a:cs typeface="Century Gothic"/>
                  <a:sym typeface="Century Gothic"/>
                </a:rPr>
                <a:t>In this paper, the authors design an unsupervised approach called MAMA that successfully recovers the factual knowledge stored in Language Models to build Knowledge Graphs from scratch. MAMA constructs a KG with a single forward pass of a pre-trained LM (without fine-tuning) over a textual corpus.</a:t>
              </a:r>
              <a:endParaRPr sz="23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ct val="100000"/>
              <a:buFont typeface="Arial"/>
              <a:buNone/>
            </a:pPr>
            <a:r>
              <a:rPr lang="en-US" sz="2700" b="0" i="0">
                <a:latin typeface="Arial"/>
                <a:ea typeface="Arial"/>
                <a:cs typeface="Arial"/>
                <a:sym typeface="Arial"/>
              </a:rPr>
              <a:t>A typical pipeline used to generate triplets for automatic knowledge graph population</a:t>
            </a:r>
            <a:endParaRPr sz="2700"/>
          </a:p>
        </p:txBody>
      </p:sp>
      <p:pic>
        <p:nvPicPr>
          <p:cNvPr id="128" name="Google Shape;128;p3" descr="A screenshot of a computer&#10;&#10;Description automatically generated with medium confidence"/>
          <p:cNvPicPr preferRelativeResize="0">
            <a:picLocks noGrp="1"/>
          </p:cNvPicPr>
          <p:nvPr>
            <p:ph type="body" idx="1"/>
          </p:nvPr>
        </p:nvPicPr>
        <p:blipFill rotWithShape="1">
          <a:blip r:embed="rId3">
            <a:alphaModFix/>
          </a:blip>
          <a:srcRect/>
          <a:stretch/>
        </p:blipFill>
        <p:spPr>
          <a:xfrm>
            <a:off x="357810" y="409160"/>
            <a:ext cx="7421216" cy="4918214"/>
          </a:xfrm>
          <a:prstGeom prst="rect">
            <a:avLst/>
          </a:prstGeom>
          <a:solidFill>
            <a:srgbClr val="FFFFFF"/>
          </a:solidFill>
          <a:ln>
            <a:noFill/>
          </a:ln>
        </p:spPr>
      </p:pic>
      <p:sp>
        <p:nvSpPr>
          <p:cNvPr id="129" name="Google Shape;129;p3"/>
          <p:cNvSpPr txBox="1">
            <a:spLocks noGrp="1"/>
          </p:cNvSpPr>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10000"/>
              </a:lnSpc>
              <a:spcBef>
                <a:spcPts val="0"/>
              </a:spcBef>
              <a:spcAft>
                <a:spcPts val="0"/>
              </a:spcAft>
              <a:buSzPct val="100000"/>
              <a:buNone/>
            </a:pPr>
            <a:r>
              <a:rPr lang="en-US" b="0" i="1" dirty="0">
                <a:solidFill>
                  <a:srgbClr val="292929"/>
                </a:solidFill>
                <a:latin typeface="Arial"/>
                <a:ea typeface="Arial"/>
                <a:cs typeface="Arial"/>
                <a:sym typeface="Arial"/>
              </a:rPr>
              <a:t>The biggest pain point with most of these approaches is the time and effort that they demand from technical specialists who could be data scientists, linguists and knowledge base developers. They need to work closely with domain experts, and come up with raw linguistic features based on enrichments, define domain specific dictionaries and/or first order logic,</a:t>
            </a:r>
            <a:endParaRPr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4"/>
          <p:cNvPicPr preferRelativeResize="0">
            <a:picLocks noGrp="1"/>
          </p:cNvPicPr>
          <p:nvPr>
            <p:ph type="pic" idx="2"/>
          </p:nvPr>
        </p:nvPicPr>
        <p:blipFill rotWithShape="1">
          <a:blip r:embed="rId3">
            <a:alphaModFix/>
          </a:blip>
          <a:srcRect/>
          <a:stretch/>
        </p:blipFill>
        <p:spPr>
          <a:xfrm>
            <a:off x="228599" y="1706975"/>
            <a:ext cx="7696201" cy="3444049"/>
          </a:xfrm>
          <a:prstGeom prst="rect">
            <a:avLst/>
          </a:prstGeom>
          <a:noFill/>
          <a:ln>
            <a:noFill/>
          </a:ln>
        </p:spPr>
      </p:pic>
      <p:sp>
        <p:nvSpPr>
          <p:cNvPr id="135" name="Google Shape;135;p4"/>
          <p:cNvSpPr txBox="1">
            <a:spLocks noGrp="1"/>
          </p:cNvSpPr>
          <p:nvPr>
            <p:ph type="title"/>
          </p:nvPr>
        </p:nvSpPr>
        <p:spPr>
          <a:xfrm>
            <a:off x="8477250" y="603504"/>
            <a:ext cx="3144774" cy="164592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700"/>
              <a:buFont typeface="Century Gothic"/>
              <a:buNone/>
            </a:pPr>
            <a:r>
              <a:rPr lang="en-US" sz="2700" b="1" i="0"/>
              <a:t>MAMA- Corpus to Knowledge Graph</a:t>
            </a:r>
            <a:br>
              <a:rPr lang="en-US" sz="2700" b="0" i="0"/>
            </a:br>
            <a:endParaRPr sz="2700"/>
          </a:p>
        </p:txBody>
      </p:sp>
      <p:sp>
        <p:nvSpPr>
          <p:cNvPr id="136" name="Google Shape;136;p4"/>
          <p:cNvSpPr txBox="1">
            <a:spLocks noGrp="1"/>
          </p:cNvSpPr>
          <p:nvPr>
            <p:ph type="body" idx="1"/>
          </p:nvPr>
        </p:nvSpPr>
        <p:spPr>
          <a:xfrm>
            <a:off x="8477250" y="2025748"/>
            <a:ext cx="3144774" cy="38721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r>
              <a:rPr lang="en-US" sz="1200" b="0" i="0" dirty="0">
                <a:latin typeface="Arial" panose="020B0604020202020204" pitchFamily="34" charset="0"/>
                <a:cs typeface="Arial" panose="020B0604020202020204" pitchFamily="34" charset="0"/>
              </a:rPr>
              <a:t>The Knowledge Graph consists of 2 distinct things, it has </a:t>
            </a:r>
            <a:r>
              <a:rPr lang="en-US" sz="1200" b="1" i="0" dirty="0">
                <a:latin typeface="Arial" panose="020B0604020202020204" pitchFamily="34" charset="0"/>
                <a:cs typeface="Arial" panose="020B0604020202020204" pitchFamily="34" charset="0"/>
              </a:rPr>
              <a:t>entities </a:t>
            </a:r>
            <a:r>
              <a:rPr lang="en-US" sz="1200" b="0" i="0" dirty="0">
                <a:latin typeface="Arial" panose="020B0604020202020204" pitchFamily="34" charset="0"/>
                <a:cs typeface="Arial" panose="020B0604020202020204" pitchFamily="34" charset="0"/>
              </a:rPr>
              <a:t>(you can think of it as nouns) and </a:t>
            </a:r>
            <a:r>
              <a:rPr lang="en-US" sz="1200" b="1" i="0" dirty="0">
                <a:latin typeface="Arial" panose="020B0604020202020204" pitchFamily="34" charset="0"/>
                <a:cs typeface="Arial" panose="020B0604020202020204" pitchFamily="34" charset="0"/>
              </a:rPr>
              <a:t>relations .</a:t>
            </a:r>
            <a:r>
              <a:rPr lang="en-US" sz="1200" dirty="0">
                <a:latin typeface="Arial" panose="020B0604020202020204" pitchFamily="34" charset="0"/>
                <a:cs typeface="Arial" panose="020B0604020202020204" pitchFamily="34" charset="0"/>
              </a:rPr>
              <a:t>Here</a:t>
            </a:r>
            <a:r>
              <a:rPr lang="en-US" sz="1200" b="0" i="0" dirty="0">
                <a:latin typeface="Arial" panose="020B0604020202020204" pitchFamily="34" charset="0"/>
                <a:cs typeface="Arial" panose="020B0604020202020204" pitchFamily="34" charset="0"/>
              </a:rPr>
              <a:t> the relations connect to the entities to form meanings. </a:t>
            </a:r>
            <a:endParaRPr sz="1200" dirty="0">
              <a:latin typeface="Arial" panose="020B0604020202020204" pitchFamily="34" charset="0"/>
              <a:cs typeface="Arial" panose="020B0604020202020204" pitchFamily="34" charset="0"/>
            </a:endParaRPr>
          </a:p>
          <a:p>
            <a:pPr marL="0" lvl="0" indent="0" algn="l" rtl="0">
              <a:lnSpc>
                <a:spcPct val="100000"/>
              </a:lnSpc>
              <a:spcBef>
                <a:spcPts val="800"/>
              </a:spcBef>
              <a:spcAft>
                <a:spcPts val="0"/>
              </a:spcAft>
              <a:buSzPts val="1100"/>
              <a:buNone/>
            </a:pPr>
            <a:r>
              <a:rPr lang="en-US" sz="1200" b="0" i="0" dirty="0">
                <a:latin typeface="Arial" panose="020B0604020202020204" pitchFamily="34" charset="0"/>
                <a:cs typeface="Arial" panose="020B0604020202020204" pitchFamily="34" charset="0"/>
              </a:rPr>
              <a:t>The </a:t>
            </a:r>
            <a:r>
              <a:rPr lang="en-US" sz="1200" b="1" i="0" dirty="0">
                <a:latin typeface="Arial" panose="020B0604020202020204" pitchFamily="34" charset="0"/>
                <a:cs typeface="Arial" panose="020B0604020202020204" pitchFamily="34" charset="0"/>
              </a:rPr>
              <a:t>Match stage </a:t>
            </a:r>
            <a:r>
              <a:rPr lang="en-US" sz="1200" b="0" i="0" dirty="0">
                <a:latin typeface="Arial" panose="020B0604020202020204" pitchFamily="34" charset="0"/>
                <a:cs typeface="Arial" panose="020B0604020202020204" pitchFamily="34" charset="0"/>
              </a:rPr>
              <a:t>generates a set of </a:t>
            </a:r>
            <a:r>
              <a:rPr lang="en-US" sz="1200" b="1" i="0" dirty="0">
                <a:latin typeface="Arial" panose="020B0604020202020204" pitchFamily="34" charset="0"/>
                <a:cs typeface="Arial" panose="020B0604020202020204" pitchFamily="34" charset="0"/>
              </a:rPr>
              <a:t>candidate facts </a:t>
            </a:r>
            <a:r>
              <a:rPr lang="en-US" sz="1200" b="0" i="0" dirty="0">
                <a:latin typeface="Arial" panose="020B0604020202020204" pitchFamily="34" charset="0"/>
                <a:cs typeface="Arial" panose="020B0604020202020204" pitchFamily="34" charset="0"/>
              </a:rPr>
              <a:t>by matching the facts in the textual corpus with the knowledge in the pre-trained Language Model. </a:t>
            </a:r>
            <a:r>
              <a:rPr lang="en-US" sz="1200" b="1" i="0" dirty="0">
                <a:latin typeface="Arial" panose="020B0604020202020204" pitchFamily="34" charset="0"/>
                <a:cs typeface="Arial" panose="020B0604020202020204" pitchFamily="34" charset="0"/>
              </a:rPr>
              <a:t>Candidate facts are a set of extracted string triplets</a:t>
            </a:r>
            <a:r>
              <a:rPr lang="en-US" sz="1200" b="0" i="0" dirty="0">
                <a:latin typeface="Arial" panose="020B0604020202020204" pitchFamily="34" charset="0"/>
                <a:cs typeface="Arial" panose="020B0604020202020204" pitchFamily="34" charset="0"/>
              </a:rPr>
              <a:t> (namely; head, relation, and tail respectively).</a:t>
            </a:r>
            <a:endParaRPr sz="1200" dirty="0">
              <a:latin typeface="Arial" panose="020B0604020202020204" pitchFamily="34" charset="0"/>
              <a:cs typeface="Arial" panose="020B0604020202020204" pitchFamily="34" charset="0"/>
            </a:endParaRPr>
          </a:p>
          <a:p>
            <a:pPr marL="0" lvl="0" indent="0" algn="l" rtl="0">
              <a:lnSpc>
                <a:spcPct val="100000"/>
              </a:lnSpc>
              <a:spcBef>
                <a:spcPts val="800"/>
              </a:spcBef>
              <a:spcAft>
                <a:spcPts val="0"/>
              </a:spcAft>
              <a:buSzPts val="1100"/>
              <a:buNone/>
            </a:pPr>
            <a:r>
              <a:rPr lang="en-US" sz="1200" b="1" i="0" dirty="0">
                <a:latin typeface="Arial" panose="020B0604020202020204" pitchFamily="34" charset="0"/>
                <a:cs typeface="Arial" panose="020B0604020202020204" pitchFamily="34" charset="0"/>
              </a:rPr>
              <a:t>In the Map stage,</a:t>
            </a:r>
            <a:r>
              <a:rPr lang="en-US" sz="1200" b="0" i="0" dirty="0">
                <a:latin typeface="Arial" panose="020B0604020202020204" pitchFamily="34" charset="0"/>
                <a:cs typeface="Arial" panose="020B0604020202020204" pitchFamily="34" charset="0"/>
              </a:rPr>
              <a:t> the candidate facts are mapped to a schema and these schemas are usually defined by humans. So here we’re still going to rely on humans to define the schema. This stage produces an </a:t>
            </a:r>
            <a:r>
              <a:rPr lang="en-US" sz="1200" b="1" i="0" dirty="0">
                <a:latin typeface="Arial" panose="020B0604020202020204" pitchFamily="34" charset="0"/>
                <a:cs typeface="Arial" panose="020B0604020202020204" pitchFamily="34" charset="0"/>
              </a:rPr>
              <a:t>open KG </a:t>
            </a:r>
            <a:r>
              <a:rPr lang="en-US" sz="1200" b="0" i="0" dirty="0">
                <a:latin typeface="Arial" panose="020B0604020202020204" pitchFamily="34" charset="0"/>
                <a:cs typeface="Arial" panose="020B0604020202020204" pitchFamily="34" charset="0"/>
              </a:rPr>
              <a:t>via mapping the </a:t>
            </a:r>
            <a:r>
              <a:rPr lang="en-US" sz="1200" b="1" i="0" dirty="0">
                <a:latin typeface="Arial" panose="020B0604020202020204" pitchFamily="34" charset="0"/>
                <a:cs typeface="Arial" panose="020B0604020202020204" pitchFamily="34" charset="0"/>
              </a:rPr>
              <a:t>matched candidate facts </a:t>
            </a:r>
            <a:r>
              <a:rPr lang="en-US" sz="1200" b="0" i="0" dirty="0">
                <a:latin typeface="Arial" panose="020B0604020202020204" pitchFamily="34" charset="0"/>
                <a:cs typeface="Arial" panose="020B0604020202020204" pitchFamily="34" charset="0"/>
              </a:rPr>
              <a:t>from the </a:t>
            </a:r>
            <a:r>
              <a:rPr lang="en-US" sz="1200" b="1" i="0" dirty="0">
                <a:latin typeface="Arial" panose="020B0604020202020204" pitchFamily="34" charset="0"/>
                <a:cs typeface="Arial" panose="020B0604020202020204" pitchFamily="34" charset="0"/>
              </a:rPr>
              <a:t>Match stage to both fixed KG schema and open schema</a:t>
            </a:r>
            <a:r>
              <a:rPr lang="en-US" sz="1200" b="0" i="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a:spLocks noGrp="1"/>
          </p:cNvSpPr>
          <p:nvPr>
            <p:ph type="title"/>
          </p:nvPr>
        </p:nvSpPr>
        <p:spPr>
          <a:xfrm>
            <a:off x="1066800" y="642594"/>
            <a:ext cx="10058400" cy="77824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br>
              <a:rPr lang="en-US" b="0" i="0"/>
            </a:br>
            <a:r>
              <a:rPr lang="en-US" b="0" i="0"/>
              <a:t>Candidate Fact-Finding Algorithm</a:t>
            </a:r>
            <a:br>
              <a:rPr lang="en-US" b="0" i="0"/>
            </a:br>
            <a:endParaRPr/>
          </a:p>
        </p:txBody>
      </p:sp>
      <p:sp>
        <p:nvSpPr>
          <p:cNvPr id="142" name="Google Shape;142;p5"/>
          <p:cNvSpPr txBox="1">
            <a:spLocks noGrp="1"/>
          </p:cNvSpPr>
          <p:nvPr>
            <p:ph type="body" idx="1"/>
          </p:nvPr>
        </p:nvSpPr>
        <p:spPr>
          <a:xfrm>
            <a:off x="927652" y="1311966"/>
            <a:ext cx="10197548" cy="2655123"/>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500"/>
              <a:buNone/>
            </a:pPr>
            <a:r>
              <a:rPr lang="en-US" b="0" i="0" dirty="0">
                <a:solidFill>
                  <a:srgbClr val="292929"/>
                </a:solidFill>
                <a:latin typeface="Arial"/>
                <a:ea typeface="Arial"/>
                <a:cs typeface="Arial"/>
                <a:sym typeface="Arial"/>
              </a:rPr>
              <a:t>   There are 3  major steps in the match stage to build a KG from a corpus.</a:t>
            </a:r>
            <a:endParaRPr dirty="0"/>
          </a:p>
          <a:p>
            <a:pPr marL="182880" lvl="0" indent="-182880" algn="l" rtl="0">
              <a:lnSpc>
                <a:spcPct val="110000"/>
              </a:lnSpc>
              <a:spcBef>
                <a:spcPts val="900"/>
              </a:spcBef>
              <a:spcAft>
                <a:spcPts val="0"/>
              </a:spcAft>
              <a:buSzPts val="1500"/>
              <a:buChar char="◦"/>
            </a:pPr>
            <a:r>
              <a:rPr lang="en-US" b="1" i="0" dirty="0">
                <a:solidFill>
                  <a:srgbClr val="292929"/>
                </a:solidFill>
                <a:latin typeface="Arial"/>
                <a:ea typeface="Arial"/>
                <a:cs typeface="Arial"/>
                <a:sym typeface="Arial"/>
              </a:rPr>
              <a:t>Step 1</a:t>
            </a:r>
            <a:r>
              <a:rPr lang="en-US" b="0" i="0" dirty="0">
                <a:solidFill>
                  <a:srgbClr val="292929"/>
                </a:solidFill>
                <a:latin typeface="Arial"/>
                <a:ea typeface="Arial"/>
                <a:cs typeface="Arial"/>
                <a:sym typeface="Arial"/>
              </a:rPr>
              <a:t>: Run </a:t>
            </a:r>
            <a:r>
              <a:rPr lang="en-US" b="0" i="0" dirty="0" err="1">
                <a:solidFill>
                  <a:srgbClr val="292929"/>
                </a:solidFill>
                <a:latin typeface="Arial"/>
                <a:ea typeface="Arial"/>
                <a:cs typeface="Arial"/>
                <a:sym typeface="Arial"/>
              </a:rPr>
              <a:t>spaCy</a:t>
            </a:r>
            <a:r>
              <a:rPr lang="en-US" b="0" i="0" dirty="0">
                <a:solidFill>
                  <a:srgbClr val="292929"/>
                </a:solidFill>
                <a:latin typeface="Arial"/>
                <a:ea typeface="Arial"/>
                <a:cs typeface="Arial"/>
                <a:sym typeface="Arial"/>
              </a:rPr>
              <a:t> </a:t>
            </a:r>
            <a:r>
              <a:rPr lang="en-US" b="1" i="0" dirty="0">
                <a:solidFill>
                  <a:srgbClr val="292929"/>
                </a:solidFill>
                <a:latin typeface="Arial"/>
                <a:ea typeface="Arial"/>
                <a:cs typeface="Arial"/>
                <a:sym typeface="Arial"/>
              </a:rPr>
              <a:t>to extract noun phrases/chunks</a:t>
            </a:r>
            <a:r>
              <a:rPr lang="en-US" b="0" i="0" dirty="0">
                <a:solidFill>
                  <a:srgbClr val="292929"/>
                </a:solidFill>
                <a:latin typeface="Arial"/>
                <a:ea typeface="Arial"/>
                <a:cs typeface="Arial"/>
                <a:sym typeface="Arial"/>
              </a:rPr>
              <a:t>. Running the </a:t>
            </a:r>
            <a:r>
              <a:rPr lang="en-US" b="0" i="0" dirty="0" err="1">
                <a:solidFill>
                  <a:srgbClr val="292929"/>
                </a:solidFill>
                <a:latin typeface="Arial"/>
                <a:ea typeface="Arial"/>
                <a:cs typeface="Arial"/>
                <a:sym typeface="Arial"/>
              </a:rPr>
              <a:t>spaCy</a:t>
            </a:r>
            <a:r>
              <a:rPr lang="en-US" b="0" i="0" dirty="0">
                <a:solidFill>
                  <a:srgbClr val="292929"/>
                </a:solidFill>
                <a:latin typeface="Arial"/>
                <a:ea typeface="Arial"/>
                <a:cs typeface="Arial"/>
                <a:sym typeface="Arial"/>
              </a:rPr>
              <a:t> library through the corpus will find the head and tail of the extracted candidate facts</a:t>
            </a:r>
            <a:r>
              <a:rPr lang="en-US" dirty="0">
                <a:solidFill>
                  <a:srgbClr val="292929"/>
                </a:solidFill>
                <a:latin typeface="Arial"/>
                <a:ea typeface="Arial"/>
                <a:cs typeface="Arial"/>
                <a:sym typeface="Arial"/>
              </a:rPr>
              <a:t>.</a:t>
            </a:r>
            <a:endParaRPr dirty="0"/>
          </a:p>
          <a:p>
            <a:pPr marL="182880" lvl="0" indent="-182880" algn="l" rtl="0">
              <a:lnSpc>
                <a:spcPct val="110000"/>
              </a:lnSpc>
              <a:spcBef>
                <a:spcPts val="900"/>
              </a:spcBef>
              <a:spcAft>
                <a:spcPts val="0"/>
              </a:spcAft>
              <a:buSzPts val="1500"/>
              <a:buChar char="◦"/>
            </a:pPr>
            <a:r>
              <a:rPr lang="en-US" b="1" i="0" dirty="0">
                <a:solidFill>
                  <a:srgbClr val="292929"/>
                </a:solidFill>
                <a:latin typeface="Arial"/>
                <a:ea typeface="Arial"/>
                <a:cs typeface="Arial"/>
                <a:sym typeface="Arial"/>
              </a:rPr>
              <a:t>Step 2</a:t>
            </a:r>
            <a:r>
              <a:rPr lang="en-US" b="0" i="0" dirty="0">
                <a:solidFill>
                  <a:srgbClr val="292929"/>
                </a:solidFill>
                <a:latin typeface="Arial"/>
                <a:ea typeface="Arial"/>
                <a:cs typeface="Arial"/>
                <a:sym typeface="Arial"/>
              </a:rPr>
              <a:t>: This is where their system/method comes in. Now we have found the head and tail in the text. Using </a:t>
            </a:r>
            <a:r>
              <a:rPr lang="en-US" b="1" i="0" dirty="0">
                <a:solidFill>
                  <a:srgbClr val="292929"/>
                </a:solidFill>
                <a:latin typeface="Arial"/>
                <a:ea typeface="Arial"/>
                <a:cs typeface="Arial"/>
                <a:sym typeface="Arial"/>
              </a:rPr>
              <a:t>dynamic programming and search algorithms (Beam search)</a:t>
            </a:r>
            <a:r>
              <a:rPr lang="en-US" b="0" i="0" dirty="0">
                <a:solidFill>
                  <a:srgbClr val="292929"/>
                </a:solidFill>
                <a:latin typeface="Arial"/>
                <a:ea typeface="Arial"/>
                <a:cs typeface="Arial"/>
                <a:sym typeface="Arial"/>
              </a:rPr>
              <a:t>. The algorithm starts from the head of the string (there could be text before it) we’re simply going to locate the head and then we’re going to  look at its attention matrix. Now the attention matrix is basically how much each token attends to each other token, </a:t>
            </a:r>
            <a:r>
              <a:rPr lang="en-US" b="0" i="0" dirty="0" err="1">
                <a:solidFill>
                  <a:srgbClr val="292929"/>
                </a:solidFill>
                <a:latin typeface="Arial"/>
                <a:ea typeface="Arial"/>
                <a:cs typeface="Arial"/>
                <a:sym typeface="Arial"/>
              </a:rPr>
              <a:t>i.e</a:t>
            </a:r>
            <a:r>
              <a:rPr lang="en-US" b="0" i="0" dirty="0">
                <a:solidFill>
                  <a:srgbClr val="292929"/>
                </a:solidFill>
                <a:latin typeface="Arial"/>
                <a:ea typeface="Arial"/>
                <a:cs typeface="Arial"/>
                <a:sym typeface="Arial"/>
              </a:rPr>
              <a:t>, how much information is sent from each other token to a particular token. Since we are locating a relation between the head and the tail, we’re going to disregard all the token behind the query and only look ahead in the sentence.</a:t>
            </a:r>
            <a:endParaRPr dirty="0"/>
          </a:p>
          <a:p>
            <a:pPr marL="182880" lvl="0" indent="-87629" algn="l" rtl="0">
              <a:lnSpc>
                <a:spcPct val="110000"/>
              </a:lnSpc>
              <a:spcBef>
                <a:spcPts val="900"/>
              </a:spcBef>
              <a:spcAft>
                <a:spcPts val="0"/>
              </a:spcAft>
              <a:buSzPts val="1500"/>
              <a:buNone/>
            </a:pPr>
            <a:endParaRPr b="0" i="0" dirty="0">
              <a:solidFill>
                <a:srgbClr val="292929"/>
              </a:solidFill>
              <a:latin typeface="Arial"/>
              <a:ea typeface="Arial"/>
              <a:cs typeface="Arial"/>
              <a:sym typeface="Arial"/>
            </a:endParaRPr>
          </a:p>
          <a:p>
            <a:pPr marL="182880" lvl="0" indent="-87629" algn="l" rtl="0">
              <a:lnSpc>
                <a:spcPct val="110000"/>
              </a:lnSpc>
              <a:spcBef>
                <a:spcPts val="900"/>
              </a:spcBef>
              <a:spcAft>
                <a:spcPts val="0"/>
              </a:spcAft>
              <a:buSzPts val="1500"/>
              <a:buNone/>
            </a:pPr>
            <a:endParaRPr dirty="0">
              <a:solidFill>
                <a:srgbClr val="292929"/>
              </a:solidFill>
              <a:latin typeface="Arial"/>
              <a:ea typeface="Arial"/>
              <a:cs typeface="Arial"/>
              <a:sym typeface="Arial"/>
            </a:endParaRPr>
          </a:p>
        </p:txBody>
      </p:sp>
      <p:sp>
        <p:nvSpPr>
          <p:cNvPr id="143" name="Google Shape;143;p5"/>
          <p:cNvSpPr txBox="1"/>
          <p:nvPr/>
        </p:nvSpPr>
        <p:spPr>
          <a:xfrm>
            <a:off x="1409066" y="4810626"/>
            <a:ext cx="7949815" cy="1539684"/>
          </a:xfrm>
          <a:prstGeom prst="rect">
            <a:avLst/>
          </a:prstGeom>
          <a:noFill/>
          <a:ln>
            <a:noFill/>
          </a:ln>
        </p:spPr>
        <p:txBody>
          <a:bodyPr spcFirstLastPara="1" wrap="square" lIns="91425" tIns="45700" rIns="91425" bIns="45700" anchor="t" anchorCtr="0">
            <a:normAutofit/>
          </a:bodyPr>
          <a:lstStyle/>
          <a:p>
            <a:pPr marL="182880" marR="0" lvl="0" indent="-87629" algn="l" rtl="0">
              <a:lnSpc>
                <a:spcPct val="110000"/>
              </a:lnSpc>
              <a:spcBef>
                <a:spcPts val="0"/>
              </a:spcBef>
              <a:spcAft>
                <a:spcPts val="0"/>
              </a:spcAft>
              <a:buClr>
                <a:srgbClr val="262626"/>
              </a:buClr>
              <a:buSzPts val="1500"/>
              <a:buFont typeface="Garamond"/>
              <a:buNone/>
            </a:pPr>
            <a:endParaRPr sz="1500" b="0" i="0" u="none" strike="noStrike" cap="none">
              <a:solidFill>
                <a:srgbClr val="292929"/>
              </a:solidFill>
              <a:latin typeface="Arial"/>
              <a:ea typeface="Arial"/>
              <a:cs typeface="Arial"/>
              <a:sym typeface="Arial"/>
            </a:endParaRPr>
          </a:p>
        </p:txBody>
      </p:sp>
      <p:pic>
        <p:nvPicPr>
          <p:cNvPr id="144" name="Google Shape;144;p5"/>
          <p:cNvPicPr preferRelativeResize="0"/>
          <p:nvPr/>
        </p:nvPicPr>
        <p:blipFill rotWithShape="1">
          <a:blip r:embed="rId3">
            <a:alphaModFix/>
          </a:blip>
          <a:srcRect/>
          <a:stretch/>
        </p:blipFill>
        <p:spPr>
          <a:xfrm>
            <a:off x="1066800" y="3967089"/>
            <a:ext cx="9402417" cy="22264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600"/>
              <a:buFont typeface="Century Gothic"/>
              <a:buNone/>
            </a:pPr>
            <a:r>
              <a:rPr lang="en-US" sz="3600"/>
              <a:t>Constraints while running match</a:t>
            </a:r>
            <a:endParaRPr/>
          </a:p>
        </p:txBody>
      </p:sp>
      <p:grpSp>
        <p:nvGrpSpPr>
          <p:cNvPr id="150" name="Google Shape;150;p6"/>
          <p:cNvGrpSpPr/>
          <p:nvPr/>
        </p:nvGrpSpPr>
        <p:grpSpPr>
          <a:xfrm>
            <a:off x="1066800" y="2103120"/>
            <a:ext cx="10058399" cy="3849623"/>
            <a:chOff x="0" y="0"/>
            <a:chExt cx="10058399" cy="3849623"/>
          </a:xfrm>
        </p:grpSpPr>
        <p:sp>
          <p:nvSpPr>
            <p:cNvPr id="151" name="Google Shape;151;p6"/>
            <p:cNvSpPr/>
            <p:nvPr/>
          </p:nvSpPr>
          <p:spPr>
            <a:xfrm>
              <a:off x="0" y="0"/>
              <a:ext cx="8549640" cy="1154887"/>
            </a:xfrm>
            <a:prstGeom prst="roundRect">
              <a:avLst>
                <a:gd name="adj" fmla="val 10000"/>
              </a:avLst>
            </a:prstGeom>
            <a:solidFill>
              <a:srgbClr val="57903C"/>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txBox="1"/>
            <p:nvPr/>
          </p:nvSpPr>
          <p:spPr>
            <a:xfrm>
              <a:off x="33825" y="33825"/>
              <a:ext cx="7303427" cy="1087237"/>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chemeClr val="lt1"/>
                </a:buClr>
                <a:buSzPts val="1300"/>
                <a:buFont typeface="Century Gothic"/>
                <a:buNone/>
              </a:pPr>
              <a:r>
                <a:rPr lang="en-US" sz="1300" b="0" i="0" u="none" strike="noStrike" cap="none">
                  <a:solidFill>
                    <a:schemeClr val="lt1"/>
                  </a:solidFill>
                  <a:latin typeface="Century Gothic"/>
                  <a:ea typeface="Century Gothic"/>
                  <a:cs typeface="Century Gothic"/>
                  <a:sym typeface="Century Gothic"/>
                </a:rPr>
                <a:t>Constraint #1- The matching degree (the sum of all these attention matrix entries that were encountered during the search) must be above some threshold.</a:t>
              </a:r>
              <a:endParaRPr/>
            </a:p>
          </p:txBody>
        </p:sp>
        <p:sp>
          <p:nvSpPr>
            <p:cNvPr id="153" name="Google Shape;153;p6"/>
            <p:cNvSpPr/>
            <p:nvPr/>
          </p:nvSpPr>
          <p:spPr>
            <a:xfrm>
              <a:off x="754379" y="1347368"/>
              <a:ext cx="8549640" cy="1154887"/>
            </a:xfrm>
            <a:prstGeom prst="roundRect">
              <a:avLst>
                <a:gd name="adj" fmla="val 10000"/>
              </a:avLst>
            </a:prstGeom>
            <a:solidFill>
              <a:srgbClr val="57903C"/>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txBox="1"/>
            <p:nvPr/>
          </p:nvSpPr>
          <p:spPr>
            <a:xfrm>
              <a:off x="788204" y="1381193"/>
              <a:ext cx="6976933" cy="1087237"/>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chemeClr val="lt1"/>
                </a:buClr>
                <a:buSzPts val="1300"/>
                <a:buFont typeface="Century Gothic"/>
                <a:buNone/>
              </a:pPr>
              <a:r>
                <a:rPr lang="en-US" sz="1300" b="0" i="0" u="none" strike="noStrike" cap="none" dirty="0">
                  <a:solidFill>
                    <a:schemeClr val="lt1"/>
                  </a:solidFill>
                  <a:latin typeface="Century Gothic"/>
                  <a:ea typeface="Century Gothic"/>
                  <a:cs typeface="Century Gothic"/>
                  <a:sym typeface="Century Gothic"/>
                </a:rPr>
                <a:t>Constraint #2- The frequency of r is above a threshold. The relation itself shouldn't be too specific it essentially should appear a bunch of times in the corpus. we go through the corpus once, extract all the candidate facts, and then we count them and go through the candidate facts again and delete all the ones which are below a certain threshold. Similar to the removal of </a:t>
              </a:r>
              <a:r>
                <a:rPr lang="en-US" sz="1300" b="0" i="0" u="none" strike="noStrike" cap="none" dirty="0" err="1">
                  <a:solidFill>
                    <a:schemeClr val="lt1"/>
                  </a:solidFill>
                  <a:latin typeface="Century Gothic"/>
                  <a:ea typeface="Century Gothic"/>
                  <a:cs typeface="Century Gothic"/>
                  <a:sym typeface="Century Gothic"/>
                </a:rPr>
                <a:t>stopwords</a:t>
              </a:r>
              <a:r>
                <a:rPr lang="en-US" sz="1300" b="0" i="0" u="none" strike="noStrike" cap="none" dirty="0">
                  <a:solidFill>
                    <a:schemeClr val="lt1"/>
                  </a:solidFill>
                  <a:latin typeface="Century Gothic"/>
                  <a:ea typeface="Century Gothic"/>
                  <a:cs typeface="Century Gothic"/>
                  <a:sym typeface="Century Gothic"/>
                </a:rPr>
                <a:t> and rare words.</a:t>
              </a:r>
              <a:endParaRPr dirty="0"/>
            </a:p>
          </p:txBody>
        </p:sp>
        <p:sp>
          <p:nvSpPr>
            <p:cNvPr id="155" name="Google Shape;155;p6"/>
            <p:cNvSpPr/>
            <p:nvPr/>
          </p:nvSpPr>
          <p:spPr>
            <a:xfrm>
              <a:off x="1508759" y="2694736"/>
              <a:ext cx="8549640" cy="1154887"/>
            </a:xfrm>
            <a:prstGeom prst="roundRect">
              <a:avLst>
                <a:gd name="adj" fmla="val 10000"/>
              </a:avLst>
            </a:prstGeom>
            <a:solidFill>
              <a:srgbClr val="57903C"/>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txBox="1"/>
            <p:nvPr/>
          </p:nvSpPr>
          <p:spPr>
            <a:xfrm>
              <a:off x="1542584" y="2728561"/>
              <a:ext cx="6976933" cy="1087237"/>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chemeClr val="lt1"/>
                </a:buClr>
                <a:buSzPts val="1300"/>
                <a:buFont typeface="Century Gothic"/>
                <a:buNone/>
              </a:pPr>
              <a:r>
                <a:rPr lang="en-US" sz="1300" b="0" i="0" u="none" strike="noStrike" cap="none">
                  <a:solidFill>
                    <a:schemeClr val="lt1"/>
                  </a:solidFill>
                  <a:latin typeface="Century Gothic"/>
                  <a:ea typeface="Century Gothic"/>
                  <a:cs typeface="Century Gothic"/>
                  <a:sym typeface="Century Gothic"/>
                </a:rPr>
                <a:t>Constraint #3- Relation r is a contiguous sequence in the sentence.</a:t>
              </a:r>
              <a:endParaRPr/>
            </a:p>
          </p:txBody>
        </p:sp>
        <p:sp>
          <p:nvSpPr>
            <p:cNvPr id="157" name="Google Shape;157;p6"/>
            <p:cNvSpPr/>
            <p:nvPr/>
          </p:nvSpPr>
          <p:spPr>
            <a:xfrm>
              <a:off x="7798963" y="875789"/>
              <a:ext cx="750676" cy="750676"/>
            </a:xfrm>
            <a:prstGeom prst="downArrow">
              <a:avLst>
                <a:gd name="adj1" fmla="val 55000"/>
                <a:gd name="adj2" fmla="val 45000"/>
              </a:avLst>
            </a:prstGeom>
            <a:solidFill>
              <a:srgbClr val="D0DBCD">
                <a:alpha val="89803"/>
              </a:srgbClr>
            </a:solidFill>
            <a:ln w="12700" cap="flat" cmpd="sng">
              <a:solidFill>
                <a:srgbClr val="D0DB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txBox="1"/>
            <p:nvPr/>
          </p:nvSpPr>
          <p:spPr>
            <a:xfrm>
              <a:off x="7967865" y="875789"/>
              <a:ext cx="412872" cy="564884"/>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chemeClr val="dk1"/>
                </a:buClr>
                <a:buSzPts val="3400"/>
                <a:buFont typeface="Century Gothic"/>
                <a:buNone/>
              </a:pPr>
              <a:endParaRPr sz="3400" b="0" i="0" u="none" strike="noStrike" cap="none">
                <a:solidFill>
                  <a:schemeClr val="dk1"/>
                </a:solidFill>
                <a:latin typeface="Century Gothic"/>
                <a:ea typeface="Century Gothic"/>
                <a:cs typeface="Century Gothic"/>
                <a:sym typeface="Century Gothic"/>
              </a:endParaRPr>
            </a:p>
          </p:txBody>
        </p:sp>
        <p:sp>
          <p:nvSpPr>
            <p:cNvPr id="159" name="Google Shape;159;p6"/>
            <p:cNvSpPr/>
            <p:nvPr/>
          </p:nvSpPr>
          <p:spPr>
            <a:xfrm>
              <a:off x="8553343" y="2215458"/>
              <a:ext cx="750676" cy="750676"/>
            </a:xfrm>
            <a:prstGeom prst="downArrow">
              <a:avLst>
                <a:gd name="adj1" fmla="val 55000"/>
                <a:gd name="adj2" fmla="val 45000"/>
              </a:avLst>
            </a:prstGeom>
            <a:solidFill>
              <a:srgbClr val="D0DBCD">
                <a:alpha val="89803"/>
              </a:srgbClr>
            </a:solidFill>
            <a:ln w="12700" cap="flat" cmpd="sng">
              <a:solidFill>
                <a:srgbClr val="D0DB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txBox="1"/>
            <p:nvPr/>
          </p:nvSpPr>
          <p:spPr>
            <a:xfrm>
              <a:off x="8722245" y="2215458"/>
              <a:ext cx="412872" cy="564884"/>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chemeClr val="dk1"/>
                </a:buClr>
                <a:buSzPts val="3400"/>
                <a:buFont typeface="Century Gothic"/>
                <a:buNone/>
              </a:pPr>
              <a:endParaRPr sz="3400" b="0" i="0" u="none" strike="noStrike" cap="none">
                <a:solidFill>
                  <a:schemeClr val="dk1"/>
                </a:solidFill>
                <a:latin typeface="Century Gothic"/>
                <a:ea typeface="Century Gothic"/>
                <a:cs typeface="Century Gothic"/>
                <a:sym typeface="Century Gothic"/>
              </a:endParaRPr>
            </a:p>
          </p:txBody>
        </p:sp>
      </p:grpSp>
    </p:spTree>
  </p:cSld>
  <p:clrMapOvr>
    <a:masterClrMapping/>
  </p:clrMapOvr>
</p:sld>
</file>

<file path=ppt/theme/theme1.xml><?xml version="1.0" encoding="utf-8"?>
<a:theme xmlns:a="http://schemas.openxmlformats.org/drawingml/2006/main"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1678</Words>
  <Application>Microsoft Office PowerPoint</Application>
  <PresentationFormat>Widescreen</PresentationFormat>
  <Paragraphs>70</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Century Gothic</vt:lpstr>
      <vt:lpstr>Bodoni MT</vt:lpstr>
      <vt:lpstr>Arial</vt:lpstr>
      <vt:lpstr>Garamond</vt:lpstr>
      <vt:lpstr>Helvetica</vt:lpstr>
      <vt:lpstr>SavonVTI</vt:lpstr>
      <vt:lpstr>Language Models are Open Knowledge Graphs</vt:lpstr>
      <vt:lpstr>   As we can see there are lots of information however  there is a slight problem. This is not an ideal source of data to feed to our machines. Not in its current form anyway. We can do it with the help of Knowledge Graphs (KG)</vt:lpstr>
      <vt:lpstr>PowerPoint Presentation</vt:lpstr>
      <vt:lpstr>Literature Survey</vt:lpstr>
      <vt:lpstr>Introduction &amp; Overview of Paper selected </vt:lpstr>
      <vt:lpstr>A typical pipeline used to generate triplets for automatic knowledge graph population</vt:lpstr>
      <vt:lpstr>MAMA- Corpus to Knowledge Graph </vt:lpstr>
      <vt:lpstr> Candidate Fact-Finding Algorithm </vt:lpstr>
      <vt:lpstr>Constraints while running match</vt:lpstr>
      <vt:lpstr>Mapping Mapped Facts To KG Schema </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 are Open Knowledge Graphs</dc:title>
  <dc:creator>Pushpa Yadav</dc:creator>
  <cp:lastModifiedBy>Pushpa Yadav</cp:lastModifiedBy>
  <cp:revision>9</cp:revision>
  <dcterms:created xsi:type="dcterms:W3CDTF">2021-04-16T06:28:30Z</dcterms:created>
  <dcterms:modified xsi:type="dcterms:W3CDTF">2021-04-17T11:07:34Z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