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4"/>
  </p:notesMasterIdLst>
  <p:sldIdLst>
    <p:sldId id="301" r:id="rId5"/>
    <p:sldId id="327" r:id="rId6"/>
    <p:sldId id="318" r:id="rId7"/>
    <p:sldId id="319" r:id="rId8"/>
    <p:sldId id="302" r:id="rId9"/>
    <p:sldId id="303" r:id="rId10"/>
    <p:sldId id="306" r:id="rId11"/>
    <p:sldId id="307" r:id="rId12"/>
    <p:sldId id="304" r:id="rId13"/>
    <p:sldId id="308" r:id="rId14"/>
    <p:sldId id="305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20" r:id="rId24"/>
    <p:sldId id="317" r:id="rId25"/>
    <p:sldId id="321" r:id="rId26"/>
    <p:sldId id="322" r:id="rId27"/>
    <p:sldId id="324" r:id="rId28"/>
    <p:sldId id="323" r:id="rId29"/>
    <p:sldId id="325" r:id="rId30"/>
    <p:sldId id="326" r:id="rId31"/>
    <p:sldId id="328" r:id="rId32"/>
    <p:sldId id="329" r:id="rId33"/>
    <p:sldId id="330" r:id="rId34"/>
    <p:sldId id="331" r:id="rId35"/>
    <p:sldId id="333" r:id="rId36"/>
    <p:sldId id="332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5" r:id="rId48"/>
    <p:sldId id="347" r:id="rId49"/>
    <p:sldId id="346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8" r:id="rId60"/>
    <p:sldId id="359" r:id="rId61"/>
    <p:sldId id="360" r:id="rId62"/>
    <p:sldId id="361" r:id="rId63"/>
    <p:sldId id="362" r:id="rId64"/>
    <p:sldId id="365" r:id="rId65"/>
    <p:sldId id="364" r:id="rId66"/>
    <p:sldId id="363" r:id="rId67"/>
    <p:sldId id="376" r:id="rId68"/>
    <p:sldId id="366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5" r:id="rId78"/>
    <p:sldId id="377" r:id="rId79"/>
    <p:sldId id="378" r:id="rId80"/>
    <p:sldId id="379" r:id="rId81"/>
    <p:sldId id="380" r:id="rId82"/>
    <p:sldId id="381" r:id="rId83"/>
    <p:sldId id="382" r:id="rId84"/>
    <p:sldId id="383" r:id="rId85"/>
    <p:sldId id="384" r:id="rId86"/>
    <p:sldId id="385" r:id="rId87"/>
    <p:sldId id="386" r:id="rId88"/>
    <p:sldId id="387" r:id="rId89"/>
    <p:sldId id="388" r:id="rId90"/>
    <p:sldId id="396" r:id="rId91"/>
    <p:sldId id="397" r:id="rId92"/>
    <p:sldId id="398" r:id="rId93"/>
    <p:sldId id="389" r:id="rId94"/>
    <p:sldId id="390" r:id="rId95"/>
    <p:sldId id="401" r:id="rId96"/>
    <p:sldId id="391" r:id="rId97"/>
    <p:sldId id="392" r:id="rId98"/>
    <p:sldId id="393" r:id="rId99"/>
    <p:sldId id="394" r:id="rId100"/>
    <p:sldId id="395" r:id="rId101"/>
    <p:sldId id="399" r:id="rId102"/>
    <p:sldId id="400" r:id="rId10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FEBA670-599D-479B-85FE-656C54AC874E}">
          <p14:sldIdLst>
            <p14:sldId id="301"/>
            <p14:sldId id="327"/>
            <p14:sldId id="318"/>
            <p14:sldId id="319"/>
            <p14:sldId id="302"/>
            <p14:sldId id="303"/>
            <p14:sldId id="306"/>
            <p14:sldId id="307"/>
            <p14:sldId id="304"/>
            <p14:sldId id="308"/>
            <p14:sldId id="305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20"/>
            <p14:sldId id="317"/>
            <p14:sldId id="321"/>
            <p14:sldId id="322"/>
            <p14:sldId id="324"/>
            <p14:sldId id="323"/>
            <p14:sldId id="325"/>
            <p14:sldId id="326"/>
            <p14:sldId id="328"/>
            <p14:sldId id="329"/>
            <p14:sldId id="330"/>
            <p14:sldId id="331"/>
            <p14:sldId id="333"/>
            <p14:sldId id="332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5"/>
            <p14:sldId id="347"/>
            <p14:sldId id="346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8"/>
            <p14:sldId id="359"/>
            <p14:sldId id="360"/>
            <p14:sldId id="361"/>
            <p14:sldId id="362"/>
            <p14:sldId id="365"/>
            <p14:sldId id="364"/>
            <p14:sldId id="363"/>
            <p14:sldId id="376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96"/>
            <p14:sldId id="397"/>
            <p14:sldId id="398"/>
            <p14:sldId id="389"/>
            <p14:sldId id="390"/>
            <p14:sldId id="401"/>
            <p14:sldId id="391"/>
            <p14:sldId id="392"/>
            <p14:sldId id="393"/>
            <p14:sldId id="394"/>
            <p14:sldId id="395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CF6"/>
    <a:srgbClr val="E8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28" autoAdjust="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outlineViewPr>
    <p:cViewPr>
      <p:scale>
        <a:sx n="33" d="100"/>
        <a:sy n="33" d="100"/>
      </p:scale>
      <p:origin x="0" y="-48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theme" Target="theme/theme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4C0E-3822-4470-875C-25F6E634D1E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AC316-6613-4524-A62E-81CD3AE2E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4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F2EAD-2781-4C4E-89A7-EC1C3930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557" y="1122363"/>
            <a:ext cx="4281443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E29A5-2634-408B-BE7E-DC55036A0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7" y="3747536"/>
            <a:ext cx="53325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0F8F-854E-4453-9F26-EA26574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CE2E-3DDF-47DE-A497-FA276826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A6E08-71A3-4E4D-A9E2-C95760A2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F94179D6-DDD3-4F68-80F8-886D8EB2F992}"/>
              </a:ext>
            </a:extLst>
          </p:cNvPr>
          <p:cNvGrpSpPr>
            <a:grpSpLocks/>
          </p:cNvGrpSpPr>
          <p:nvPr userDrawn="1"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10EB746-0648-455E-B262-7901C0F5EF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5BDD7E6-CC7A-417D-B742-5D2430D4B87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39A6A8D-8CDB-4EC2-BABD-9D8508DC6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25D88-BC23-4A1F-9173-92DECA0F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3FDCC-2F15-4838-988A-5F3DC249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C749F-75A5-4118-B9B8-A81219FE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BFB9A-4C65-4E9B-8A39-8B797B3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365C1-A57D-4CAB-9EFE-B0DFA3B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6B6738F-C65F-4F93-B1C4-33456A99E354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578E8AA8-C5B4-4BB2-98B7-F36073E3DD2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6226297-DAD7-499C-905A-26FFB731227D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8F4083A-B294-4A9B-8B3D-74E0DE52E219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41A11-3789-43FF-AC57-A02DE687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0CC6A-360A-415E-AEC7-9B1C282C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DE770-50F0-4D52-8834-CBF49BD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EB55A-9B53-40FC-A95C-637E400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B7FA2-1670-4ADF-BF71-4BB964D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40EF9D87-E560-4CA7-AA00-CA08B926DE9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F0DEFCDF-0312-4FE9-B4C1-6D776FD485E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25272A46-D7CA-4F17-A5C1-9974031FF4E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CDDEB4B-5B77-4EC8-9714-12CE36740EF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F33C2-A22A-4379-A854-F5EAE6F9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3675F-98F2-4A2A-976B-D4627BC0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AA3BE7-8C5D-4CD6-B9D4-A517ABF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BA671-B19C-4299-8185-0FD1373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008D2588-B81F-4C0B-9FE4-A9274F98361E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D5D334B7-BD40-4F4B-A320-B1DD8FCB2B5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85D91C0E-07C4-4992-8680-A3C4C4B09147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DF044-AB28-4B96-805A-768DA604C104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1FC0C-F2B1-47CA-820F-A06CA5C6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BF082-7E2F-470D-A8F7-EB8D3D9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D128D-5986-453F-A39B-345227AA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A1B6E-6038-4E9F-BB4D-8FF74D12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4223-3359-40C9-B142-2581AA6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23D9063E-4804-46C8-AA7C-2D188BB0A9E3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C6C07CC4-211A-4427-8411-3C70E88AD124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427B6A74-2440-4FFD-A3A1-F580582458F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EED896-E30D-4429-8275-7DF27E769D55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454BE-5370-42C8-A21A-2D81192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BCAC2-8A07-4F5A-B89F-AC1D9F42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55A1E-9CC2-4CFF-A672-DDA72786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367E8-FD94-4A02-A920-2C62D961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5EED8-01D3-47C9-B1E7-A04E2CFE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81">
            <a:extLst>
              <a:ext uri="{FF2B5EF4-FFF2-40B4-BE49-F238E27FC236}">
                <a16:creationId xmlns:a16="http://schemas.microsoft.com/office/drawing/2014/main" id="{8976A489-F0D9-4DD1-B95E-60537161A08B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8" name="Freeform: Shape 82">
              <a:extLst>
                <a:ext uri="{FF2B5EF4-FFF2-40B4-BE49-F238E27FC236}">
                  <a16:creationId xmlns:a16="http://schemas.microsoft.com/office/drawing/2014/main" id="{D151D9F0-446B-407E-973B-F797C955F5E2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3">
              <a:extLst>
                <a:ext uri="{FF2B5EF4-FFF2-40B4-BE49-F238E27FC236}">
                  <a16:creationId xmlns:a16="http://schemas.microsoft.com/office/drawing/2014/main" id="{8FF2B48A-6EF5-497F-B488-2C207D94EC9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5C500A-5FFF-43F2-8CFE-DE7E5924120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762-B339-4DCA-9A59-70343A1B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985F-5B64-4860-816D-DA43E8EE1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21B7A-4634-46B5-891D-2C2D70B4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D0A3E-5110-46EB-B1DA-95F8AD8A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6F538-D336-49F6-9060-9BAB3F3E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9E632-1557-4294-9F9D-59A5525C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93B6972B-F21F-40ED-91D0-014628832237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3BAE67AF-6B16-4FAD-9594-FD9FF7B91BC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4DA5145F-607C-4406-AAD8-87D9986AC7FE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B2E36C-5498-44CC-8525-6105DD43164C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7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EE75-D797-4531-9090-2429E0CBF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AE46B-A5EB-4B6B-A0F5-B05A11CCF1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C84B7-3AE7-4E67-AFE2-84B2AEDC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B71EA-1BFF-4B5F-ADF4-E5F0534000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E69450-A7DA-4765-A278-A86AD263B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FCAA2-8650-43CD-9A1E-AC80BE4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44B8D6-6929-4A06-8B5E-1D4CE809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C38D28-D20F-4459-8253-ADB03285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E6B83432-D401-4F97-A258-813F5642FB0A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11" name="Freeform: Shape 82">
              <a:extLst>
                <a:ext uri="{FF2B5EF4-FFF2-40B4-BE49-F238E27FC236}">
                  <a16:creationId xmlns:a16="http://schemas.microsoft.com/office/drawing/2014/main" id="{4D382BA6-9169-4AAB-8B27-151ECFDE383B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83">
              <a:extLst>
                <a:ext uri="{FF2B5EF4-FFF2-40B4-BE49-F238E27FC236}">
                  <a16:creationId xmlns:a16="http://schemas.microsoft.com/office/drawing/2014/main" id="{E6748186-7359-427A-80FF-B6297802CFA2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E6FE9AF-6BB0-469E-8B7D-01F17BE54B3B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4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4D32-A8C4-47C1-B0DA-4F07E9AC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B4D73-9103-49D4-8CC2-F89F1C2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37A105-F225-4778-806C-86944775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0D-9E64-464B-B274-3A38A4FF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Group 81">
            <a:extLst>
              <a:ext uri="{FF2B5EF4-FFF2-40B4-BE49-F238E27FC236}">
                <a16:creationId xmlns:a16="http://schemas.microsoft.com/office/drawing/2014/main" id="{80D8A4B0-302E-41AA-B42B-D8B519347BF3}"/>
              </a:ext>
            </a:extLst>
          </p:cNvPr>
          <p:cNvGrpSpPr/>
          <p:nvPr userDrawn="1"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7" name="Freeform: Shape 82">
              <a:extLst>
                <a:ext uri="{FF2B5EF4-FFF2-40B4-BE49-F238E27FC236}">
                  <a16:creationId xmlns:a16="http://schemas.microsoft.com/office/drawing/2014/main" id="{5A491839-2727-41B5-9FF7-712E65D0A9DE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83">
              <a:extLst>
                <a:ext uri="{FF2B5EF4-FFF2-40B4-BE49-F238E27FC236}">
                  <a16:creationId xmlns:a16="http://schemas.microsoft.com/office/drawing/2014/main" id="{0615C3EA-2AD7-4D06-8F46-F23BEE8E7FAF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B7EC6E-83B6-4B70-A4E4-DE9A55BCDC3F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2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CAFDB-CC3D-48E1-91A1-D0E34B56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0B76C-38CC-45DC-8F1F-426F3139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35E9-7382-49AC-905B-36F802A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00DAA62F-8802-4AC1-9A73-431A33B5C7EF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6" name="Freeform: Shape 82">
              <a:extLst>
                <a:ext uri="{FF2B5EF4-FFF2-40B4-BE49-F238E27FC236}">
                  <a16:creationId xmlns:a16="http://schemas.microsoft.com/office/drawing/2014/main" id="{99B4DDDE-0A26-432E-970D-B801A03D2D23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83">
              <a:extLst>
                <a:ext uri="{FF2B5EF4-FFF2-40B4-BE49-F238E27FC236}">
                  <a16:creationId xmlns:a16="http://schemas.microsoft.com/office/drawing/2014/main" id="{4EFBAD1F-38E6-4AC7-AF14-D6F799038BA6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FF50B4-F5E6-4369-8DB9-13FECB156B18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425F-B519-4613-9367-4D19171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9CC89-0124-49E7-942F-BA73A9DD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500AE-7F6F-4CA9-BFFB-E554D8D8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8FE28-4D57-4FDA-BEC9-18FD43E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10B5-2966-4230-BB96-30E844B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9E94D-8B18-4D6D-BF21-E88F2D15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8C58E7FF-88C5-41B2-A6C9-9D060889FED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1AE8563B-7309-4C2D-B58C-C308CB62D0C8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357481B6-DC02-4681-A769-EDC26B90BD13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86FDB8-E048-454D-A31E-5BCD9D339566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5332-AC3F-4A35-BFF4-40098C01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322B31-162A-4DC3-ADA8-714C3AF33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FA102-4BF0-4ACA-BF07-9D7F75FC7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67B58-53DE-4291-9F3C-E570925C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67A03-45D1-4EAE-8DA0-F79B7BEE625A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3815-D784-4A5B-AB5B-9B3EBAA3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3147F-209E-428B-8B95-FBDAB16E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C2B0E6BA-2073-48AE-A8A7-919DCC3D5F65}"/>
              </a:ext>
            </a:extLst>
          </p:cNvPr>
          <p:cNvGrpSpPr/>
          <p:nvPr userDrawn="1"/>
        </p:nvGrpSpPr>
        <p:grpSpPr>
          <a:xfrm>
            <a:off x="0" y="4948863"/>
            <a:ext cx="12192000" cy="1909138"/>
            <a:chOff x="0" y="4948862"/>
            <a:chExt cx="12192000" cy="1909138"/>
          </a:xfrm>
        </p:grpSpPr>
        <p:sp>
          <p:nvSpPr>
            <p:cNvPr id="9" name="Freeform: Shape 82">
              <a:extLst>
                <a:ext uri="{FF2B5EF4-FFF2-40B4-BE49-F238E27FC236}">
                  <a16:creationId xmlns:a16="http://schemas.microsoft.com/office/drawing/2014/main" id="{B41A29C4-B428-49CF-B171-05E8FC163A7C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83">
              <a:extLst>
                <a:ext uri="{FF2B5EF4-FFF2-40B4-BE49-F238E27FC236}">
                  <a16:creationId xmlns:a16="http://schemas.microsoft.com/office/drawing/2014/main" id="{0B3DDE18-7374-4E9D-9940-2C54E9C25FEB}"/>
                </a:ext>
              </a:extLst>
            </p:cNvPr>
            <p:cNvSpPr/>
            <p:nvPr/>
          </p:nvSpPr>
          <p:spPr>
            <a:xfrm>
              <a:off x="0" y="5558579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451CE93-CBD1-4260-BD3B-D11057242C8D}"/>
              </a:ext>
            </a:extLst>
          </p:cNvPr>
          <p:cNvSpPr txBox="1"/>
          <p:nvPr userDrawn="1"/>
        </p:nvSpPr>
        <p:spPr>
          <a:xfrm>
            <a:off x="10750109" y="6075144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002060"/>
                </a:solidFill>
              </a:rPr>
              <a:t>AIoT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0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26AADC-DC05-48D6-8682-952E755A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89727-8EB8-453D-BC40-AC5F3833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1A42-C5DE-4199-9B31-26C60B72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67A03-45D1-4EAE-8DA0-F79B7BEE625A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CA448-B831-46B8-BF1B-6E80E5D59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36DB-B268-430B-B9E1-89A2DB0D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3611A-5A7B-44D3-9C59-05FB01689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40E37-806C-4621-971C-7B0CF7D82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운영체제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E69E7-1804-4A2F-88F4-DFA96620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시스템의 구성요소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F371-3F14-496F-B08F-27E75770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people, machines, other computers )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어떤 일을 수행하기 위해 컴퓨터를 사용하는 사람 </a:t>
            </a:r>
            <a:r>
              <a:rPr lang="en-US" altLang="ko-KR" sz="2000" dirty="0"/>
              <a:t>, </a:t>
            </a:r>
            <a:r>
              <a:rPr lang="ko-KR" altLang="en-US" sz="2000" dirty="0"/>
              <a:t>장치 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컴퓨터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응용 프로그램 </a:t>
            </a:r>
            <a:r>
              <a:rPr lang="en-US" altLang="ko-KR" dirty="0"/>
              <a:t>(application program)</a:t>
            </a:r>
          </a:p>
          <a:p>
            <a:pPr lvl="1"/>
            <a:r>
              <a:rPr lang="ko-KR" altLang="en-US" sz="2000" dirty="0"/>
              <a:t>사용자의 계산문제를 풀기위해 시스템 자원의 사용 방법을 정의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운영체제 </a:t>
            </a:r>
            <a:r>
              <a:rPr lang="en-US" altLang="ko-KR" dirty="0"/>
              <a:t>( operating system )</a:t>
            </a:r>
          </a:p>
          <a:p>
            <a:pPr lvl="1"/>
            <a:r>
              <a:rPr lang="ko-KR" altLang="en-US" sz="2000" dirty="0"/>
              <a:t>사용자를 위해 여러 종류의 프로그램 간의 하드웨어 사용을 제어하고 조정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하드웨어</a:t>
            </a:r>
            <a:endParaRPr lang="en-US" altLang="ko-KR" dirty="0"/>
          </a:p>
          <a:p>
            <a:pPr lvl="1"/>
            <a:r>
              <a:rPr lang="ko-KR" altLang="en-US" sz="2000" dirty="0"/>
              <a:t>기본 계산용 자원을 제공 </a:t>
            </a:r>
            <a:r>
              <a:rPr lang="en-US" altLang="ko-KR" sz="2000" dirty="0"/>
              <a:t>(CPU, memory, I/O devices)</a:t>
            </a:r>
          </a:p>
        </p:txBody>
      </p:sp>
    </p:spTree>
    <p:extLst>
      <p:ext uri="{BB962C8B-B14F-4D97-AF65-F5344CB8AC3E}">
        <p14:creationId xmlns:p14="http://schemas.microsoft.com/office/powerpoint/2010/main" val="96377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CAAC-CAD0-43AA-A220-3F385CF2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하드웨어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0B8A96D-D21F-4F3C-9EAC-9DBA7A21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442" y="1690688"/>
            <a:ext cx="8649558" cy="38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1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931F5-7581-4B21-8A7A-4962AC4F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2A365-C5A7-4962-850E-5DF3AD81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□"/>
            </a:pPr>
            <a:r>
              <a:rPr lang="ko-KR" altLang="en-US" dirty="0"/>
              <a:t>첫번째 목적 </a:t>
            </a:r>
            <a:r>
              <a:rPr lang="en-US" altLang="ko-KR" dirty="0"/>
              <a:t>(User view)</a:t>
            </a:r>
          </a:p>
          <a:p>
            <a:pPr marL="457200" lvl="1" indent="0">
              <a:buNone/>
            </a:pPr>
            <a:r>
              <a:rPr lang="en-US" altLang="ko-KR" dirty="0"/>
              <a:t>•</a:t>
            </a:r>
            <a:r>
              <a:rPr lang="ko-KR" altLang="en-US" dirty="0"/>
              <a:t>사용자에게 프로그램을 수행할 수 있는 환경을 제공</a:t>
            </a:r>
          </a:p>
          <a:p>
            <a:pPr marL="457200" lvl="1" indent="0">
              <a:buNone/>
            </a:pPr>
            <a:r>
              <a:rPr lang="en-US" altLang="ko-KR" dirty="0"/>
              <a:t>•</a:t>
            </a:r>
            <a:r>
              <a:rPr lang="ko-KR" altLang="en-US" dirty="0"/>
              <a:t>컴퓨터 시스템을 편리하게 이용할 수 있게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buFont typeface="맑은 고딕" panose="020B0503020000020004" pitchFamily="50" charset="-127"/>
              <a:buChar char="□"/>
            </a:pPr>
            <a:r>
              <a:rPr lang="ko-KR" altLang="en-US" dirty="0"/>
              <a:t>두번째 목적 </a:t>
            </a:r>
            <a:r>
              <a:rPr lang="en-US" altLang="ko-KR" dirty="0"/>
              <a:t>(System view)</a:t>
            </a:r>
          </a:p>
          <a:p>
            <a:pPr lvl="1"/>
            <a:r>
              <a:rPr lang="ko-KR" altLang="en-US" dirty="0"/>
              <a:t>컴퓨터 하드웨어를 효율적으로 이용</a:t>
            </a:r>
          </a:p>
          <a:p>
            <a:pPr marL="457200" lvl="1" indent="0">
              <a:buNone/>
            </a:pPr>
            <a:r>
              <a:rPr lang="en-US" altLang="ko-KR" dirty="0"/>
              <a:t>• </a:t>
            </a:r>
            <a:r>
              <a:rPr lang="ko-KR" altLang="en-US" dirty="0"/>
              <a:t>특히 </a:t>
            </a:r>
            <a:r>
              <a:rPr lang="en-US" altLang="ko-KR" dirty="0"/>
              <a:t>, </a:t>
            </a:r>
            <a:r>
              <a:rPr lang="ko-KR" altLang="en-US" dirty="0"/>
              <a:t>다중 사용자 컴퓨터인 경우</a:t>
            </a:r>
          </a:p>
        </p:txBody>
      </p:sp>
    </p:spTree>
    <p:extLst>
      <p:ext uri="{BB962C8B-B14F-4D97-AF65-F5344CB8AC3E}">
        <p14:creationId xmlns:p14="http://schemas.microsoft.com/office/powerpoint/2010/main" val="53523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AA25-2DD4-40A5-8649-3EEF9EBB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90FD1-0185-4AAF-B19E-6F8EB520C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37000" cy="4351338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□"/>
            </a:pPr>
            <a:r>
              <a:rPr lang="en-US" altLang="ko-KR" dirty="0"/>
              <a:t> </a:t>
            </a:r>
            <a:r>
              <a:rPr lang="ko-KR" altLang="en-US" dirty="0"/>
              <a:t>프로세스 관리</a:t>
            </a:r>
            <a:endParaRPr lang="en-US" altLang="ko-KR" dirty="0"/>
          </a:p>
          <a:p>
            <a:pPr>
              <a:buFont typeface="맑은 고딕" panose="020B0503020000020004" pitchFamily="50" charset="-127"/>
              <a:buChar char="□"/>
            </a:pPr>
            <a:r>
              <a:rPr lang="ko-KR" altLang="en-US" dirty="0"/>
              <a:t> 메모리 관리</a:t>
            </a:r>
            <a:endParaRPr lang="en-US" altLang="ko-KR" dirty="0"/>
          </a:p>
          <a:p>
            <a:pPr>
              <a:lnSpc>
                <a:spcPct val="100000"/>
              </a:lnSpc>
              <a:buFont typeface="맑은 고딕" panose="020B0503020000020004" pitchFamily="50" charset="-127"/>
              <a:buChar char="□"/>
            </a:pPr>
            <a:r>
              <a:rPr lang="en-US" altLang="ko-KR" dirty="0"/>
              <a:t> </a:t>
            </a:r>
            <a:r>
              <a:rPr lang="ko-KR" altLang="en-US" dirty="0"/>
              <a:t>저장장치 관리</a:t>
            </a:r>
            <a:endParaRPr lang="en-US" altLang="ko-KR" dirty="0"/>
          </a:p>
          <a:p>
            <a:pPr>
              <a:buFont typeface="맑은 고딕" panose="020B0503020000020004" pitchFamily="50" charset="-127"/>
              <a:buChar char="□"/>
            </a:pPr>
            <a:r>
              <a:rPr lang="ko-KR" altLang="en-US" dirty="0"/>
              <a:t> 파일 시스템</a:t>
            </a:r>
            <a:endParaRPr lang="en-US" altLang="ko-KR" dirty="0"/>
          </a:p>
          <a:p>
            <a:pPr>
              <a:buFont typeface="맑은 고딕" panose="020B0503020000020004" pitchFamily="50" charset="-127"/>
              <a:buChar char="□"/>
            </a:pPr>
            <a:r>
              <a:rPr lang="en-US" altLang="ko-KR" dirty="0"/>
              <a:t> </a:t>
            </a:r>
            <a:r>
              <a:rPr lang="ko-KR" altLang="en-US" dirty="0"/>
              <a:t>입출력장치 관리</a:t>
            </a:r>
            <a:endParaRPr lang="en-US" altLang="ko-KR" dirty="0"/>
          </a:p>
          <a:p>
            <a:pPr>
              <a:buFont typeface="맑은 고딕" panose="020B0503020000020004" pitchFamily="50" charset="-127"/>
              <a:buChar char="□"/>
            </a:pPr>
            <a:r>
              <a:rPr lang="en-US" altLang="ko-KR" dirty="0"/>
              <a:t> </a:t>
            </a:r>
            <a:r>
              <a:rPr lang="ko-KR" altLang="en-US" dirty="0"/>
              <a:t>네트워크 통신</a:t>
            </a:r>
            <a:endParaRPr lang="en-US" altLang="ko-KR" dirty="0"/>
          </a:p>
          <a:p>
            <a:pPr>
              <a:buFont typeface="맑은 고딕" panose="020B0503020000020004" pitchFamily="50" charset="-127"/>
              <a:buChar char="□"/>
            </a:pPr>
            <a:r>
              <a:rPr lang="en-US" altLang="ko-KR" dirty="0"/>
              <a:t> </a:t>
            </a:r>
            <a:r>
              <a:rPr lang="ko-KR" altLang="en-US" dirty="0"/>
              <a:t>보호</a:t>
            </a:r>
            <a:r>
              <a:rPr lang="en-US" altLang="ko-KR" dirty="0"/>
              <a:t>/ </a:t>
            </a:r>
            <a:r>
              <a:rPr lang="ko-KR" altLang="en-US" dirty="0"/>
              <a:t>보안</a:t>
            </a:r>
          </a:p>
        </p:txBody>
      </p:sp>
    </p:spTree>
    <p:extLst>
      <p:ext uri="{BB962C8B-B14F-4D97-AF65-F5344CB8AC3E}">
        <p14:creationId xmlns:p14="http://schemas.microsoft.com/office/powerpoint/2010/main" val="426124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15D7E-BB86-4F01-901E-9997B3DB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  <a:r>
              <a:rPr lang="en-US" altLang="ko-KR" dirty="0"/>
              <a:t>(process)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B7EAA-B3ED-4BB8-BC6D-29304E30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실행 중인 프로그램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자기 업무를 수행하기 위해 </a:t>
            </a:r>
            <a:r>
              <a:rPr lang="en-US" altLang="ko-KR" dirty="0"/>
              <a:t>CPU , </a:t>
            </a:r>
            <a:r>
              <a:rPr lang="ko-KR" altLang="en-US" dirty="0"/>
              <a:t>메모리 </a:t>
            </a:r>
            <a:r>
              <a:rPr lang="en-US" altLang="ko-KR" dirty="0"/>
              <a:t>, </a:t>
            </a:r>
            <a:r>
              <a:rPr lang="ko-KR" altLang="en-US" dirty="0"/>
              <a:t>파일 </a:t>
            </a:r>
            <a:r>
              <a:rPr lang="en-US" altLang="ko-KR" dirty="0"/>
              <a:t>, </a:t>
            </a:r>
            <a:r>
              <a:rPr lang="ko-KR" altLang="en-US" dirty="0"/>
              <a:t>입출력장치를 포함한 여러 자원을 필요로 한다</a:t>
            </a:r>
          </a:p>
        </p:txBody>
      </p:sp>
    </p:spTree>
    <p:extLst>
      <p:ext uri="{BB962C8B-B14F-4D97-AF65-F5344CB8AC3E}">
        <p14:creationId xmlns:p14="http://schemas.microsoft.com/office/powerpoint/2010/main" val="234604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15D7E-BB86-4F01-901E-9997B3DB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  <a:r>
              <a:rPr lang="en-US" altLang="ko-KR" dirty="0"/>
              <a:t>(process)</a:t>
            </a:r>
            <a:r>
              <a:rPr lang="ko-KR" altLang="en-US" dirty="0"/>
              <a:t>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B7EAA-B3ED-4BB8-BC6D-29304E30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운영체제의 프로세스 관리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프로세스의 생성과 제거</a:t>
            </a:r>
          </a:p>
          <a:p>
            <a:pPr marL="457200" lvl="1" indent="0">
              <a:buNone/>
            </a:pPr>
            <a:r>
              <a:rPr lang="ko-KR" altLang="en-US" dirty="0"/>
              <a:t>프로세스 중지와 </a:t>
            </a:r>
            <a:r>
              <a:rPr lang="ko-KR" altLang="en-US" dirty="0" err="1"/>
              <a:t>재수행</a:t>
            </a:r>
            <a:endParaRPr lang="ko-KR" alt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dirty="0"/>
              <a:t>프로세스간 동기화</a:t>
            </a:r>
          </a:p>
          <a:p>
            <a:pPr marL="457200" lvl="1" indent="0">
              <a:buNone/>
            </a:pPr>
            <a:r>
              <a:rPr lang="ko-KR" altLang="en-US" dirty="0"/>
              <a:t>프로세스간 통신</a:t>
            </a:r>
          </a:p>
          <a:p>
            <a:pPr marL="457200" lvl="1" indent="0">
              <a:buNone/>
            </a:pPr>
            <a:r>
              <a:rPr lang="ko-KR" altLang="en-US" dirty="0"/>
              <a:t>교착상태 방지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909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80186-D740-4CE8-9F52-EC14B079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AE781-B35D-43AF-9112-C305F522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휘발성 기억장치</a:t>
            </a:r>
            <a:r>
              <a:rPr lang="en-US" altLang="ko-KR" dirty="0"/>
              <a:t>(RAM)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운영체제의 메모리 관리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000" dirty="0"/>
              <a:t>필요에 따라 메모리 공간을 프로세스에게 할당하고 회수해야 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  <a:p>
            <a:pPr marL="457200" lvl="1" indent="0">
              <a:buNone/>
            </a:pPr>
            <a:r>
              <a:rPr lang="ko-KR" altLang="en-US" sz="2000" dirty="0"/>
              <a:t>메모리의 어느 부분이 현재 사용되고 있으며 어떤 프로세스에 의해 사용되고 있는 지를 관리해야 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72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40432-BDD7-4F70-AA3F-C9245355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FD1B8-E124-4445-9998-15C3C366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저장장치 </a:t>
            </a:r>
            <a:r>
              <a:rPr lang="en-US" altLang="ko-KR" dirty="0"/>
              <a:t>(storage)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저장 매체는 다양한 특성을 가지고 있다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ko-KR" altLang="en-US" dirty="0"/>
              <a:t>접근 속도</a:t>
            </a:r>
            <a:r>
              <a:rPr lang="en-US" altLang="ko-KR" dirty="0"/>
              <a:t>, </a:t>
            </a:r>
            <a:r>
              <a:rPr lang="ko-KR" altLang="en-US" dirty="0"/>
              <a:t>용량</a:t>
            </a:r>
            <a:r>
              <a:rPr lang="en-US" altLang="ko-KR" dirty="0"/>
              <a:t>, </a:t>
            </a:r>
            <a:r>
              <a:rPr lang="ko-KR" altLang="en-US" dirty="0"/>
              <a:t>전송률</a:t>
            </a:r>
            <a:r>
              <a:rPr lang="en-US" altLang="ko-KR" dirty="0"/>
              <a:t>, </a:t>
            </a:r>
            <a:r>
              <a:rPr lang="ko-KR" altLang="en-US" dirty="0"/>
              <a:t>접근 방법</a:t>
            </a:r>
            <a:r>
              <a:rPr lang="en-US" altLang="ko-KR" dirty="0"/>
              <a:t>(</a:t>
            </a:r>
            <a:r>
              <a:rPr lang="ko-KR" altLang="en-US" dirty="0"/>
              <a:t>순차적</a:t>
            </a:r>
            <a:r>
              <a:rPr lang="en-US" altLang="ko-KR" dirty="0"/>
              <a:t>, </a:t>
            </a:r>
            <a:r>
              <a:rPr lang="ko-KR" altLang="en-US" dirty="0"/>
              <a:t>임의적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비휘발성 </a:t>
            </a:r>
            <a:r>
              <a:rPr lang="en-US" altLang="ko-KR" dirty="0"/>
              <a:t>: </a:t>
            </a:r>
            <a:r>
              <a:rPr lang="ko-KR" altLang="en-US" dirty="0"/>
              <a:t>데이터를 영구적으로 저장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운영체제의 저장 장치 관리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저장장치의 유휴 </a:t>
            </a:r>
            <a:r>
              <a:rPr lang="en-US" altLang="ko-KR" dirty="0"/>
              <a:t>(free) </a:t>
            </a:r>
            <a:r>
              <a:rPr lang="ko-KR" altLang="en-US" dirty="0"/>
              <a:t>공간 관리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파일을 저장하기 위해 저장장치의 공간 할당</a:t>
            </a:r>
          </a:p>
        </p:txBody>
      </p:sp>
    </p:spTree>
    <p:extLst>
      <p:ext uri="{BB962C8B-B14F-4D97-AF65-F5344CB8AC3E}">
        <p14:creationId xmlns:p14="http://schemas.microsoft.com/office/powerpoint/2010/main" val="2139606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AE0A-FA46-42F2-B365-C2FF6CB0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8AFDF-9AE5-446A-8435-54025493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61909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파일 시스템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운영체제는 다양한 저장장치에 파일을 저장한다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물리적인 데이터를 논리적인 저장 단위인 파일로 추상화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운영체제의 파일 시스템 기능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파일과 디렉토리의 생성 및 삭제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파일과 디렉토리를 조작 </a:t>
            </a:r>
            <a:r>
              <a:rPr lang="en-US" altLang="ko-KR" dirty="0"/>
              <a:t>: </a:t>
            </a:r>
            <a:r>
              <a:rPr lang="ko-KR" altLang="en-US" dirty="0"/>
              <a:t>읽기 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접근 제어 </a:t>
            </a:r>
            <a:r>
              <a:rPr lang="en-US" altLang="ko-KR" dirty="0"/>
              <a:t>: </a:t>
            </a:r>
            <a:r>
              <a:rPr lang="ko-KR" altLang="en-US" dirty="0"/>
              <a:t>사용자 별로 파일의 접근 읽기 쓰기 실행 을 제어</a:t>
            </a:r>
          </a:p>
        </p:txBody>
      </p:sp>
    </p:spTree>
    <p:extLst>
      <p:ext uri="{BB962C8B-B14F-4D97-AF65-F5344CB8AC3E}">
        <p14:creationId xmlns:p14="http://schemas.microsoft.com/office/powerpoint/2010/main" val="776452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1E367-E571-4FD1-B8C9-7D968A0D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장치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58F4F-BCBA-4A58-B4A8-3F0B4E59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입출력 장치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다양한 입출력 장치</a:t>
            </a:r>
            <a:r>
              <a:rPr lang="en-US" altLang="ko-KR" dirty="0"/>
              <a:t>(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/>
              <a:t>스피커</a:t>
            </a:r>
            <a:r>
              <a:rPr lang="en-US" altLang="ko-KR" dirty="0"/>
              <a:t>, </a:t>
            </a:r>
            <a:r>
              <a:rPr lang="ko-KR" altLang="en-US" dirty="0"/>
              <a:t>모니터</a:t>
            </a:r>
            <a:r>
              <a:rPr lang="en-US" altLang="ko-KR" dirty="0"/>
              <a:t>, </a:t>
            </a:r>
            <a:r>
              <a:rPr lang="ko-KR" altLang="en-US" dirty="0"/>
              <a:t>프린터 등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운영체제의 입출력 장치 관리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입출력 장치 별로 디바이스 드라이버</a:t>
            </a:r>
            <a:r>
              <a:rPr lang="en-US" altLang="ko-KR" dirty="0"/>
              <a:t>(Device driver)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/>
              <a:t>버퍼링</a:t>
            </a:r>
            <a:r>
              <a:rPr lang="en-US" altLang="ko-KR" dirty="0"/>
              <a:t>, </a:t>
            </a:r>
            <a:r>
              <a:rPr lang="ko-KR" altLang="en-US" dirty="0" err="1"/>
              <a:t>캐싱</a:t>
            </a:r>
            <a:r>
              <a:rPr lang="en-US" altLang="ko-KR" dirty="0"/>
              <a:t>, </a:t>
            </a:r>
            <a:r>
              <a:rPr lang="ko-KR" altLang="en-US" dirty="0" err="1"/>
              <a:t>스풀링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299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29598-4B7F-4EF8-8CF2-A771AFA9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C1563-B84A-4D89-8E38-E264C424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</a:t>
            </a:r>
            <a:r>
              <a:rPr lang="en-US" altLang="ko-KR" dirty="0"/>
              <a:t>“Operating System Concepts”, </a:t>
            </a:r>
            <a:r>
              <a:rPr lang="en-US" altLang="ko-KR" dirty="0" err="1"/>
              <a:t>Silberschatz</a:t>
            </a:r>
            <a:r>
              <a:rPr lang="en-US" altLang="ko-KR" dirty="0"/>
              <a:t> , Galvin, Gagne </a:t>
            </a:r>
            <a:r>
              <a:rPr lang="ko-KR" altLang="en-US" dirty="0"/>
              <a:t>저</a:t>
            </a:r>
          </a:p>
          <a:p>
            <a:pPr marL="0" indent="0">
              <a:buNone/>
            </a:pPr>
            <a:r>
              <a:rPr lang="ko-KR" altLang="en-US" dirty="0"/>
              <a:t>운영체제 ”</a:t>
            </a:r>
            <a:r>
              <a:rPr lang="en-US" altLang="ko-KR" dirty="0"/>
              <a:t>, </a:t>
            </a:r>
            <a:r>
              <a:rPr lang="ko-KR" altLang="en-US" dirty="0" err="1"/>
              <a:t>류연승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김성조 등 공역 </a:t>
            </a:r>
            <a:r>
              <a:rPr lang="en-US" altLang="ko-KR" dirty="0"/>
              <a:t>, </a:t>
            </a:r>
            <a:r>
              <a:rPr lang="ko-KR" altLang="en-US" dirty="0" err="1"/>
              <a:t>텍스트북스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운영체제 </a:t>
            </a:r>
            <a:r>
              <a:rPr lang="en-US" altLang="ko-KR" dirty="0"/>
              <a:t>, </a:t>
            </a:r>
            <a:r>
              <a:rPr lang="ko-KR" altLang="en-US" dirty="0"/>
              <a:t>그림으로 배우는 원리와 구조 ”</a:t>
            </a:r>
            <a:r>
              <a:rPr lang="en-US" altLang="ko-KR" dirty="0"/>
              <a:t>, </a:t>
            </a:r>
            <a:r>
              <a:rPr lang="ko-KR" altLang="en-US" dirty="0" err="1"/>
              <a:t>구인회</a:t>
            </a:r>
            <a:r>
              <a:rPr lang="ko-KR" altLang="en-US" dirty="0"/>
              <a:t> 저 </a:t>
            </a:r>
            <a:r>
              <a:rPr lang="en-US" altLang="ko-KR" dirty="0"/>
              <a:t>, </a:t>
            </a:r>
            <a:r>
              <a:rPr lang="ko-KR" altLang="en-US" dirty="0" err="1"/>
              <a:t>한빛아카데미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ED19B97-A528-4EF1-86A6-D12ED0497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31" y="3558791"/>
            <a:ext cx="761153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55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BDC6C9-01B8-4A96-8731-0BFD65AA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8" y="2103437"/>
            <a:ext cx="10515600" cy="1325563"/>
          </a:xfrm>
        </p:spPr>
        <p:txBody>
          <a:bodyPr/>
          <a:lstStyle/>
          <a:p>
            <a:r>
              <a:rPr lang="en-US" altLang="ko-KR" b="1" dirty="0"/>
              <a:t>Chapter 2 </a:t>
            </a:r>
            <a:r>
              <a:rPr lang="ko-KR" altLang="en-US" b="1" dirty="0"/>
              <a:t>하드웨어 개요</a:t>
            </a:r>
          </a:p>
        </p:txBody>
      </p:sp>
    </p:spTree>
    <p:extLst>
      <p:ext uri="{BB962C8B-B14F-4D97-AF65-F5344CB8AC3E}">
        <p14:creationId xmlns:p14="http://schemas.microsoft.com/office/powerpoint/2010/main" val="2356733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B51E6-044A-47C6-8C8E-65D814AE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79896-7F30-400D-90D8-06E4F209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프로세서 </a:t>
            </a:r>
            <a:r>
              <a:rPr lang="en-US" altLang="ko-KR" dirty="0"/>
              <a:t>(processor)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중앙처리장치 </a:t>
            </a:r>
            <a:r>
              <a:rPr lang="en-US" altLang="ko-KR" dirty="0"/>
              <a:t>( Central Processing Unit : </a:t>
            </a:r>
            <a:r>
              <a:rPr lang="en-US" altLang="ko-KR" dirty="0">
                <a:solidFill>
                  <a:srgbClr val="FF0000"/>
                </a:solidFill>
              </a:rPr>
              <a:t>CPU</a:t>
            </a:r>
            <a:r>
              <a:rPr lang="en-US" altLang="ko-KR" dirty="0"/>
              <a:t> ) </a:t>
            </a:r>
            <a:r>
              <a:rPr lang="ko-KR" altLang="en-US" dirty="0"/>
              <a:t>라고도 함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95B50C-37EA-485C-BBEA-AA19FE07F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80" y="2726041"/>
            <a:ext cx="7721565" cy="32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4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B51E6-044A-47C6-8C8E-65D814AE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79896-7F30-400D-90D8-06E4F209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6</a:t>
            </a:r>
            <a:r>
              <a:rPr lang="ko-KR" altLang="en-US" dirty="0"/>
              <a:t>가지 기본 기능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메모리에서 명령어를 읽기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메모리에 데이터를 쓰기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메모리에서 데이터를 읽기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I/O </a:t>
            </a:r>
            <a:r>
              <a:rPr lang="ko-KR" altLang="en-US" dirty="0"/>
              <a:t>장치에 데이터를 쓰기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I/O </a:t>
            </a:r>
            <a:r>
              <a:rPr lang="ko-KR" altLang="en-US" dirty="0"/>
              <a:t>장치에 데이터를 읽기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연산 산술 </a:t>
            </a:r>
            <a:r>
              <a:rPr lang="en-US" altLang="ko-KR" dirty="0"/>
              <a:t>, </a:t>
            </a:r>
            <a:r>
              <a:rPr lang="ko-KR" altLang="en-US" dirty="0"/>
              <a:t>논리 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5296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7CE8A-E041-412E-B8E4-D7DE54AE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프로세서의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7D270-0083-4481-A6B9-81E6180E4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886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프로세서 모드 </a:t>
            </a:r>
            <a:r>
              <a:rPr lang="en-US" altLang="ko-KR" dirty="0"/>
              <a:t>(mode)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모드에 따라 프로세서가 실행할 수 있는 명령어들이 다르다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모드의 종류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사용자 모드 </a:t>
            </a:r>
            <a:r>
              <a:rPr lang="en-US" altLang="ko-KR" dirty="0"/>
              <a:t>(user mode) : </a:t>
            </a:r>
            <a:r>
              <a:rPr lang="ko-KR" altLang="en-US" dirty="0"/>
              <a:t>제한된 명령어만 실행할 수 있는 상태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커널 모드 </a:t>
            </a:r>
            <a:r>
              <a:rPr lang="en-US" altLang="ko-KR" dirty="0"/>
              <a:t>(kernel mode) : </a:t>
            </a:r>
            <a:r>
              <a:rPr lang="ko-KR" altLang="en-US" dirty="0"/>
              <a:t>제한없이 모든 명령어를 실행할 수 있는 상태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3710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7CE8A-E041-412E-B8E4-D7DE54AE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프로세서의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7D270-0083-4481-A6B9-81E6180E4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886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모드를 왜 사용하는가</a:t>
            </a:r>
            <a:r>
              <a:rPr lang="en-US" altLang="ko-KR" dirty="0"/>
              <a:t>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응용 프로그램이 수행될 때는 프로세서의 모드를 사용자 모드로 설정하여 제한된 명령어만 실행 이유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시스템 보호</a:t>
            </a:r>
            <a:r>
              <a:rPr lang="ko-KR" altLang="en-US" dirty="0"/>
              <a:t>를 위해서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ko-KR" alt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</a:rPr>
              <a:t>운영체제</a:t>
            </a:r>
            <a:r>
              <a:rPr lang="ko-KR" altLang="en-US" dirty="0"/>
              <a:t>가 수행될 때는 프로세서의 모드를 </a:t>
            </a:r>
            <a:r>
              <a:rPr lang="ko-KR" altLang="en-US" dirty="0">
                <a:solidFill>
                  <a:srgbClr val="FF0000"/>
                </a:solidFill>
              </a:rPr>
              <a:t>커널 모드</a:t>
            </a:r>
            <a:r>
              <a:rPr lang="ko-KR" altLang="en-US" dirty="0"/>
              <a:t>로 설정하여 제한 없는 권한으로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9666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A65FA-C933-4321-A8FB-0ABCA40A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프로세서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64918-AE5C-4DDE-A297-374520CE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366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기계어 </a:t>
            </a:r>
            <a:r>
              <a:rPr lang="en-US" altLang="ko-KR" dirty="0"/>
              <a:t>(machine language) </a:t>
            </a:r>
            <a:r>
              <a:rPr lang="ko-KR" altLang="en-US" dirty="0"/>
              <a:t>라고도 함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프로세서가 직접 실행할 수 있는 명령어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명령어 종류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데이터 처리 명령어 </a:t>
            </a:r>
            <a:r>
              <a:rPr lang="en-US" altLang="ko-KR" sz="2000" dirty="0"/>
              <a:t>: add, subtract, multiply, shift, compare, </a:t>
            </a:r>
            <a:r>
              <a:rPr lang="en-US" altLang="ko-KR" sz="2000" dirty="0" err="1"/>
              <a:t>etc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데이터 이동 명령어 </a:t>
            </a:r>
            <a:r>
              <a:rPr lang="en-US" altLang="ko-KR" sz="2000" dirty="0"/>
              <a:t>: </a:t>
            </a:r>
            <a:r>
              <a:rPr lang="ko-KR" altLang="en-US" sz="2000" dirty="0"/>
              <a:t>메모리에서 메모리로 이동 </a:t>
            </a:r>
            <a:r>
              <a:rPr lang="en-US" altLang="ko-KR" sz="2000" dirty="0"/>
              <a:t>(move), </a:t>
            </a:r>
            <a:r>
              <a:rPr lang="ko-KR" altLang="en-US" sz="2000" dirty="0"/>
              <a:t>메모리에서 레지스터로 이동 </a:t>
            </a:r>
            <a:r>
              <a:rPr lang="en-US" altLang="ko-KR" sz="2000" dirty="0"/>
              <a:t>(load), </a:t>
            </a:r>
            <a:r>
              <a:rPr lang="ko-KR" altLang="en-US" sz="2000" dirty="0"/>
              <a:t>레지스터에서 메모리로 이동 </a:t>
            </a:r>
            <a:r>
              <a:rPr lang="en-US" altLang="ko-KR" sz="2000" dirty="0"/>
              <a:t>(store) </a:t>
            </a:r>
            <a:r>
              <a:rPr lang="ko-KR" altLang="en-US" sz="2000" dirty="0"/>
              <a:t>등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실행 제어 명령어 </a:t>
            </a:r>
            <a:r>
              <a:rPr lang="en-US" altLang="ko-KR" sz="2000" dirty="0"/>
              <a:t>: branch, conditional branch </a:t>
            </a:r>
            <a:r>
              <a:rPr lang="ko-KR" altLang="en-US" sz="2000" dirty="0"/>
              <a:t>등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특수 명령어 </a:t>
            </a:r>
            <a:r>
              <a:rPr lang="en-US" altLang="ko-KR" sz="2000" dirty="0"/>
              <a:t>: </a:t>
            </a:r>
            <a:r>
              <a:rPr lang="ko-KR" altLang="en-US" sz="2000" dirty="0"/>
              <a:t>프로세서 모드 변경 </a:t>
            </a:r>
            <a:r>
              <a:rPr lang="en-US" altLang="ko-KR" sz="2000" dirty="0"/>
              <a:t>, </a:t>
            </a:r>
            <a:r>
              <a:rPr lang="ko-KR" altLang="en-US" sz="2000" dirty="0"/>
              <a:t>입출력 명령어 등 </a:t>
            </a:r>
            <a:r>
              <a:rPr lang="en-US" altLang="ko-KR" sz="2000" dirty="0"/>
              <a:t>=&gt; </a:t>
            </a:r>
            <a:r>
              <a:rPr lang="ko-KR" altLang="en-US" sz="2000" dirty="0">
                <a:solidFill>
                  <a:srgbClr val="FF0000"/>
                </a:solidFill>
              </a:rPr>
              <a:t>커널 모드에서만 </a:t>
            </a:r>
            <a:r>
              <a:rPr lang="ko-KR" altLang="en-US" sz="2000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1812612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F0B83-E5F2-4AFE-8109-7E66980D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7E0DB-2A29-45F5-BF98-3538B002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프로그래밍 언어 </a:t>
            </a:r>
            <a:r>
              <a:rPr lang="en-US" altLang="ko-KR" dirty="0"/>
              <a:t>(programming language)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컴퓨터 소프트웨어를 작성할 때 사용하는 언어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고급 언어 </a:t>
            </a:r>
            <a:r>
              <a:rPr lang="en-US" altLang="ko-KR" sz="2000" dirty="0"/>
              <a:t>: C, C++, Java, PASCAL, BASIC </a:t>
            </a:r>
            <a:r>
              <a:rPr lang="ko-KR" altLang="en-US" sz="2000" dirty="0"/>
              <a:t>등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저급 언어 </a:t>
            </a:r>
            <a:r>
              <a:rPr lang="en-US" altLang="ko-KR" sz="2000" dirty="0"/>
              <a:t>: </a:t>
            </a:r>
            <a:r>
              <a:rPr lang="ko-KR" altLang="en-US" sz="2000" dirty="0"/>
              <a:t>기계어를 사람이 이해하기 쉽도록 </a:t>
            </a:r>
            <a:r>
              <a:rPr lang="ko-KR" altLang="en-US" sz="2000" dirty="0" err="1"/>
              <a:t>심볼화하여</a:t>
            </a:r>
            <a:r>
              <a:rPr lang="ko-KR" altLang="en-US" sz="2000" dirty="0"/>
              <a:t> 만든 언어 예 </a:t>
            </a:r>
            <a:r>
              <a:rPr lang="en-US" altLang="ko-KR" sz="2000" dirty="0"/>
              <a:t>, </a:t>
            </a:r>
            <a:r>
              <a:rPr lang="ko-KR" altLang="en-US" sz="2000" dirty="0"/>
              <a:t>어셈블리 언어 </a:t>
            </a:r>
            <a:r>
              <a:rPr lang="en-US" altLang="ko-KR" sz="2000" dirty="0"/>
              <a:t>(assembly language))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컴파일러 </a:t>
            </a:r>
            <a:r>
              <a:rPr lang="en-US" altLang="ko-KR" sz="2400" dirty="0"/>
              <a:t>(compiler) : </a:t>
            </a:r>
            <a:r>
              <a:rPr lang="ko-KR" altLang="en-US" sz="2400" dirty="0"/>
              <a:t>고급 언어를 기계어로 번역하는 프로그램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어셈블러 </a:t>
            </a:r>
            <a:r>
              <a:rPr lang="en-US" altLang="ko-KR" sz="2400" dirty="0"/>
              <a:t>(assembler) : </a:t>
            </a:r>
            <a:r>
              <a:rPr lang="ko-KR" altLang="en-US" sz="2400" dirty="0"/>
              <a:t>어셈블리어를 기계어로 번역하는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2469769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A1811-6071-4406-A73E-B2150441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2A3DF-8306-433D-82A6-22659776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데이터 저장</a:t>
            </a: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내부 구조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cell </a:t>
            </a:r>
            <a:r>
              <a:rPr lang="ko-KR" altLang="en-US" dirty="0"/>
              <a:t>로 구성됨</a:t>
            </a:r>
            <a:r>
              <a:rPr lang="en-US" altLang="ko-KR" dirty="0"/>
              <a:t>. </a:t>
            </a:r>
            <a:r>
              <a:rPr lang="ko-KR" altLang="en-US" dirty="0"/>
              <a:t>각 셀은 여러 비트를 저장함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각 셀은 메모리 주소 </a:t>
            </a:r>
            <a:r>
              <a:rPr lang="en-US" altLang="ko-KR" dirty="0"/>
              <a:t>(address)</a:t>
            </a:r>
            <a:r>
              <a:rPr lang="ko-KR" altLang="en-US" dirty="0"/>
              <a:t>를 가짐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A4E2D9E-AE84-47E6-B2A8-5229F9489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87" y="2696187"/>
            <a:ext cx="449642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533B1-8D44-4DD5-9484-E724220D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저장장치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21BAC-E40D-4A2C-99F6-EA7BB792C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주 기억장치 </a:t>
            </a:r>
            <a:r>
              <a:rPr lang="en-US" altLang="ko-KR" dirty="0"/>
              <a:t>(Main memory)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CPU</a:t>
            </a:r>
            <a:r>
              <a:rPr lang="ko-KR" altLang="en-US" dirty="0"/>
              <a:t>가 직접 접근할 수 있는 저장 매체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RAM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2</a:t>
            </a:r>
            <a:r>
              <a:rPr lang="ko-KR" altLang="en-US" dirty="0"/>
              <a:t>차 저장장치 </a:t>
            </a:r>
            <a:r>
              <a:rPr lang="en-US" altLang="ko-KR" dirty="0"/>
              <a:t>(Secondary storage)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비휘발성 저장 기능을 제공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HDD, CD, Tape </a:t>
            </a:r>
            <a:r>
              <a:rPr lang="ko-KR" altLang="en-US" dirty="0"/>
              <a:t>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D5D024-13D3-414E-80B3-285B4AE1A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82" y="666872"/>
            <a:ext cx="3763518" cy="44985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064F75E-3AA2-40C7-8950-EF5F3E5F9513}"/>
              </a:ext>
            </a:extLst>
          </p:cNvPr>
          <p:cNvSpPr/>
          <p:nvPr/>
        </p:nvSpPr>
        <p:spPr>
          <a:xfrm>
            <a:off x="7944845" y="4057880"/>
            <a:ext cx="807269" cy="544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58AFE422-EEAE-4CE6-A090-D764EBC3C296}"/>
              </a:ext>
            </a:extLst>
          </p:cNvPr>
          <p:cNvSpPr/>
          <p:nvPr/>
        </p:nvSpPr>
        <p:spPr>
          <a:xfrm>
            <a:off x="8752114" y="2561238"/>
            <a:ext cx="1772816" cy="1698186"/>
          </a:xfrm>
          <a:custGeom>
            <a:avLst/>
            <a:gdLst>
              <a:gd name="connsiteX0" fmla="*/ 0 w 1772816"/>
              <a:gd name="connsiteY0" fmla="*/ 1698186 h 1698186"/>
              <a:gd name="connsiteX1" fmla="*/ 93306 w 1772816"/>
              <a:gd name="connsiteY1" fmla="*/ 1679525 h 1698186"/>
              <a:gd name="connsiteX2" fmla="*/ 615820 w 1772816"/>
              <a:gd name="connsiteY2" fmla="*/ 1642203 h 1698186"/>
              <a:gd name="connsiteX3" fmla="*/ 765110 w 1772816"/>
              <a:gd name="connsiteY3" fmla="*/ 1548896 h 1698186"/>
              <a:gd name="connsiteX4" fmla="*/ 783771 w 1772816"/>
              <a:gd name="connsiteY4" fmla="*/ 1492913 h 1698186"/>
              <a:gd name="connsiteX5" fmla="*/ 746449 w 1772816"/>
              <a:gd name="connsiteY5" fmla="*/ 615835 h 1698186"/>
              <a:gd name="connsiteX6" fmla="*/ 727788 w 1772816"/>
              <a:gd name="connsiteY6" fmla="*/ 541190 h 1698186"/>
              <a:gd name="connsiteX7" fmla="*/ 746449 w 1772816"/>
              <a:gd name="connsiteY7" fmla="*/ 205288 h 1698186"/>
              <a:gd name="connsiteX8" fmla="*/ 765110 w 1772816"/>
              <a:gd name="connsiteY8" fmla="*/ 93321 h 1698186"/>
              <a:gd name="connsiteX9" fmla="*/ 1175657 w 1772816"/>
              <a:gd name="connsiteY9" fmla="*/ 74660 h 1698186"/>
              <a:gd name="connsiteX10" fmla="*/ 1362269 w 1772816"/>
              <a:gd name="connsiteY10" fmla="*/ 55999 h 1698186"/>
              <a:gd name="connsiteX11" fmla="*/ 1436914 w 1772816"/>
              <a:gd name="connsiteY11" fmla="*/ 37337 h 1698186"/>
              <a:gd name="connsiteX12" fmla="*/ 1548882 w 1772816"/>
              <a:gd name="connsiteY12" fmla="*/ 18676 h 1698186"/>
              <a:gd name="connsiteX13" fmla="*/ 1772816 w 1772816"/>
              <a:gd name="connsiteY13" fmla="*/ 15 h 169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72816" h="1698186">
                <a:moveTo>
                  <a:pt x="0" y="1698186"/>
                </a:moveTo>
                <a:cubicBezTo>
                  <a:pt x="31102" y="1691966"/>
                  <a:pt x="61866" y="1683717"/>
                  <a:pt x="93306" y="1679525"/>
                </a:cubicBezTo>
                <a:cubicBezTo>
                  <a:pt x="263704" y="1656806"/>
                  <a:pt x="446748" y="1651596"/>
                  <a:pt x="615820" y="1642203"/>
                </a:cubicBezTo>
                <a:cubicBezTo>
                  <a:pt x="717942" y="1608162"/>
                  <a:pt x="723708" y="1631700"/>
                  <a:pt x="765110" y="1548896"/>
                </a:cubicBezTo>
                <a:cubicBezTo>
                  <a:pt x="773907" y="1531302"/>
                  <a:pt x="777551" y="1511574"/>
                  <a:pt x="783771" y="1492913"/>
                </a:cubicBezTo>
                <a:cubicBezTo>
                  <a:pt x="778125" y="1272700"/>
                  <a:pt x="792255" y="890672"/>
                  <a:pt x="746449" y="615835"/>
                </a:cubicBezTo>
                <a:cubicBezTo>
                  <a:pt x="742233" y="590537"/>
                  <a:pt x="734008" y="566072"/>
                  <a:pt x="727788" y="541190"/>
                </a:cubicBezTo>
                <a:cubicBezTo>
                  <a:pt x="734008" y="429223"/>
                  <a:pt x="737136" y="317041"/>
                  <a:pt x="746449" y="205288"/>
                </a:cubicBezTo>
                <a:cubicBezTo>
                  <a:pt x="749591" y="167582"/>
                  <a:pt x="728912" y="104338"/>
                  <a:pt x="765110" y="93321"/>
                </a:cubicBezTo>
                <a:cubicBezTo>
                  <a:pt x="896165" y="53435"/>
                  <a:pt x="1038808" y="80880"/>
                  <a:pt x="1175657" y="74660"/>
                </a:cubicBezTo>
                <a:cubicBezTo>
                  <a:pt x="1237861" y="68440"/>
                  <a:pt x="1300383" y="64840"/>
                  <a:pt x="1362269" y="55999"/>
                </a:cubicBezTo>
                <a:cubicBezTo>
                  <a:pt x="1387659" y="52372"/>
                  <a:pt x="1411765" y="42367"/>
                  <a:pt x="1436914" y="37337"/>
                </a:cubicBezTo>
                <a:cubicBezTo>
                  <a:pt x="1474017" y="29916"/>
                  <a:pt x="1511337" y="23369"/>
                  <a:pt x="1548882" y="18676"/>
                </a:cubicBezTo>
                <a:cubicBezTo>
                  <a:pt x="1708075" y="-1223"/>
                  <a:pt x="1680900" y="15"/>
                  <a:pt x="1772816" y="1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5F29D-A62F-41C7-84F4-91975C1DCA34}"/>
              </a:ext>
            </a:extLst>
          </p:cNvPr>
          <p:cNvSpPr txBox="1"/>
          <p:nvPr/>
        </p:nvSpPr>
        <p:spPr>
          <a:xfrm>
            <a:off x="10142430" y="2033234"/>
            <a:ext cx="8171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적재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45F6E3E-5614-4EE8-8ECC-77981EAC32C1}"/>
              </a:ext>
            </a:extLst>
          </p:cNvPr>
          <p:cNvSpPr/>
          <p:nvPr/>
        </p:nvSpPr>
        <p:spPr>
          <a:xfrm>
            <a:off x="8752114" y="1915473"/>
            <a:ext cx="1469599" cy="37707"/>
          </a:xfrm>
          <a:custGeom>
            <a:avLst/>
            <a:gdLst>
              <a:gd name="connsiteX0" fmla="*/ 0 w 1469599"/>
              <a:gd name="connsiteY0" fmla="*/ 0 h 37707"/>
              <a:gd name="connsiteX1" fmla="*/ 329938 w 1469599"/>
              <a:gd name="connsiteY1" fmla="*/ 9427 h 37707"/>
              <a:gd name="connsiteX2" fmla="*/ 461913 w 1469599"/>
              <a:gd name="connsiteY2" fmla="*/ 18854 h 37707"/>
              <a:gd name="connsiteX3" fmla="*/ 490194 w 1469599"/>
              <a:gd name="connsiteY3" fmla="*/ 28281 h 37707"/>
              <a:gd name="connsiteX4" fmla="*/ 697584 w 1469599"/>
              <a:gd name="connsiteY4" fmla="*/ 37707 h 37707"/>
              <a:gd name="connsiteX5" fmla="*/ 1319753 w 1469599"/>
              <a:gd name="connsiteY5" fmla="*/ 28281 h 37707"/>
              <a:gd name="connsiteX6" fmla="*/ 1451728 w 1469599"/>
              <a:gd name="connsiteY6" fmla="*/ 18854 h 3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599" h="37707">
                <a:moveTo>
                  <a:pt x="0" y="0"/>
                </a:moveTo>
                <a:lnTo>
                  <a:pt x="329938" y="9427"/>
                </a:lnTo>
                <a:cubicBezTo>
                  <a:pt x="374005" y="11226"/>
                  <a:pt x="418111" y="13701"/>
                  <a:pt x="461913" y="18854"/>
                </a:cubicBezTo>
                <a:cubicBezTo>
                  <a:pt x="471782" y="20015"/>
                  <a:pt x="480289" y="27489"/>
                  <a:pt x="490194" y="28281"/>
                </a:cubicBezTo>
                <a:cubicBezTo>
                  <a:pt x="559175" y="33799"/>
                  <a:pt x="628454" y="34565"/>
                  <a:pt x="697584" y="37707"/>
                </a:cubicBezTo>
                <a:lnTo>
                  <a:pt x="1319753" y="28281"/>
                </a:lnTo>
                <a:cubicBezTo>
                  <a:pt x="1777397" y="15743"/>
                  <a:pt x="997351" y="18854"/>
                  <a:pt x="1451728" y="18854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3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8E4F2-3126-48E8-8809-8AF77211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인터럽트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interrupt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D530E-9723-4FC4-A0EE-38FA1076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인터럽트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CPU</a:t>
            </a:r>
            <a:r>
              <a:rPr lang="ko-KR" altLang="en-US" dirty="0"/>
              <a:t>에게 어떤 사건이 발생했음을 알리는 것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CPU</a:t>
            </a:r>
            <a:r>
              <a:rPr lang="ko-KR" altLang="en-US" dirty="0"/>
              <a:t>가 처리할 인터럽트가 정해져 있음 </a:t>
            </a:r>
            <a:r>
              <a:rPr lang="en-US" altLang="ko-KR" dirty="0"/>
              <a:t>(</a:t>
            </a:r>
            <a:r>
              <a:rPr lang="ko-KR" altLang="en-US" dirty="0"/>
              <a:t>보통 수십</a:t>
            </a:r>
            <a:r>
              <a:rPr lang="en-US" altLang="ko-KR" dirty="0"/>
              <a:t>~ </a:t>
            </a:r>
            <a:r>
              <a:rPr lang="ko-KR" altLang="en-US" dirty="0" err="1"/>
              <a:t>수백개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256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98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8D87A-3C94-4441-ACB9-E96D777B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CB418-9E3E-4A1B-8A13-C04CF1A5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874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운영체제란</a:t>
            </a:r>
            <a:endParaRPr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dirty="0"/>
              <a:t>운영체제 정의</a:t>
            </a:r>
            <a:endParaRPr lang="en-US" altLang="ko-KR" dirty="0"/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컴퓨터 시스템 구성요소</a:t>
            </a:r>
            <a:endParaRPr lang="en-US" altLang="ko-KR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 하드웨어 개요</a:t>
            </a:r>
            <a:endParaRPr lang="en-US" altLang="ko-KR" dirty="0"/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프로세서</a:t>
            </a:r>
            <a:endParaRPr lang="en-US" altLang="ko-KR" dirty="0"/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인터럽트</a:t>
            </a:r>
            <a:endParaRPr lang="en-US" altLang="ko-KR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운영체제 수행</a:t>
            </a:r>
            <a:endParaRPr lang="en-US" altLang="ko-KR" dirty="0"/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운영체제 수행과정</a:t>
            </a:r>
            <a:endParaRPr lang="en-US" altLang="ko-KR" dirty="0"/>
          </a:p>
          <a:p>
            <a:pPr marL="1257300" lvl="2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시스템 호출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A1C1984-28E8-4DFA-B3DB-AEC7AF473712}"/>
              </a:ext>
            </a:extLst>
          </p:cNvPr>
          <p:cNvSpPr txBox="1">
            <a:spLocks/>
          </p:cNvSpPr>
          <p:nvPr/>
        </p:nvSpPr>
        <p:spPr>
          <a:xfrm>
            <a:off x="6295055" y="1690688"/>
            <a:ext cx="50587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ko-KR" altLang="en-US" dirty="0"/>
              <a:t>프로세스</a:t>
            </a:r>
            <a:endParaRPr lang="en-US" altLang="ko-KR" dirty="0"/>
          </a:p>
          <a:p>
            <a:pPr marL="1428750" lvl="2" indent="-514350">
              <a:buFont typeface="+mj-lt"/>
              <a:buAutoNum type="arabicPeriod"/>
            </a:pPr>
            <a:r>
              <a:rPr lang="ko-KR" altLang="en-US" dirty="0"/>
              <a:t>프로세스란</a:t>
            </a:r>
            <a:endParaRPr lang="en-US" altLang="ko-KR" dirty="0"/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프로세스 상태</a:t>
            </a:r>
            <a:endParaRPr lang="en-US" altLang="ko-KR" dirty="0"/>
          </a:p>
          <a:p>
            <a:pPr marL="342900" indent="-342900">
              <a:lnSpc>
                <a:spcPct val="100000"/>
              </a:lnSpc>
              <a:buFont typeface="+mj-lt"/>
              <a:buAutoNum type="arabicPeriod" startAt="4"/>
            </a:pPr>
            <a:r>
              <a:rPr lang="ko-KR" altLang="en-US" dirty="0"/>
              <a:t> 스케줄링</a:t>
            </a:r>
            <a:endParaRPr lang="en-US" altLang="ko-KR" dirty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스케줄링 큐</a:t>
            </a:r>
            <a:endParaRPr lang="en-US" altLang="ko-KR" dirty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스케줄러</a:t>
            </a:r>
            <a:endParaRPr lang="en-US" altLang="ko-KR" dirty="0"/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스케줄링 알고리즘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4333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8315D-4363-46A1-AD2B-615364C6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인터럽트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DF2BB-5557-4339-90FF-9199D6CA4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인터럽트 유형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하드웨어 인터럽트</a:t>
            </a:r>
            <a:endParaRPr lang="en-US" altLang="ko-KR" dirty="0"/>
          </a:p>
          <a:p>
            <a:pPr lvl="3"/>
            <a:r>
              <a:rPr lang="ko-KR" altLang="en-US" sz="2000" dirty="0"/>
              <a:t>입출력 장치에서 입출력의 종료를 알림</a:t>
            </a:r>
            <a:endParaRPr lang="en-US" altLang="ko-KR" sz="2000" dirty="0"/>
          </a:p>
          <a:p>
            <a:pPr lvl="3"/>
            <a:r>
              <a:rPr lang="ko-KR" altLang="en-US" sz="2000" dirty="0"/>
              <a:t>타이머 장치에서 주기적으로 알림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소프트웨어 인터럽트</a:t>
            </a:r>
            <a:endParaRPr lang="en-US" altLang="ko-KR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ko-KR" altLang="en-US" sz="2000" dirty="0"/>
              <a:t>프로그램 오류 </a:t>
            </a:r>
            <a:r>
              <a:rPr lang="en-US" altLang="ko-KR" sz="2000" dirty="0"/>
              <a:t>: 0</a:t>
            </a:r>
            <a:r>
              <a:rPr lang="ko-KR" altLang="en-US" sz="2000" dirty="0"/>
              <a:t>으로 나누기</a:t>
            </a:r>
            <a:r>
              <a:rPr lang="en-US" altLang="ko-KR" sz="2000" dirty="0"/>
              <a:t>, </a:t>
            </a:r>
            <a:r>
              <a:rPr lang="ko-KR" altLang="en-US" sz="2000" dirty="0"/>
              <a:t>잘못된 주소 참조 등</a:t>
            </a:r>
            <a:endParaRPr lang="en-US" altLang="ko-KR" sz="2000" dirty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사용자</a:t>
            </a:r>
            <a:r>
              <a:rPr lang="en-US" altLang="ko-KR" sz="2000" dirty="0"/>
              <a:t>(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)</a:t>
            </a:r>
            <a:r>
              <a:rPr lang="ko-KR" altLang="en-US" sz="2000" dirty="0"/>
              <a:t>의 서비스 요청 </a:t>
            </a:r>
            <a:r>
              <a:rPr lang="en-US" altLang="ko-KR" sz="2000" dirty="0"/>
              <a:t>: </a:t>
            </a:r>
            <a:r>
              <a:rPr lang="ko-KR" altLang="en-US" sz="2000" dirty="0"/>
              <a:t>시스템 호출 </a:t>
            </a:r>
            <a:r>
              <a:rPr lang="en-US" altLang="ko-KR" sz="2000" dirty="0"/>
              <a:t>(system call)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6146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2A954-FEBB-4120-A7D1-03774FB2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FADF3-7E52-4A9B-A574-94AF4DABA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인터럽트가 발생하면 </a:t>
            </a:r>
            <a:r>
              <a:rPr lang="en-US" altLang="ko-KR" dirty="0"/>
              <a:t>, CPU </a:t>
            </a:r>
            <a:r>
              <a:rPr lang="ko-KR" altLang="en-US" dirty="0"/>
              <a:t>는 현재 수행하던 일을 </a:t>
            </a:r>
            <a:r>
              <a:rPr lang="ko-KR" altLang="en-US" dirty="0">
                <a:solidFill>
                  <a:srgbClr val="FF0000"/>
                </a:solidFill>
              </a:rPr>
              <a:t>중단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인터럽트 서비스 루틴</a:t>
            </a:r>
            <a:r>
              <a:rPr lang="ko-KR" altLang="en-US" dirty="0"/>
              <a:t>을 수행한다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인터럽트 서비스 루틴 </a:t>
            </a:r>
            <a:r>
              <a:rPr lang="en-US" altLang="ko-KR" dirty="0"/>
              <a:t>(Interrupt Service Routine, ISR) </a:t>
            </a:r>
          </a:p>
          <a:p>
            <a:pPr marL="457200" lvl="1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운영체제 내부의 코드</a:t>
            </a:r>
          </a:p>
        </p:txBody>
      </p:sp>
    </p:spTree>
    <p:extLst>
      <p:ext uri="{BB962C8B-B14F-4D97-AF65-F5344CB8AC3E}">
        <p14:creationId xmlns:p14="http://schemas.microsoft.com/office/powerpoint/2010/main" val="1087510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BDC6C9-01B8-4A96-8731-0BFD65AA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8" y="2103437"/>
            <a:ext cx="10515600" cy="1325563"/>
          </a:xfrm>
        </p:spPr>
        <p:txBody>
          <a:bodyPr/>
          <a:lstStyle/>
          <a:p>
            <a:r>
              <a:rPr lang="en-US" altLang="ko-KR" b="1" dirty="0"/>
              <a:t>Chapter 3 </a:t>
            </a:r>
            <a:r>
              <a:rPr lang="ko-KR" altLang="en-US" b="1" dirty="0"/>
              <a:t>운영체제 수행</a:t>
            </a:r>
          </a:p>
        </p:txBody>
      </p:sp>
    </p:spTree>
    <p:extLst>
      <p:ext uri="{BB962C8B-B14F-4D97-AF65-F5344CB8AC3E}">
        <p14:creationId xmlns:p14="http://schemas.microsoft.com/office/powerpoint/2010/main" val="3916495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69819-F654-442C-945E-8AF120BA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D19A9-56EB-4517-8028-5C36F0D4B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253442"/>
          </a:xfrm>
        </p:spPr>
        <p:txBody>
          <a:bodyPr/>
          <a:lstStyle/>
          <a:p>
            <a:r>
              <a:rPr lang="ko-KR" altLang="en-US" dirty="0"/>
              <a:t>컴퓨터 시스템의 메모리는 </a:t>
            </a:r>
            <a:r>
              <a:rPr lang="en-US" altLang="ko-KR" dirty="0"/>
              <a:t>ROM </a:t>
            </a:r>
            <a:r>
              <a:rPr lang="ko-KR" altLang="en-US" dirty="0"/>
              <a:t>과 </a:t>
            </a:r>
            <a:r>
              <a:rPr lang="en-US" altLang="ko-KR" dirty="0"/>
              <a:t>RAM </a:t>
            </a:r>
            <a:r>
              <a:rPr lang="ko-KR" altLang="en-US" dirty="0"/>
              <a:t>으로 구성되며 </a:t>
            </a:r>
            <a:r>
              <a:rPr lang="en-US" altLang="ko-KR" dirty="0"/>
              <a:t>,</a:t>
            </a:r>
            <a:r>
              <a:rPr lang="ko-KR" altLang="en-US" dirty="0"/>
              <a:t>일반적으로 메모리의 첫 부분에 </a:t>
            </a:r>
            <a:r>
              <a:rPr lang="en-US" altLang="ko-KR" dirty="0"/>
              <a:t>ROM, </a:t>
            </a:r>
            <a:r>
              <a:rPr lang="ko-KR" altLang="en-US" dirty="0" err="1"/>
              <a:t>뒷</a:t>
            </a:r>
            <a:r>
              <a:rPr lang="ko-KR" altLang="en-US" dirty="0"/>
              <a:t> 부분에 </a:t>
            </a:r>
            <a:r>
              <a:rPr lang="en-US" altLang="ko-KR" dirty="0"/>
              <a:t>RAM</a:t>
            </a:r>
            <a:r>
              <a:rPr lang="ko-KR" altLang="en-US" dirty="0"/>
              <a:t>이 위치함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r>
              <a:rPr lang="en-US" altLang="ko-KR" dirty="0"/>
              <a:t>ROM </a:t>
            </a:r>
            <a:r>
              <a:rPr lang="ko-KR" altLang="en-US" dirty="0"/>
              <a:t>의 시작 위치에 </a:t>
            </a:r>
            <a:r>
              <a:rPr lang="ko-KR" altLang="en-US" dirty="0" err="1"/>
              <a:t>부트로더</a:t>
            </a:r>
            <a:r>
              <a:rPr lang="ko-KR" altLang="en-US" dirty="0"/>
              <a:t> </a:t>
            </a:r>
            <a:r>
              <a:rPr lang="en-US" altLang="ko-KR" dirty="0"/>
              <a:t>(boot loader) </a:t>
            </a:r>
            <a:r>
              <a:rPr lang="ko-KR" altLang="en-US" dirty="0"/>
              <a:t>프로그램이 저장되어 있음</a:t>
            </a:r>
          </a:p>
        </p:txBody>
      </p:sp>
    </p:spTree>
    <p:extLst>
      <p:ext uri="{BB962C8B-B14F-4D97-AF65-F5344CB8AC3E}">
        <p14:creationId xmlns:p14="http://schemas.microsoft.com/office/powerpoint/2010/main" val="2020976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8ADF0-99D9-4F16-AEAB-BA389044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68AF7-D2BD-4E1B-B22E-7BFA23DC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5455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전원이 켜지면 </a:t>
            </a:r>
            <a:r>
              <a:rPr lang="en-US" altLang="ko-KR" dirty="0"/>
              <a:t>, CPU </a:t>
            </a:r>
            <a:r>
              <a:rPr lang="ko-KR" altLang="en-US" dirty="0"/>
              <a:t>는 메모리 첫 부분의 내용을 읽어 수행하게 되는데</a:t>
            </a:r>
            <a:r>
              <a:rPr lang="en-US" altLang="ko-KR" dirty="0"/>
              <a:t>, </a:t>
            </a:r>
            <a:r>
              <a:rPr lang="ko-KR" altLang="en-US" dirty="0" err="1"/>
              <a:t>부트로더를</a:t>
            </a:r>
            <a:r>
              <a:rPr lang="ko-KR" altLang="en-US" dirty="0"/>
              <a:t> 수행하게 됨</a:t>
            </a:r>
            <a:endParaRPr lang="en-US" altLang="ko-KR" dirty="0"/>
          </a:p>
          <a:p>
            <a:pPr lvl="5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/>
              <a:t>부트로더가</a:t>
            </a:r>
            <a:r>
              <a:rPr lang="ko-KR" altLang="en-US" dirty="0"/>
              <a:t> 하는 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시스템 초기화 및 테스트 메모리 </a:t>
            </a:r>
            <a:r>
              <a:rPr lang="en-US" altLang="ko-KR" dirty="0"/>
              <a:t>, </a:t>
            </a:r>
            <a:r>
              <a:rPr lang="ko-KR" altLang="en-US" dirty="0"/>
              <a:t>기본 입출력장치 등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</a:rPr>
              <a:t>운영체제</a:t>
            </a:r>
            <a:r>
              <a:rPr lang="ko-KR" altLang="en-US" dirty="0"/>
              <a:t> 파일을 보조기억장치에서 </a:t>
            </a:r>
            <a:r>
              <a:rPr lang="ko-KR" altLang="en-US" dirty="0" err="1"/>
              <a:t>읽어들여</a:t>
            </a:r>
            <a:r>
              <a:rPr lang="ko-KR" altLang="en-US" dirty="0"/>
              <a:t> 메모리에 </a:t>
            </a:r>
            <a:r>
              <a:rPr lang="ko-KR" altLang="en-US" dirty="0">
                <a:solidFill>
                  <a:srgbClr val="FF0000"/>
                </a:solidFill>
              </a:rPr>
              <a:t>적재</a:t>
            </a:r>
            <a:r>
              <a:rPr lang="ko-KR" altLang="en-US" dirty="0"/>
              <a:t>하고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을 </a:t>
            </a:r>
            <a:r>
              <a:rPr lang="ko-KR" altLang="en-US" dirty="0" err="1"/>
              <a:t>시작시킨다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36AA4E-96BD-43A2-97DC-2060E560F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758" y="1528630"/>
            <a:ext cx="2811376" cy="33604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F5E3996-637C-4C34-B22E-B82967E5AB3C}"/>
              </a:ext>
            </a:extLst>
          </p:cNvPr>
          <p:cNvSpPr/>
          <p:nvPr/>
        </p:nvSpPr>
        <p:spPr>
          <a:xfrm>
            <a:off x="838200" y="447360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전원이 켜지면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CPU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모드는 커널 모드로 초기화됨</a:t>
            </a:r>
            <a:endParaRPr lang="en-US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즉 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부트로더는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커널 모드에서 실행됨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6366A3-CE97-4D26-895C-2D62AFB813B3}"/>
              </a:ext>
            </a:extLst>
          </p:cNvPr>
          <p:cNvSpPr/>
          <p:nvPr/>
        </p:nvSpPr>
        <p:spPr>
          <a:xfrm>
            <a:off x="9564999" y="4089165"/>
            <a:ext cx="563987" cy="4253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2909193-F31D-49F6-A97D-CD4D357D14A0}"/>
              </a:ext>
            </a:extLst>
          </p:cNvPr>
          <p:cNvSpPr/>
          <p:nvPr/>
        </p:nvSpPr>
        <p:spPr>
          <a:xfrm>
            <a:off x="10173440" y="2854193"/>
            <a:ext cx="1238553" cy="1325563"/>
          </a:xfrm>
          <a:custGeom>
            <a:avLst/>
            <a:gdLst>
              <a:gd name="connsiteX0" fmla="*/ 0 w 1772816"/>
              <a:gd name="connsiteY0" fmla="*/ 1698186 h 1698186"/>
              <a:gd name="connsiteX1" fmla="*/ 93306 w 1772816"/>
              <a:gd name="connsiteY1" fmla="*/ 1679525 h 1698186"/>
              <a:gd name="connsiteX2" fmla="*/ 615820 w 1772816"/>
              <a:gd name="connsiteY2" fmla="*/ 1642203 h 1698186"/>
              <a:gd name="connsiteX3" fmla="*/ 765110 w 1772816"/>
              <a:gd name="connsiteY3" fmla="*/ 1548896 h 1698186"/>
              <a:gd name="connsiteX4" fmla="*/ 783771 w 1772816"/>
              <a:gd name="connsiteY4" fmla="*/ 1492913 h 1698186"/>
              <a:gd name="connsiteX5" fmla="*/ 746449 w 1772816"/>
              <a:gd name="connsiteY5" fmla="*/ 615835 h 1698186"/>
              <a:gd name="connsiteX6" fmla="*/ 727788 w 1772816"/>
              <a:gd name="connsiteY6" fmla="*/ 541190 h 1698186"/>
              <a:gd name="connsiteX7" fmla="*/ 746449 w 1772816"/>
              <a:gd name="connsiteY7" fmla="*/ 205288 h 1698186"/>
              <a:gd name="connsiteX8" fmla="*/ 765110 w 1772816"/>
              <a:gd name="connsiteY8" fmla="*/ 93321 h 1698186"/>
              <a:gd name="connsiteX9" fmla="*/ 1175657 w 1772816"/>
              <a:gd name="connsiteY9" fmla="*/ 74660 h 1698186"/>
              <a:gd name="connsiteX10" fmla="*/ 1362269 w 1772816"/>
              <a:gd name="connsiteY10" fmla="*/ 55999 h 1698186"/>
              <a:gd name="connsiteX11" fmla="*/ 1436914 w 1772816"/>
              <a:gd name="connsiteY11" fmla="*/ 37337 h 1698186"/>
              <a:gd name="connsiteX12" fmla="*/ 1548882 w 1772816"/>
              <a:gd name="connsiteY12" fmla="*/ 18676 h 1698186"/>
              <a:gd name="connsiteX13" fmla="*/ 1772816 w 1772816"/>
              <a:gd name="connsiteY13" fmla="*/ 15 h 169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72816" h="1698186">
                <a:moveTo>
                  <a:pt x="0" y="1698186"/>
                </a:moveTo>
                <a:cubicBezTo>
                  <a:pt x="31102" y="1691966"/>
                  <a:pt x="61866" y="1683717"/>
                  <a:pt x="93306" y="1679525"/>
                </a:cubicBezTo>
                <a:cubicBezTo>
                  <a:pt x="263704" y="1656806"/>
                  <a:pt x="446748" y="1651596"/>
                  <a:pt x="615820" y="1642203"/>
                </a:cubicBezTo>
                <a:cubicBezTo>
                  <a:pt x="717942" y="1608162"/>
                  <a:pt x="723708" y="1631700"/>
                  <a:pt x="765110" y="1548896"/>
                </a:cubicBezTo>
                <a:cubicBezTo>
                  <a:pt x="773907" y="1531302"/>
                  <a:pt x="777551" y="1511574"/>
                  <a:pt x="783771" y="1492913"/>
                </a:cubicBezTo>
                <a:cubicBezTo>
                  <a:pt x="778125" y="1272700"/>
                  <a:pt x="792255" y="890672"/>
                  <a:pt x="746449" y="615835"/>
                </a:cubicBezTo>
                <a:cubicBezTo>
                  <a:pt x="742233" y="590537"/>
                  <a:pt x="734008" y="566072"/>
                  <a:pt x="727788" y="541190"/>
                </a:cubicBezTo>
                <a:cubicBezTo>
                  <a:pt x="734008" y="429223"/>
                  <a:pt x="737136" y="317041"/>
                  <a:pt x="746449" y="205288"/>
                </a:cubicBezTo>
                <a:cubicBezTo>
                  <a:pt x="749591" y="167582"/>
                  <a:pt x="728912" y="104338"/>
                  <a:pt x="765110" y="93321"/>
                </a:cubicBezTo>
                <a:cubicBezTo>
                  <a:pt x="896165" y="53435"/>
                  <a:pt x="1038808" y="80880"/>
                  <a:pt x="1175657" y="74660"/>
                </a:cubicBezTo>
                <a:cubicBezTo>
                  <a:pt x="1237861" y="68440"/>
                  <a:pt x="1300383" y="64840"/>
                  <a:pt x="1362269" y="55999"/>
                </a:cubicBezTo>
                <a:cubicBezTo>
                  <a:pt x="1387659" y="52372"/>
                  <a:pt x="1411765" y="42367"/>
                  <a:pt x="1436914" y="37337"/>
                </a:cubicBezTo>
                <a:cubicBezTo>
                  <a:pt x="1474017" y="29916"/>
                  <a:pt x="1511337" y="23369"/>
                  <a:pt x="1548882" y="18676"/>
                </a:cubicBezTo>
                <a:cubicBezTo>
                  <a:pt x="1708075" y="-1223"/>
                  <a:pt x="1680900" y="15"/>
                  <a:pt x="1772816" y="1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AC781-870C-4740-87E2-D0686C4B87D0}"/>
              </a:ext>
            </a:extLst>
          </p:cNvPr>
          <p:cNvSpPr txBox="1"/>
          <p:nvPr/>
        </p:nvSpPr>
        <p:spPr>
          <a:xfrm>
            <a:off x="11165215" y="2144846"/>
            <a:ext cx="57087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적재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3A4E668-EC47-494F-ABEE-BFF22B5E852F}"/>
              </a:ext>
            </a:extLst>
          </p:cNvPr>
          <p:cNvSpPr/>
          <p:nvPr/>
        </p:nvSpPr>
        <p:spPr>
          <a:xfrm>
            <a:off x="10173440" y="2208428"/>
            <a:ext cx="1026715" cy="45719"/>
          </a:xfrm>
          <a:custGeom>
            <a:avLst/>
            <a:gdLst>
              <a:gd name="connsiteX0" fmla="*/ 0 w 1469599"/>
              <a:gd name="connsiteY0" fmla="*/ 0 h 37707"/>
              <a:gd name="connsiteX1" fmla="*/ 329938 w 1469599"/>
              <a:gd name="connsiteY1" fmla="*/ 9427 h 37707"/>
              <a:gd name="connsiteX2" fmla="*/ 461913 w 1469599"/>
              <a:gd name="connsiteY2" fmla="*/ 18854 h 37707"/>
              <a:gd name="connsiteX3" fmla="*/ 490194 w 1469599"/>
              <a:gd name="connsiteY3" fmla="*/ 28281 h 37707"/>
              <a:gd name="connsiteX4" fmla="*/ 697584 w 1469599"/>
              <a:gd name="connsiteY4" fmla="*/ 37707 h 37707"/>
              <a:gd name="connsiteX5" fmla="*/ 1319753 w 1469599"/>
              <a:gd name="connsiteY5" fmla="*/ 28281 h 37707"/>
              <a:gd name="connsiteX6" fmla="*/ 1451728 w 1469599"/>
              <a:gd name="connsiteY6" fmla="*/ 18854 h 3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9599" h="37707">
                <a:moveTo>
                  <a:pt x="0" y="0"/>
                </a:moveTo>
                <a:lnTo>
                  <a:pt x="329938" y="9427"/>
                </a:lnTo>
                <a:cubicBezTo>
                  <a:pt x="374005" y="11226"/>
                  <a:pt x="418111" y="13701"/>
                  <a:pt x="461913" y="18854"/>
                </a:cubicBezTo>
                <a:cubicBezTo>
                  <a:pt x="471782" y="20015"/>
                  <a:pt x="480289" y="27489"/>
                  <a:pt x="490194" y="28281"/>
                </a:cubicBezTo>
                <a:cubicBezTo>
                  <a:pt x="559175" y="33799"/>
                  <a:pt x="628454" y="34565"/>
                  <a:pt x="697584" y="37707"/>
                </a:cubicBezTo>
                <a:lnTo>
                  <a:pt x="1319753" y="28281"/>
                </a:lnTo>
                <a:cubicBezTo>
                  <a:pt x="1777397" y="15743"/>
                  <a:pt x="997351" y="18854"/>
                  <a:pt x="1451728" y="18854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0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5FB57-82F0-48C8-A1E7-8219C68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6D2E2-73C9-4F64-AFAA-645334DC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운영체제가 부팅될 때 하는 일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시스템 초기화</a:t>
            </a:r>
            <a:endParaRPr lang="en-US" altLang="ko-KR" dirty="0"/>
          </a:p>
          <a:p>
            <a:pPr lvl="4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CPU</a:t>
            </a:r>
            <a:r>
              <a:rPr lang="ko-KR" altLang="en-US" dirty="0"/>
              <a:t>모드를 사용자 모드로 변경 </a:t>
            </a:r>
            <a:r>
              <a:rPr lang="en-US" altLang="ko-KR" dirty="0"/>
              <a:t>(</a:t>
            </a:r>
            <a:r>
              <a:rPr lang="ko-KR" altLang="en-US" dirty="0"/>
              <a:t>특수 명령어를 실행하여 변경함</a:t>
            </a:r>
            <a:r>
              <a:rPr lang="en-US" altLang="ko-KR" dirty="0"/>
              <a:t>)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최초의 프로그램을 </a:t>
            </a:r>
            <a:r>
              <a:rPr lang="ko-KR" altLang="en-US" dirty="0" err="1"/>
              <a:t>시작시킴</a:t>
            </a:r>
            <a:r>
              <a:rPr lang="ko-KR" altLang="en-US" dirty="0"/>
              <a:t> </a:t>
            </a:r>
            <a:r>
              <a:rPr lang="en-US" altLang="ko-KR" dirty="0"/>
              <a:t>(UNIX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288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5FB57-82F0-48C8-A1E7-8219C683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6D2E2-73C9-4F64-AFAA-645334DC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운영체제는 인터럽트에 의해 </a:t>
            </a:r>
            <a:r>
              <a:rPr lang="en-US" altLang="ko-KR" dirty="0"/>
              <a:t>CPU </a:t>
            </a:r>
            <a:r>
              <a:rPr lang="ko-KR" altLang="en-US" dirty="0"/>
              <a:t>제어를 받아서 수행됨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운영체제는 인터럽트에 의해 구동되는 프로그램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4"/>
            <a:endParaRPr lang="en-US" altLang="ko-KR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타이머 인터럽트 </a:t>
            </a:r>
            <a:r>
              <a:rPr lang="en-US" altLang="ko-KR" dirty="0"/>
              <a:t>: </a:t>
            </a:r>
            <a:r>
              <a:rPr lang="ko-KR" altLang="en-US" dirty="0"/>
              <a:t>주기적으로 인터럽트를 발생시킴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응용 프로그램 </a:t>
            </a:r>
            <a:r>
              <a:rPr lang="en-US" altLang="ko-KR" dirty="0"/>
              <a:t>: </a:t>
            </a:r>
            <a:r>
              <a:rPr lang="ko-KR" altLang="en-US" dirty="0"/>
              <a:t>시스템 호출을 수행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입출력 장치 </a:t>
            </a:r>
            <a:r>
              <a:rPr lang="en-US" altLang="ko-KR" dirty="0"/>
              <a:t>: </a:t>
            </a:r>
            <a:r>
              <a:rPr lang="ko-KR" altLang="en-US" dirty="0"/>
              <a:t>입출력을 마치면 인터럽트를 발생시킴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9ED878-975B-4049-A567-03A82FDB44C0}"/>
              </a:ext>
            </a:extLst>
          </p:cNvPr>
          <p:cNvSpPr/>
          <p:nvPr/>
        </p:nvSpPr>
        <p:spPr>
          <a:xfrm>
            <a:off x="1331167" y="4169246"/>
            <a:ext cx="952966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인터럽트에 의해 운영체제가 수행될 때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, CPU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모드는 자동으로 </a:t>
            </a:r>
            <a:r>
              <a:rPr lang="ko-KR" altLang="en-US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커널모드</a:t>
            </a:r>
            <a:r>
              <a:rPr lang="ko-KR" altLang="en-US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됨</a:t>
            </a:r>
          </a:p>
        </p:txBody>
      </p:sp>
    </p:spTree>
    <p:extLst>
      <p:ext uri="{BB962C8B-B14F-4D97-AF65-F5344CB8AC3E}">
        <p14:creationId xmlns:p14="http://schemas.microsoft.com/office/powerpoint/2010/main" val="1944083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76F1E-5BDE-470C-A4F3-3B75E9EE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F1B2D-80C4-4A9E-AC92-F189AA33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운영체제는 커널 모드에서 수행되며 </a:t>
            </a:r>
            <a:r>
              <a:rPr lang="en-US" altLang="ko-KR" dirty="0"/>
              <a:t>, </a:t>
            </a:r>
            <a:r>
              <a:rPr lang="ko-KR" altLang="en-US" dirty="0"/>
              <a:t>인터럽트 서비스 루틴을 수행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CPU </a:t>
            </a:r>
            <a:r>
              <a:rPr lang="ko-KR" altLang="en-US" dirty="0"/>
              <a:t>레지스터들의 값 을 저장한다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인터럽트를 처리한다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저장했던 </a:t>
            </a:r>
            <a:r>
              <a:rPr lang="en-US" altLang="ko-KR" dirty="0"/>
              <a:t>CPU </a:t>
            </a:r>
            <a:r>
              <a:rPr lang="ko-KR" altLang="en-US" dirty="0"/>
              <a:t>레지스터 값들을 복원하여 인터럽트가 발생하기 직전으로 </a:t>
            </a:r>
            <a:r>
              <a:rPr lang="en-US" altLang="ko-KR" dirty="0"/>
              <a:t>CPU </a:t>
            </a:r>
            <a:r>
              <a:rPr lang="ko-KR" altLang="en-US" dirty="0"/>
              <a:t>제어를 넘긴다</a:t>
            </a:r>
          </a:p>
        </p:txBody>
      </p:sp>
    </p:spTree>
    <p:extLst>
      <p:ext uri="{BB962C8B-B14F-4D97-AF65-F5344CB8AC3E}">
        <p14:creationId xmlns:p14="http://schemas.microsoft.com/office/powerpoint/2010/main" val="2395534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B4058-F1AC-44D0-B193-D9096D2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호출 </a:t>
            </a:r>
            <a:r>
              <a:rPr lang="en-US" altLang="ko-KR" dirty="0"/>
              <a:t>( System Call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6FA16-8390-4E67-8846-F1C5AAE1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6951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시스템 호출 </a:t>
            </a:r>
            <a:r>
              <a:rPr lang="en-US" altLang="ko-KR" dirty="0"/>
              <a:t>: </a:t>
            </a:r>
            <a:r>
              <a:rPr lang="ko-KR" altLang="en-US" dirty="0"/>
              <a:t>운영체제가 응용 프로그램에게 제공하는 시스템 함수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응용 프로그램은 마치 함수 호출을 </a:t>
            </a:r>
            <a:r>
              <a:rPr lang="ko-KR" altLang="en-US" dirty="0" err="1"/>
              <a:t>하듯이</a:t>
            </a:r>
            <a:r>
              <a:rPr lang="ko-KR" altLang="en-US" dirty="0"/>
              <a:t> 호출하여 사용할 수 있다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응용 프로그램은 직접 하드웨어를 제어하거나 파일을 읽기 쓰기를 할 수 없다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	-&gt; </a:t>
            </a:r>
            <a:r>
              <a:rPr lang="ko-KR" altLang="en-US" sz="2400" dirty="0"/>
              <a:t>운영체제가 이러한 서비스를 응용 프로그램에게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262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F330E-B828-4DE9-AE17-0A438BBC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호출 </a:t>
            </a:r>
            <a:r>
              <a:rPr lang="en-US" altLang="ko-KR" dirty="0"/>
              <a:t>( System Call 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8CA1DF0-0948-4E35-B5FF-4FE48D0C9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644951" cy="35717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0E3E9D-B6BE-47F3-88F8-D692636260FE}"/>
              </a:ext>
            </a:extLst>
          </p:cNvPr>
          <p:cNvSpPr/>
          <p:nvPr/>
        </p:nvSpPr>
        <p:spPr>
          <a:xfrm>
            <a:off x="6096000" y="1595536"/>
            <a:ext cx="609599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C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프로그램에서 </a:t>
            </a:r>
            <a:r>
              <a:rPr lang="en-US" altLang="ko-KR" sz="2000" b="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()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라이브러리를 호출하면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이것은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write() 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시스템 호출을 호출한다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칠각형 6">
            <a:extLst>
              <a:ext uri="{FF2B5EF4-FFF2-40B4-BE49-F238E27FC236}">
                <a16:creationId xmlns:a16="http://schemas.microsoft.com/office/drawing/2014/main" id="{C9B0B144-F18E-4F66-A2C2-582ACAEAD73A}"/>
              </a:ext>
            </a:extLst>
          </p:cNvPr>
          <p:cNvSpPr/>
          <p:nvPr/>
        </p:nvSpPr>
        <p:spPr>
          <a:xfrm>
            <a:off x="1959429" y="2715295"/>
            <a:ext cx="373225" cy="363807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칠각형 7">
            <a:extLst>
              <a:ext uri="{FF2B5EF4-FFF2-40B4-BE49-F238E27FC236}">
                <a16:creationId xmlns:a16="http://schemas.microsoft.com/office/drawing/2014/main" id="{C913C34A-B51C-4499-B2BD-9EA9934622F5}"/>
              </a:ext>
            </a:extLst>
          </p:cNvPr>
          <p:cNvSpPr/>
          <p:nvPr/>
        </p:nvSpPr>
        <p:spPr>
          <a:xfrm>
            <a:off x="1586204" y="4304609"/>
            <a:ext cx="373225" cy="363807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0FBF7-B354-4CAE-9378-353F70071FF6}"/>
              </a:ext>
            </a:extLst>
          </p:cNvPr>
          <p:cNvSpPr txBox="1"/>
          <p:nvPr/>
        </p:nvSpPr>
        <p:spPr>
          <a:xfrm>
            <a:off x="3359021" y="5262464"/>
            <a:ext cx="149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 </a:t>
            </a:r>
            <a:r>
              <a:rPr lang="ko-KR" altLang="en-US" dirty="0"/>
              <a:t>가 수행</a:t>
            </a:r>
          </a:p>
        </p:txBody>
      </p:sp>
      <p:sp>
        <p:nvSpPr>
          <p:cNvPr id="10" name="칠각형 9">
            <a:extLst>
              <a:ext uri="{FF2B5EF4-FFF2-40B4-BE49-F238E27FC236}">
                <a16:creationId xmlns:a16="http://schemas.microsoft.com/office/drawing/2014/main" id="{F8714E03-B887-4C88-B5C7-D703E1BE943B}"/>
              </a:ext>
            </a:extLst>
          </p:cNvPr>
          <p:cNvSpPr/>
          <p:nvPr/>
        </p:nvSpPr>
        <p:spPr>
          <a:xfrm>
            <a:off x="2948474" y="5267989"/>
            <a:ext cx="373225" cy="363807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칠각형 10">
            <a:extLst>
              <a:ext uri="{FF2B5EF4-FFF2-40B4-BE49-F238E27FC236}">
                <a16:creationId xmlns:a16="http://schemas.microsoft.com/office/drawing/2014/main" id="{C7331515-D2D0-4FF3-8CAF-E2E5F9418E35}"/>
              </a:ext>
            </a:extLst>
          </p:cNvPr>
          <p:cNvSpPr/>
          <p:nvPr/>
        </p:nvSpPr>
        <p:spPr>
          <a:xfrm>
            <a:off x="6151984" y="4304608"/>
            <a:ext cx="373225" cy="363807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칠각형 11">
            <a:extLst>
              <a:ext uri="{FF2B5EF4-FFF2-40B4-BE49-F238E27FC236}">
                <a16:creationId xmlns:a16="http://schemas.microsoft.com/office/drawing/2014/main" id="{0C53C869-BA92-4921-9845-68F7272D8698}"/>
              </a:ext>
            </a:extLst>
          </p:cNvPr>
          <p:cNvSpPr/>
          <p:nvPr/>
        </p:nvSpPr>
        <p:spPr>
          <a:xfrm>
            <a:off x="6096000" y="2715294"/>
            <a:ext cx="373225" cy="363807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48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0" grpId="1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BDC6C9-01B8-4A96-8731-0BFD65AA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8" y="2103437"/>
            <a:ext cx="10515600" cy="1325563"/>
          </a:xfrm>
        </p:spPr>
        <p:txBody>
          <a:bodyPr/>
          <a:lstStyle/>
          <a:p>
            <a:r>
              <a:rPr lang="en-US" altLang="ko-KR" b="1" dirty="0"/>
              <a:t>Chapter 1 </a:t>
            </a:r>
            <a:r>
              <a:rPr lang="ko-KR" altLang="en-US" b="1" dirty="0"/>
              <a:t>운영체제란</a:t>
            </a:r>
          </a:p>
        </p:txBody>
      </p:sp>
    </p:spTree>
    <p:extLst>
      <p:ext uri="{BB962C8B-B14F-4D97-AF65-F5344CB8AC3E}">
        <p14:creationId xmlns:p14="http://schemas.microsoft.com/office/powerpoint/2010/main" val="2356091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53A6C-0507-48D9-A3B9-A3943264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호출 </a:t>
            </a:r>
            <a:r>
              <a:rPr lang="en-US" altLang="ko-KR" dirty="0"/>
              <a:t>( System Call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FE0CA-FE6F-4642-B4B6-62062624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시스템 호출 시의 </a:t>
            </a:r>
            <a:r>
              <a:rPr lang="en-US" altLang="ko-KR" dirty="0"/>
              <a:t>CPU </a:t>
            </a:r>
            <a:r>
              <a:rPr lang="ko-KR" altLang="en-US" dirty="0"/>
              <a:t>모드 변경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사용자 프로세스는 사용자 모드에서 수행되며</a:t>
            </a:r>
          </a:p>
          <a:p>
            <a:pPr lvl="1"/>
            <a:r>
              <a:rPr lang="ko-KR" altLang="en-US" dirty="0"/>
              <a:t>시스템 호출을 하면 인터럽트 처리에 의해 </a:t>
            </a:r>
            <a:r>
              <a:rPr lang="en-US" altLang="ko-KR" dirty="0"/>
              <a:t>CPU </a:t>
            </a:r>
            <a:r>
              <a:rPr lang="ko-KR" altLang="en-US" dirty="0"/>
              <a:t>모드가 자동으로 커널 모드로 변경된다</a:t>
            </a:r>
          </a:p>
        </p:txBody>
      </p:sp>
    </p:spTree>
    <p:extLst>
      <p:ext uri="{BB962C8B-B14F-4D97-AF65-F5344CB8AC3E}">
        <p14:creationId xmlns:p14="http://schemas.microsoft.com/office/powerpoint/2010/main" val="3546552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53A6C-0507-48D9-A3B9-A3943264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호출 </a:t>
            </a:r>
            <a:r>
              <a:rPr lang="en-US" altLang="ko-KR" dirty="0"/>
              <a:t>( System Call 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DDB243-8C23-4BCA-A117-949A46B00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09" y="1690688"/>
            <a:ext cx="10591863" cy="29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8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047EB-DD0A-4208-820D-7C491E73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호출의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D2D20-5345-4913-8D6F-C21CCF6C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프로세스 제어</a:t>
            </a:r>
            <a:endParaRPr lang="en-US" altLang="ko-KR" dirty="0"/>
          </a:p>
          <a:p>
            <a:pPr lvl="1"/>
            <a:r>
              <a:rPr lang="ko-KR" altLang="en-US" dirty="0"/>
              <a:t>종료</a:t>
            </a:r>
            <a:r>
              <a:rPr lang="en-US" altLang="ko-KR" dirty="0"/>
              <a:t>, </a:t>
            </a:r>
            <a:r>
              <a:rPr lang="ko-KR" altLang="en-US" dirty="0"/>
              <a:t>적재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ko-KR" altLang="en-US" dirty="0"/>
              <a:t>프로세스 속성 획득</a:t>
            </a:r>
            <a:r>
              <a:rPr lang="en-US" altLang="ko-KR" dirty="0"/>
              <a:t>, </a:t>
            </a:r>
            <a:r>
              <a:rPr lang="ko-KR" altLang="en-US" dirty="0"/>
              <a:t>속성 설정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지정된 시간만큼 대기 </a:t>
            </a:r>
            <a:endParaRPr lang="en-US" altLang="ko-KR" dirty="0"/>
          </a:p>
          <a:p>
            <a:pPr lvl="1"/>
            <a:r>
              <a:rPr lang="ko-KR" altLang="en-US" dirty="0"/>
              <a:t>사건이 일어나기를 대기 </a:t>
            </a:r>
            <a:endParaRPr lang="en-US" altLang="ko-KR" dirty="0"/>
          </a:p>
          <a:p>
            <a:pPr lvl="1"/>
            <a:r>
              <a:rPr lang="ko-KR" altLang="en-US" dirty="0"/>
              <a:t>사건이 일어났음을 신호 </a:t>
            </a:r>
            <a:endParaRPr lang="en-US" altLang="ko-KR" dirty="0"/>
          </a:p>
          <a:p>
            <a:pPr lvl="1"/>
            <a:r>
              <a:rPr lang="ko-KR" altLang="en-US" dirty="0"/>
              <a:t>기억장치 할당 및 해제</a:t>
            </a:r>
          </a:p>
        </p:txBody>
      </p:sp>
    </p:spTree>
    <p:extLst>
      <p:ext uri="{BB962C8B-B14F-4D97-AF65-F5344CB8AC3E}">
        <p14:creationId xmlns:p14="http://schemas.microsoft.com/office/powerpoint/2010/main" val="2342064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047EB-DD0A-4208-820D-7C491E73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호출의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D2D20-5345-4913-8D6F-C21CCF6C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파일조작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개방</a:t>
            </a:r>
            <a:r>
              <a:rPr lang="en-US" altLang="ko-KR" dirty="0"/>
              <a:t>, </a:t>
            </a:r>
            <a:r>
              <a:rPr lang="ko-KR" altLang="en-US" dirty="0"/>
              <a:t>폐쇄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재배치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속성 획득 및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3E17F6-8872-4C65-B727-B4E14D15BDAB}"/>
              </a:ext>
            </a:extLst>
          </p:cNvPr>
          <p:cNvSpPr/>
          <p:nvPr/>
        </p:nvSpPr>
        <p:spPr>
          <a:xfrm>
            <a:off x="5257800" y="2246968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/>
              <a:t>장치관리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장치요구</a:t>
            </a:r>
            <a:r>
              <a:rPr lang="en-US" altLang="ko-KR" sz="2400" dirty="0"/>
              <a:t>(request), </a:t>
            </a:r>
            <a:r>
              <a:rPr lang="ko-KR" altLang="en-US" sz="2400" dirty="0"/>
              <a:t>해제</a:t>
            </a:r>
            <a:r>
              <a:rPr lang="en-US" altLang="ko-KR" sz="2400" dirty="0"/>
              <a:t>(release)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읽기</a:t>
            </a:r>
            <a:r>
              <a:rPr lang="en-US" altLang="ko-KR" sz="2400" dirty="0"/>
              <a:t>, </a:t>
            </a:r>
            <a:r>
              <a:rPr lang="ko-KR" altLang="en-US" sz="2400" dirty="0"/>
              <a:t>쓰기</a:t>
            </a:r>
            <a:r>
              <a:rPr lang="en-US" altLang="ko-KR" sz="2400" dirty="0"/>
              <a:t>, </a:t>
            </a:r>
            <a:r>
              <a:rPr lang="ko-KR" altLang="en-US" sz="2400" dirty="0"/>
              <a:t>재배치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속성 획득 및 설정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장치의 논리적 부착 또는 제거</a:t>
            </a:r>
          </a:p>
        </p:txBody>
      </p:sp>
    </p:spTree>
    <p:extLst>
      <p:ext uri="{BB962C8B-B14F-4D97-AF65-F5344CB8AC3E}">
        <p14:creationId xmlns:p14="http://schemas.microsoft.com/office/powerpoint/2010/main" val="4197522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047EB-DD0A-4208-820D-7C491E73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호출의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D2D20-5345-4913-8D6F-C21CCF6C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정보유지관리</a:t>
            </a:r>
            <a:r>
              <a:rPr lang="en-US" altLang="ko-KR" b="1" dirty="0"/>
              <a:t>(maintenance)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시간과 날짜의 설정과 획득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시스템 자료의 설정과 획득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프로세스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장치 속성의 설정과 획득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3E17F6-8872-4C65-B727-B4E14D15BDAB}"/>
              </a:ext>
            </a:extLst>
          </p:cNvPr>
          <p:cNvSpPr/>
          <p:nvPr/>
        </p:nvSpPr>
        <p:spPr>
          <a:xfrm>
            <a:off x="6974632" y="222273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/>
              <a:t>통신</a:t>
            </a:r>
            <a:endParaRPr lang="en-US" altLang="ko-KR" sz="28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통신연결의 생성과 제거</a:t>
            </a: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메시지 송수신</a:t>
            </a: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상태 정보 전달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3080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BDC6C9-01B8-4A96-8731-0BFD65AA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8" y="2103437"/>
            <a:ext cx="10515600" cy="1325563"/>
          </a:xfrm>
        </p:spPr>
        <p:txBody>
          <a:bodyPr/>
          <a:lstStyle/>
          <a:p>
            <a:r>
              <a:rPr lang="en-US" altLang="ko-KR" b="1" dirty="0"/>
              <a:t>Chapter 4 </a:t>
            </a:r>
            <a:r>
              <a:rPr lang="ko-KR" altLang="en-US" b="1" dirty="0"/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3693790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45223-3B2E-41E1-9541-2BC6AD61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E00D6-7776-4D97-BA78-7EA1AEDB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프로세스</a:t>
            </a:r>
            <a:r>
              <a:rPr lang="en-US" altLang="ko-KR" b="1" dirty="0"/>
              <a:t>(Process)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실행 중인 프로그램</a:t>
            </a:r>
          </a:p>
          <a:p>
            <a:pPr lvl="1"/>
            <a:r>
              <a:rPr lang="ko-KR" altLang="en-US" dirty="0"/>
              <a:t>프로그램을 실행시키면</a:t>
            </a:r>
            <a:r>
              <a:rPr lang="en-US" altLang="ko-KR" dirty="0"/>
              <a:t>, OS</a:t>
            </a:r>
            <a:r>
              <a:rPr lang="ko-KR" altLang="en-US" dirty="0"/>
              <a:t>는 디스크에 있던 프로그램 파일을 찾아서 메모리에 적재</a:t>
            </a:r>
            <a:r>
              <a:rPr lang="en-US" altLang="ko-KR" dirty="0"/>
              <a:t>(load)</a:t>
            </a:r>
            <a:r>
              <a:rPr lang="ko-KR" altLang="en-US" dirty="0"/>
              <a:t>하고 프로세스로 </a:t>
            </a:r>
            <a:r>
              <a:rPr lang="ko-KR" altLang="en-US" dirty="0" err="1"/>
              <a:t>만듬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174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F9675-8B83-4B53-9A12-D7237CA1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DAE58A-B321-4020-B4EC-EA3C6420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9978"/>
            <a:ext cx="5350625" cy="23401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14CC29-11D3-4C50-ABA0-5A51D1216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38" y="365125"/>
            <a:ext cx="4438062" cy="4641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CE543B-2F8F-4B7B-8AC7-5868B06CB7B8}"/>
              </a:ext>
            </a:extLst>
          </p:cNvPr>
          <p:cNvSpPr txBox="1"/>
          <p:nvPr/>
        </p:nvSpPr>
        <p:spPr>
          <a:xfrm>
            <a:off x="7128588" y="3900196"/>
            <a:ext cx="111967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파일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E1BD5-D29D-4CFA-B715-AB2B9EEBD120}"/>
              </a:ext>
            </a:extLst>
          </p:cNvPr>
          <p:cNvSpPr txBox="1"/>
          <p:nvPr/>
        </p:nvSpPr>
        <p:spPr>
          <a:xfrm>
            <a:off x="9348497" y="1903832"/>
            <a:ext cx="12098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625104E-4922-4422-BBB1-913990DFCE52}"/>
              </a:ext>
            </a:extLst>
          </p:cNvPr>
          <p:cNvSpPr/>
          <p:nvPr/>
        </p:nvSpPr>
        <p:spPr>
          <a:xfrm rot="18777532">
            <a:off x="7896766" y="2599913"/>
            <a:ext cx="1104122" cy="48519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적재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4DAE3-F782-4D61-8D63-D8FA648D8AB2}"/>
              </a:ext>
            </a:extLst>
          </p:cNvPr>
          <p:cNvSpPr txBox="1"/>
          <p:nvPr/>
        </p:nvSpPr>
        <p:spPr>
          <a:xfrm>
            <a:off x="9348497" y="965768"/>
            <a:ext cx="111967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0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74C7A-6858-4A97-A05A-46C07CE4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제어 블록 </a:t>
            </a:r>
            <a:r>
              <a:rPr lang="en-US" altLang="ko-KR" dirty="0"/>
              <a:t>(PCB)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CD6D0-DA64-4FED-ACE9-CE1074B89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프로세스 제어 블록</a:t>
            </a:r>
            <a:r>
              <a:rPr lang="en-US" altLang="ko-KR" b="1" dirty="0"/>
              <a:t>(Process Control Block : PCB)</a:t>
            </a:r>
            <a:endParaRPr lang="en-US" altLang="ko-KR" dirty="0"/>
          </a:p>
          <a:p>
            <a:pPr lvl="1"/>
            <a:r>
              <a:rPr lang="ko-KR" altLang="en-US" dirty="0"/>
              <a:t>프로그램을 실행하여 프로세스가 만들어질 때</a:t>
            </a:r>
            <a:r>
              <a:rPr lang="en-US" altLang="ko-KR" dirty="0"/>
              <a:t>, </a:t>
            </a:r>
            <a:r>
              <a:rPr lang="ko-KR" altLang="en-US" dirty="0"/>
              <a:t>운영체제가 프로세스를 관리하기 위해 만드는 데이터 구조</a:t>
            </a:r>
            <a:endParaRPr lang="en-US" altLang="ko-KR" dirty="0"/>
          </a:p>
          <a:p>
            <a:pPr lvl="3">
              <a:lnSpc>
                <a:spcPct val="100000"/>
              </a:lnSpc>
            </a:pPr>
            <a:endParaRPr lang="ko-KR" altLang="en-US" dirty="0"/>
          </a:p>
          <a:p>
            <a:pPr lvl="1"/>
            <a:r>
              <a:rPr lang="ko-KR" altLang="en-US" dirty="0"/>
              <a:t>프로세스가 생성될 때마다 </a:t>
            </a:r>
            <a:r>
              <a:rPr lang="en-US" altLang="ko-KR" dirty="0"/>
              <a:t>PCB</a:t>
            </a:r>
            <a:r>
              <a:rPr lang="ko-KR" altLang="en-US" dirty="0"/>
              <a:t>를 생성함</a:t>
            </a:r>
            <a:endParaRPr lang="en-US" altLang="ko-KR" dirty="0"/>
          </a:p>
          <a:p>
            <a:pPr lvl="3"/>
            <a:endParaRPr lang="ko-KR" altLang="en-US" dirty="0"/>
          </a:p>
          <a:p>
            <a:pPr lvl="1"/>
            <a:r>
              <a:rPr lang="ko-KR" altLang="en-US" dirty="0"/>
              <a:t>프로세스가 종료되면 </a:t>
            </a:r>
            <a:r>
              <a:rPr lang="en-US" altLang="ko-KR" dirty="0"/>
              <a:t>PCB</a:t>
            </a:r>
            <a:r>
              <a:rPr lang="ko-KR" altLang="en-US" dirty="0"/>
              <a:t>를 제거함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809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CF596-B00C-4302-A0B6-828E830D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제어 블록 </a:t>
            </a:r>
            <a:r>
              <a:rPr lang="en-US" altLang="ko-KR" dirty="0"/>
              <a:t>(PCB)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57AB6-F0B9-4A81-8ADC-056C7658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프로세스 제어 블록의 내용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프로세스 번호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프로세스 상태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CPU </a:t>
            </a:r>
            <a:r>
              <a:rPr lang="ko-KR" altLang="en-US" dirty="0"/>
              <a:t>레지스터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CPU </a:t>
            </a:r>
            <a:r>
              <a:rPr lang="ko-KR" altLang="en-US" dirty="0"/>
              <a:t>스케쥴 정보 </a:t>
            </a:r>
            <a:r>
              <a:rPr lang="en-US" altLang="ko-KR" dirty="0"/>
              <a:t>: </a:t>
            </a:r>
            <a:r>
              <a:rPr lang="ko-KR" altLang="en-US" dirty="0"/>
              <a:t>우선순위 </a:t>
            </a:r>
            <a:r>
              <a:rPr lang="en-US" altLang="ko-KR" dirty="0"/>
              <a:t>, </a:t>
            </a:r>
            <a:r>
              <a:rPr lang="ko-KR" altLang="en-US" dirty="0"/>
              <a:t>스케쥴 큐의 포인터 등 기억장치 관리 정보 </a:t>
            </a:r>
            <a:r>
              <a:rPr lang="en-US" altLang="ko-KR" dirty="0"/>
              <a:t>: </a:t>
            </a:r>
            <a:r>
              <a:rPr lang="ko-KR" altLang="en-US" dirty="0"/>
              <a:t>기준 레지스터 </a:t>
            </a:r>
            <a:r>
              <a:rPr lang="en-US" altLang="ko-KR" dirty="0"/>
              <a:t>, </a:t>
            </a:r>
            <a:r>
              <a:rPr lang="ko-KR" altLang="en-US" dirty="0"/>
              <a:t>제한 레지스터 </a:t>
            </a:r>
            <a:r>
              <a:rPr lang="en-US" altLang="ko-KR" dirty="0"/>
              <a:t>, </a:t>
            </a:r>
            <a:r>
              <a:rPr lang="ko-KR" altLang="en-US" dirty="0"/>
              <a:t>기억장치 시스템의 페이지 테이블</a:t>
            </a:r>
            <a:r>
              <a:rPr lang="en-US" altLang="ko-KR" dirty="0"/>
              <a:t>, </a:t>
            </a:r>
            <a:r>
              <a:rPr lang="ko-KR" altLang="en-US" dirty="0"/>
              <a:t>세그먼트 테이블의 정보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계정 </a:t>
            </a:r>
            <a:r>
              <a:rPr lang="en-US" altLang="ko-KR" dirty="0"/>
              <a:t>accounting) </a:t>
            </a:r>
            <a:r>
              <a:rPr lang="ko-KR" altLang="en-US" dirty="0"/>
              <a:t>정보 </a:t>
            </a:r>
            <a:r>
              <a:rPr lang="en-US" altLang="ko-KR" dirty="0"/>
              <a:t>: CPU </a:t>
            </a:r>
            <a:r>
              <a:rPr lang="ko-KR" altLang="en-US" dirty="0"/>
              <a:t>가 사용된 양 </a:t>
            </a:r>
            <a:r>
              <a:rPr lang="en-US" altLang="ko-KR" dirty="0"/>
              <a:t>, </a:t>
            </a:r>
            <a:r>
              <a:rPr lang="ko-KR" altLang="en-US" dirty="0"/>
              <a:t>계정 번호 </a:t>
            </a:r>
            <a:r>
              <a:rPr lang="en-US" altLang="ko-KR" dirty="0"/>
              <a:t>, </a:t>
            </a:r>
            <a:r>
              <a:rPr lang="ko-KR" altLang="en-US" dirty="0"/>
              <a:t>프로세스 번호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입출력 상태 정보 </a:t>
            </a:r>
            <a:r>
              <a:rPr lang="en-US" altLang="ko-KR" dirty="0"/>
              <a:t>: </a:t>
            </a:r>
            <a:r>
              <a:rPr lang="ko-KR" altLang="en-US" dirty="0"/>
              <a:t>입출력 요구들 </a:t>
            </a:r>
            <a:r>
              <a:rPr lang="en-US" altLang="ko-KR" dirty="0"/>
              <a:t>, </a:t>
            </a:r>
            <a:r>
              <a:rPr lang="ko-KR" altLang="en-US" dirty="0"/>
              <a:t>입출력 장치 </a:t>
            </a:r>
            <a:r>
              <a:rPr lang="en-US" altLang="ko-KR" dirty="0"/>
              <a:t>, </a:t>
            </a:r>
            <a:r>
              <a:rPr lang="ko-KR" altLang="en-US" dirty="0"/>
              <a:t>개방된 파일의 목록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E09D9-6AED-468B-B32F-261467B75969}"/>
              </a:ext>
            </a:extLst>
          </p:cNvPr>
          <p:cNvSpPr txBox="1"/>
          <p:nvPr/>
        </p:nvSpPr>
        <p:spPr>
          <a:xfrm>
            <a:off x="6096000" y="1825625"/>
            <a:ext cx="508207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간단하게 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/>
              <a:t>프로세스의 위치</a:t>
            </a:r>
            <a:r>
              <a:rPr lang="en-US" altLang="ko-KR" sz="2400" dirty="0"/>
              <a:t>(</a:t>
            </a:r>
            <a:r>
              <a:rPr lang="ko-KR" altLang="en-US" sz="2400" dirty="0"/>
              <a:t>주소</a:t>
            </a:r>
            <a:r>
              <a:rPr lang="en-US" altLang="ko-KR" sz="2400" dirty="0"/>
              <a:t>), </a:t>
            </a:r>
            <a:r>
              <a:rPr lang="ko-KR" altLang="en-US" sz="2400" dirty="0"/>
              <a:t>실행 상태</a:t>
            </a:r>
            <a:r>
              <a:rPr lang="en-US" altLang="ko-KR" sz="2400" dirty="0"/>
              <a:t>, </a:t>
            </a:r>
            <a:r>
              <a:rPr lang="ko-KR" altLang="en-US" sz="2400" dirty="0"/>
              <a:t>실행 정도 등으로만 알고 넘어가자 </a:t>
            </a:r>
          </a:p>
        </p:txBody>
      </p:sp>
    </p:spTree>
    <p:extLst>
      <p:ext uri="{BB962C8B-B14F-4D97-AF65-F5344CB8AC3E}">
        <p14:creationId xmlns:p14="http://schemas.microsoft.com/office/powerpoint/2010/main" val="279494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0DE42-ECE9-4E5A-B251-65D6E36C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운영체제에는 어떤 것들이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4E7141-A513-48F3-83A3-4FFE45F6A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88" y="1955024"/>
            <a:ext cx="8646486" cy="4108213"/>
          </a:xfrm>
        </p:spPr>
      </p:pic>
    </p:spTree>
    <p:extLst>
      <p:ext uri="{BB962C8B-B14F-4D97-AF65-F5344CB8AC3E}">
        <p14:creationId xmlns:p14="http://schemas.microsoft.com/office/powerpoint/2010/main" val="28084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F3FDE-E82F-49BB-8DD9-50A9AB9C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제어 블록 </a:t>
            </a:r>
            <a:r>
              <a:rPr lang="en-US" altLang="ko-KR" dirty="0"/>
              <a:t>(PCB)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306303-E3A4-42FD-9FB1-7E5DF53D0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33" y="1483875"/>
            <a:ext cx="8711482" cy="3890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0B2338-EDE5-4E54-B865-7FEEA65064B1}"/>
              </a:ext>
            </a:extLst>
          </p:cNvPr>
          <p:cNvSpPr/>
          <p:nvPr/>
        </p:nvSpPr>
        <p:spPr>
          <a:xfrm>
            <a:off x="7763069" y="1996752"/>
            <a:ext cx="2090058" cy="1232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16A8C4-7086-41FE-9950-9DB60DDA89BC}"/>
              </a:ext>
            </a:extLst>
          </p:cNvPr>
          <p:cNvSpPr/>
          <p:nvPr/>
        </p:nvSpPr>
        <p:spPr>
          <a:xfrm>
            <a:off x="4918955" y="4435813"/>
            <a:ext cx="486383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184D09-AA6B-47F1-80F0-16E53A92F676}"/>
              </a:ext>
            </a:extLst>
          </p:cNvPr>
          <p:cNvSpPr/>
          <p:nvPr/>
        </p:nvSpPr>
        <p:spPr>
          <a:xfrm>
            <a:off x="3846282" y="4435813"/>
            <a:ext cx="486383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D96279-DB41-4C5A-8F48-CC889D1FA363}"/>
              </a:ext>
            </a:extLst>
          </p:cNvPr>
          <p:cNvSpPr/>
          <p:nvPr/>
        </p:nvSpPr>
        <p:spPr>
          <a:xfrm>
            <a:off x="7763069" y="3307048"/>
            <a:ext cx="2090058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A5AEA1-5900-45DE-9011-142D80439471}"/>
              </a:ext>
            </a:extLst>
          </p:cNvPr>
          <p:cNvSpPr/>
          <p:nvPr/>
        </p:nvSpPr>
        <p:spPr>
          <a:xfrm>
            <a:off x="7808467" y="2384568"/>
            <a:ext cx="644869" cy="533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PCB0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943A20-A647-4F55-8F2D-FA0022F2F4D0}"/>
              </a:ext>
            </a:extLst>
          </p:cNvPr>
          <p:cNvSpPr/>
          <p:nvPr/>
        </p:nvSpPr>
        <p:spPr>
          <a:xfrm>
            <a:off x="7763069" y="3808448"/>
            <a:ext cx="2090058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E57744-FA97-4749-BE58-DC9D8E84AB2A}"/>
              </a:ext>
            </a:extLst>
          </p:cNvPr>
          <p:cNvSpPr/>
          <p:nvPr/>
        </p:nvSpPr>
        <p:spPr>
          <a:xfrm>
            <a:off x="8808098" y="2384568"/>
            <a:ext cx="644869" cy="533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PCB1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90DF272-4125-45FC-855A-99B08ABF8855}"/>
              </a:ext>
            </a:extLst>
          </p:cNvPr>
          <p:cNvSpPr/>
          <p:nvPr/>
        </p:nvSpPr>
        <p:spPr>
          <a:xfrm rot="19529294">
            <a:off x="5949489" y="3710823"/>
            <a:ext cx="1230084" cy="44759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적재</a:t>
            </a:r>
          </a:p>
        </p:txBody>
      </p:sp>
    </p:spTree>
    <p:extLst>
      <p:ext uri="{BB962C8B-B14F-4D97-AF65-F5344CB8AC3E}">
        <p14:creationId xmlns:p14="http://schemas.microsoft.com/office/powerpoint/2010/main" val="156978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B2C5ED-EB69-4040-89D1-FF783B38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144" y="995606"/>
            <a:ext cx="3119856" cy="48344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C7381C-B689-48FC-9E9B-18D10ACE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6906E-FFB9-43BE-80FF-B7BEB1F20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16347" cy="4004469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/>
              <a:t>단일 작업 기법에서는 </a:t>
            </a:r>
            <a:r>
              <a:rPr lang="en-US" altLang="ko-KR" sz="2800" dirty="0"/>
              <a:t>CPU</a:t>
            </a:r>
            <a:r>
              <a:rPr lang="ko-KR" altLang="en-US" sz="2800" dirty="0"/>
              <a:t>와 입출력 장치를 동시에 사용할 수 없다</a:t>
            </a:r>
            <a:r>
              <a:rPr lang="en-US" altLang="ko-KR" sz="2800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/>
              <a:t>입출력을 하는 동안 기다리고 </a:t>
            </a:r>
            <a:r>
              <a:rPr lang="en-US" altLang="ko-KR" sz="2800" dirty="0"/>
              <a:t>CPU</a:t>
            </a:r>
            <a:r>
              <a:rPr lang="ko-KR" altLang="en-US" sz="2800" dirty="0"/>
              <a:t>가 유휴상태가 됨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/>
              <a:t>입출력은 대개 긴 시간이 소요되는데</a:t>
            </a:r>
            <a:r>
              <a:rPr lang="en-US" altLang="ko-KR" sz="2800" dirty="0"/>
              <a:t>, </a:t>
            </a:r>
            <a:r>
              <a:rPr lang="ko-KR" altLang="en-US" sz="2800" dirty="0"/>
              <a:t>그동안 </a:t>
            </a:r>
            <a:r>
              <a:rPr lang="en-US" altLang="ko-KR" sz="2800" dirty="0"/>
              <a:t>CPU</a:t>
            </a:r>
            <a:r>
              <a:rPr lang="ko-KR" altLang="en-US" sz="2800" dirty="0"/>
              <a:t>를 사용할 수 있음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다중프로그래밍</a:t>
            </a:r>
            <a:r>
              <a:rPr lang="en-US" altLang="ko-KR" b="1" dirty="0"/>
              <a:t>(Multiprogramming)</a:t>
            </a:r>
            <a:endParaRPr lang="en-US" altLang="ko-KR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여러 작업들을 메모리에 유지시켜서 </a:t>
            </a:r>
            <a:r>
              <a:rPr lang="en-US" altLang="ko-KR" sz="2000" dirty="0"/>
              <a:t>CPU</a:t>
            </a:r>
            <a:r>
              <a:rPr lang="ko-KR" altLang="en-US" sz="2000" dirty="0"/>
              <a:t>가 계속 작업을 실행할 수 있게 하는 기법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장점</a:t>
            </a:r>
            <a:r>
              <a:rPr lang="en-US" altLang="ko-KR" sz="2000" dirty="0"/>
              <a:t>: CPU </a:t>
            </a:r>
            <a:r>
              <a:rPr lang="ko-KR" altLang="en-US" sz="2000" dirty="0"/>
              <a:t>사용률을 높일 수 있다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작업이 입출력 때문에 대기하게 될 때 운영체제가 </a:t>
            </a:r>
            <a:r>
              <a:rPr lang="en-US" altLang="ko-KR" sz="2000" dirty="0"/>
              <a:t>CPU</a:t>
            </a:r>
            <a:r>
              <a:rPr lang="ko-KR" altLang="en-US" sz="2000" dirty="0"/>
              <a:t>를 유휴상태로 두지 않고 다른 작업을 실행함</a:t>
            </a:r>
            <a:endParaRPr lang="en-US" altLang="ko-KR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18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78FE6-ACD2-46F8-9417-26DF9086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시분할</a:t>
            </a:r>
            <a:r>
              <a:rPr lang="en-US" altLang="ko-KR" dirty="0"/>
              <a:t>, </a:t>
            </a:r>
            <a:r>
              <a:rPr lang="ko-KR" altLang="en-US" dirty="0"/>
              <a:t>멀티 </a:t>
            </a:r>
            <a:r>
              <a:rPr lang="ko-KR" altLang="en-US" dirty="0" err="1"/>
              <a:t>태스킹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A635C-3C1B-4C4C-ACBB-B6E903C9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시분할</a:t>
            </a:r>
            <a:r>
              <a:rPr lang="en-US" altLang="ko-KR" b="1" dirty="0"/>
              <a:t>(Timesharing) </a:t>
            </a:r>
            <a:r>
              <a:rPr lang="ko-KR" altLang="en-US" dirty="0"/>
              <a:t>또는 멀티태스킹</a:t>
            </a:r>
            <a:r>
              <a:rPr lang="en-US" altLang="ko-KR" b="1" dirty="0"/>
              <a:t>(multitasking)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각 프로세스에게 </a:t>
            </a:r>
            <a:r>
              <a:rPr lang="en-US" altLang="ko-KR" dirty="0"/>
              <a:t>CPU</a:t>
            </a:r>
            <a:r>
              <a:rPr lang="ko-KR" altLang="en-US" dirty="0"/>
              <a:t>를 시간적으로 분할해 조금씩 사용할 수 있게 한시스템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다중 사용자</a:t>
            </a:r>
            <a:r>
              <a:rPr lang="en-US" altLang="ko-KR" dirty="0"/>
              <a:t>(multiuser)</a:t>
            </a:r>
            <a:r>
              <a:rPr lang="ko-KR" altLang="en-US" dirty="0"/>
              <a:t>시스템의 경우</a:t>
            </a:r>
            <a:r>
              <a:rPr lang="en-US" altLang="ko-KR" dirty="0"/>
              <a:t>, </a:t>
            </a:r>
            <a:r>
              <a:rPr lang="ko-KR" altLang="en-US" dirty="0"/>
              <a:t>한 사용자에게서 다음 사용자로 빠르게 교환되기 때문에</a:t>
            </a:r>
            <a:r>
              <a:rPr lang="en-US" altLang="ko-KR" dirty="0"/>
              <a:t>, </a:t>
            </a:r>
            <a:r>
              <a:rPr lang="ko-KR" altLang="en-US" dirty="0"/>
              <a:t>각 사용자는 자신만이 컴퓨터를 소유한 것처럼 느끼지만 실제로는 다수의 사용자가 하나의 컴퓨터를 공유함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955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8CEC4-7C6C-4A2A-8899-B92F4D8D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상태</a:t>
            </a:r>
            <a:r>
              <a:rPr lang="en-US" altLang="ko-KR" dirty="0"/>
              <a:t>( Process State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93D1D-54FA-45A3-8EB0-393E7960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프로세스는 상태가 변한다</a:t>
            </a:r>
            <a:r>
              <a:rPr lang="en-US" altLang="ko-KR" b="1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생성</a:t>
            </a:r>
            <a:r>
              <a:rPr lang="en-US" altLang="ko-KR" dirty="0"/>
              <a:t>(new):  </a:t>
            </a:r>
            <a:r>
              <a:rPr lang="ko-KR" altLang="en-US" dirty="0"/>
              <a:t>프로세스가 생성되는 중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실행</a:t>
            </a:r>
            <a:r>
              <a:rPr lang="en-US" altLang="ko-KR" dirty="0"/>
              <a:t>(running):  </a:t>
            </a:r>
            <a:r>
              <a:rPr lang="ko-KR" altLang="en-US" dirty="0"/>
              <a:t>프로세스의 명령어들이 실행되고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대기</a:t>
            </a:r>
            <a:r>
              <a:rPr lang="en-US" altLang="ko-KR" dirty="0"/>
              <a:t>(waiting): </a:t>
            </a:r>
            <a:r>
              <a:rPr lang="ko-KR" altLang="en-US" dirty="0"/>
              <a:t>프로세스가 어떤 사건</a:t>
            </a:r>
            <a:r>
              <a:rPr lang="en-US" altLang="ko-KR" dirty="0"/>
              <a:t>(</a:t>
            </a:r>
            <a:r>
              <a:rPr lang="ko-KR" altLang="en-US" dirty="0"/>
              <a:t>입출력 </a:t>
            </a:r>
            <a:r>
              <a:rPr lang="ko-KR" altLang="en-US" dirty="0" err="1"/>
              <a:t>종료와같은</a:t>
            </a:r>
            <a:r>
              <a:rPr lang="en-US" altLang="ko-KR" dirty="0"/>
              <a:t>)</a:t>
            </a:r>
            <a:r>
              <a:rPr lang="ko-KR" altLang="en-US" dirty="0"/>
              <a:t>이 일어나기를 기다림</a:t>
            </a:r>
          </a:p>
          <a:p>
            <a:pPr lvl="1"/>
            <a:r>
              <a:rPr lang="ko-KR" altLang="en-US" dirty="0"/>
              <a:t>준비</a:t>
            </a:r>
            <a:r>
              <a:rPr lang="en-US" altLang="ko-KR" dirty="0"/>
              <a:t>(ready):  </a:t>
            </a:r>
            <a:r>
              <a:rPr lang="ko-KR" altLang="en-US" dirty="0"/>
              <a:t>프로세스가 </a:t>
            </a:r>
            <a:r>
              <a:rPr lang="en-US" altLang="ko-KR" dirty="0"/>
              <a:t>CPU</a:t>
            </a:r>
            <a:r>
              <a:rPr lang="ko-KR" altLang="en-US" dirty="0"/>
              <a:t>를 </a:t>
            </a:r>
            <a:r>
              <a:rPr lang="ko-KR" altLang="en-US" dirty="0" err="1"/>
              <a:t>할당받기를</a:t>
            </a:r>
            <a:r>
              <a:rPr lang="ko-KR" altLang="en-US" dirty="0"/>
              <a:t> 기다린다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종료</a:t>
            </a:r>
            <a:r>
              <a:rPr lang="en-US" altLang="ko-KR" dirty="0"/>
              <a:t>(terminated): </a:t>
            </a:r>
            <a:r>
              <a:rPr lang="ko-KR" altLang="en-US" dirty="0"/>
              <a:t>프로세스의 실행이 종료된다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78CBF3-8495-4188-893A-29485492FD70}"/>
              </a:ext>
            </a:extLst>
          </p:cNvPr>
          <p:cNvSpPr/>
          <p:nvPr/>
        </p:nvSpPr>
        <p:spPr>
          <a:xfrm>
            <a:off x="1069911" y="4460033"/>
            <a:ext cx="7924800" cy="1157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어느 한 순간에는 </a:t>
            </a:r>
            <a:r>
              <a:rPr lang="ko-KR" altLang="en-US" sz="2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CPU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오직 </a:t>
            </a:r>
            <a:r>
              <a:rPr lang="ko-KR" altLang="en-US" sz="2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하나의 프로세스</a:t>
            </a:r>
            <a:r>
              <a:rPr lang="ko-KR" altLang="en-US" sz="20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만이 실행된다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Wingdings" panose="05000000000000000000" pitchFamily="2" charset="2"/>
              </a:rPr>
              <a:t>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 상태의 프로세스는 오직 한 개</a:t>
            </a:r>
          </a:p>
          <a:p>
            <a:r>
              <a:rPr lang="ko-KR" altLang="en-US" dirty="0">
                <a:solidFill>
                  <a:srgbClr val="000000"/>
                </a:solidFill>
                <a:latin typeface="Wingdings" panose="05000000000000000000" pitchFamily="2" charset="2"/>
                <a:ea typeface="굴림" panose="020B0600000101010101" pitchFamily="50" charset="-127"/>
              </a:rPr>
              <a:t>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나머지 프로세스들은 대기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준비 등의 상태에 있음</a:t>
            </a:r>
          </a:p>
        </p:txBody>
      </p:sp>
    </p:spTree>
    <p:extLst>
      <p:ext uri="{BB962C8B-B14F-4D97-AF65-F5344CB8AC3E}">
        <p14:creationId xmlns:p14="http://schemas.microsoft.com/office/powerpoint/2010/main" val="1008790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57E87-7ECE-4E70-A863-B741CE5D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상태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6EF3932-49EF-46F5-B880-7426C1987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0290"/>
            <a:ext cx="10209245" cy="40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634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62A74-4492-4A28-A2A9-6B78DA82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상태 변화의 예 </a:t>
            </a:r>
            <a:r>
              <a:rPr lang="en-US" altLang="ko-KR" sz="3600" dirty="0"/>
              <a:t>: I/O</a:t>
            </a:r>
            <a:r>
              <a:rPr lang="ko-KR" altLang="en-US" sz="3600" dirty="0"/>
              <a:t> 요청을 한 경우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072C3-C938-4B32-81C3-208BBD033017}"/>
              </a:ext>
            </a:extLst>
          </p:cNvPr>
          <p:cNvSpPr/>
          <p:nvPr/>
        </p:nvSpPr>
        <p:spPr>
          <a:xfrm>
            <a:off x="2219027" y="1487596"/>
            <a:ext cx="1833157" cy="13255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r>
              <a:rPr lang="ko-KR" altLang="en-US" sz="1400" dirty="0"/>
              <a:t>번 프로세스</a:t>
            </a:r>
            <a:endParaRPr lang="en-US" altLang="ko-KR" sz="1400" dirty="0"/>
          </a:p>
          <a:p>
            <a:pPr algn="ctr"/>
            <a:r>
              <a:rPr lang="en-US" altLang="ko-KR" sz="1600" b="1" dirty="0"/>
              <a:t>Running</a:t>
            </a:r>
            <a:endParaRPr lang="ko-KR" altLang="en-US" sz="1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2C7A8B2-D8EF-48C8-9B97-4A447C160282}"/>
              </a:ext>
            </a:extLst>
          </p:cNvPr>
          <p:cNvSpPr/>
          <p:nvPr/>
        </p:nvSpPr>
        <p:spPr>
          <a:xfrm>
            <a:off x="2177038" y="3582164"/>
            <a:ext cx="1903664" cy="14093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r>
              <a:rPr lang="ko-KR" altLang="en-US" sz="1400" dirty="0"/>
              <a:t>번 프로세스</a:t>
            </a:r>
            <a:endParaRPr lang="en-US" altLang="ko-KR" sz="1400" dirty="0"/>
          </a:p>
          <a:p>
            <a:pPr algn="ctr"/>
            <a:r>
              <a:rPr lang="en-US" altLang="ko-KR" sz="1600" b="1" dirty="0"/>
              <a:t>Waiting</a:t>
            </a:r>
            <a:endParaRPr lang="ko-KR" altLang="en-US" sz="1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9595CD-A89B-466D-9B0F-0930103E4FA8}"/>
              </a:ext>
            </a:extLst>
          </p:cNvPr>
          <p:cNvSpPr/>
          <p:nvPr/>
        </p:nvSpPr>
        <p:spPr>
          <a:xfrm>
            <a:off x="4800495" y="1487596"/>
            <a:ext cx="1833157" cy="13255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번 프로세스</a:t>
            </a:r>
            <a:endParaRPr lang="en-US" altLang="ko-KR" sz="1400" dirty="0"/>
          </a:p>
          <a:p>
            <a:pPr algn="ctr"/>
            <a:r>
              <a:rPr lang="en-US" altLang="ko-KR" sz="1600" b="1" dirty="0"/>
              <a:t>Ready</a:t>
            </a:r>
            <a:endParaRPr lang="ko-KR" altLang="en-US" sz="16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C588D8F-0CAD-4EBB-981C-AC5D21776AB0}"/>
              </a:ext>
            </a:extLst>
          </p:cNvPr>
          <p:cNvSpPr/>
          <p:nvPr/>
        </p:nvSpPr>
        <p:spPr>
          <a:xfrm>
            <a:off x="7381963" y="1487596"/>
            <a:ext cx="1833157" cy="132556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r>
              <a:rPr lang="ko-KR" altLang="en-US" sz="1400" dirty="0"/>
              <a:t>번 프로세스</a:t>
            </a:r>
            <a:endParaRPr lang="en-US" altLang="ko-KR" sz="1400" dirty="0"/>
          </a:p>
          <a:p>
            <a:pPr algn="ctr"/>
            <a:r>
              <a:rPr lang="en-US" altLang="ko-KR" sz="1600" b="1" dirty="0"/>
              <a:t>Ready</a:t>
            </a:r>
            <a:endParaRPr lang="ko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A89C2-124C-47A5-84EF-7C9A35F548C2}"/>
              </a:ext>
            </a:extLst>
          </p:cNvPr>
          <p:cNvSpPr txBox="1"/>
          <p:nvPr/>
        </p:nvSpPr>
        <p:spPr>
          <a:xfrm>
            <a:off x="2219027" y="965461"/>
            <a:ext cx="2013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번 프로세스가 </a:t>
            </a:r>
            <a:r>
              <a:rPr lang="en-US" altLang="ko-KR" sz="1600" dirty="0"/>
              <a:t>I/O </a:t>
            </a:r>
            <a:r>
              <a:rPr lang="ko-KR" altLang="en-US" sz="1600" dirty="0"/>
              <a:t>시스템 호출을 함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000416A-4214-4CC8-BE6D-344E45875908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3128870" y="2813159"/>
            <a:ext cx="6736" cy="76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F71C7-AB22-40FE-A9F1-AAE563394D07}"/>
              </a:ext>
            </a:extLst>
          </p:cNvPr>
          <p:cNvSpPr txBox="1"/>
          <p:nvPr/>
        </p:nvSpPr>
        <p:spPr>
          <a:xfrm>
            <a:off x="566736" y="2923747"/>
            <a:ext cx="2176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현재 </a:t>
            </a:r>
            <a:r>
              <a:rPr lang="en-US" altLang="ko-KR" sz="1600" dirty="0"/>
              <a:t>Running </a:t>
            </a:r>
            <a:r>
              <a:rPr lang="ko-KR" altLang="en-US" sz="1600" dirty="0"/>
              <a:t>상태의 프로세스를 </a:t>
            </a:r>
            <a:r>
              <a:rPr lang="en-US" altLang="ko-KR" sz="1600" dirty="0"/>
              <a:t>Waiting </a:t>
            </a:r>
            <a:r>
              <a:rPr lang="ko-KR" altLang="en-US" sz="1600" dirty="0"/>
              <a:t>상태로 바꿈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510C0F8-DECC-4E97-A754-F4DEFAC3A999}"/>
              </a:ext>
            </a:extLst>
          </p:cNvPr>
          <p:cNvSpPr/>
          <p:nvPr/>
        </p:nvSpPr>
        <p:spPr>
          <a:xfrm>
            <a:off x="4765241" y="3582163"/>
            <a:ext cx="1903664" cy="14093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번 프로세스</a:t>
            </a:r>
            <a:endParaRPr lang="en-US" altLang="ko-KR" sz="1400" dirty="0"/>
          </a:p>
          <a:p>
            <a:pPr algn="ctr"/>
            <a:r>
              <a:rPr lang="en-US" altLang="ko-KR" sz="1600" b="1" dirty="0"/>
              <a:t>Running</a:t>
            </a:r>
            <a:endParaRPr lang="ko-KR" altLang="en-US" sz="16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70EFAF-47A5-4E33-B2BB-7D35C2EB9EDC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5717073" y="2813159"/>
            <a:ext cx="1" cy="76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9BD2A1-9DB6-4700-985D-8F96842F67D5}"/>
              </a:ext>
            </a:extLst>
          </p:cNvPr>
          <p:cNvSpPr txBox="1"/>
          <p:nvPr/>
        </p:nvSpPr>
        <p:spPr>
          <a:xfrm>
            <a:off x="6834184" y="2878257"/>
            <a:ext cx="260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Ready </a:t>
            </a:r>
            <a:r>
              <a:rPr lang="ko-KR" altLang="en-US" sz="1600" dirty="0"/>
              <a:t>상태의 프로세스들 중에서 하나를 실행시킴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A15155-02C3-4853-AE8E-16D011F661D5}"/>
              </a:ext>
            </a:extLst>
          </p:cNvPr>
          <p:cNvSpPr txBox="1"/>
          <p:nvPr/>
        </p:nvSpPr>
        <p:spPr>
          <a:xfrm>
            <a:off x="2108228" y="5081412"/>
            <a:ext cx="2013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요청한 </a:t>
            </a:r>
            <a:r>
              <a:rPr lang="en-US" altLang="ko-KR" sz="1600" dirty="0"/>
              <a:t>I/O</a:t>
            </a:r>
            <a:r>
              <a:rPr lang="ko-KR" altLang="en-US" sz="1600" dirty="0"/>
              <a:t>가 종료될 때까지 </a:t>
            </a:r>
            <a:r>
              <a:rPr lang="en-US" altLang="ko-KR" sz="1600" dirty="0"/>
              <a:t>Waiting)</a:t>
            </a:r>
            <a:endParaRPr lang="ko-KR" altLang="en-US" sz="1600" dirty="0"/>
          </a:p>
        </p:txBody>
      </p:sp>
      <p:sp>
        <p:nvSpPr>
          <p:cNvPr id="21" name="칠각형 20">
            <a:extLst>
              <a:ext uri="{FF2B5EF4-FFF2-40B4-BE49-F238E27FC236}">
                <a16:creationId xmlns:a16="http://schemas.microsoft.com/office/drawing/2014/main" id="{12EBBCF8-E0F6-4EC2-8078-2281D405CCC3}"/>
              </a:ext>
            </a:extLst>
          </p:cNvPr>
          <p:cNvSpPr/>
          <p:nvPr/>
        </p:nvSpPr>
        <p:spPr>
          <a:xfrm>
            <a:off x="476730" y="2578216"/>
            <a:ext cx="219352" cy="234943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칠각형 21">
            <a:extLst>
              <a:ext uri="{FF2B5EF4-FFF2-40B4-BE49-F238E27FC236}">
                <a16:creationId xmlns:a16="http://schemas.microsoft.com/office/drawing/2014/main" id="{99D9C868-B18F-4753-9535-4C26507AC81D}"/>
              </a:ext>
            </a:extLst>
          </p:cNvPr>
          <p:cNvSpPr/>
          <p:nvPr/>
        </p:nvSpPr>
        <p:spPr>
          <a:xfrm>
            <a:off x="6687960" y="2705507"/>
            <a:ext cx="219352" cy="234943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5" grpId="0"/>
      <p:bldP spid="16" grpId="0" animBg="1"/>
      <p:bldP spid="18" grpId="0"/>
      <p:bldP spid="19" grpId="1"/>
      <p:bldP spid="21" grpId="0" animBg="1"/>
      <p:bldP spid="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62A74-4492-4A28-A2A9-6B78DA82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상태 변화의 예 </a:t>
            </a:r>
            <a:r>
              <a:rPr lang="en-US" altLang="ko-KR" sz="3600" dirty="0"/>
              <a:t>: I/O</a:t>
            </a:r>
            <a:r>
              <a:rPr lang="ko-KR" altLang="en-US" sz="3600" dirty="0"/>
              <a:t> 가 종료되어 인터럽트가 발생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B072C3-C938-4B32-81C3-208BBD033017}"/>
              </a:ext>
            </a:extLst>
          </p:cNvPr>
          <p:cNvSpPr/>
          <p:nvPr/>
        </p:nvSpPr>
        <p:spPr>
          <a:xfrm>
            <a:off x="2337941" y="965253"/>
            <a:ext cx="1581857" cy="7062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번 프로세스</a:t>
            </a:r>
            <a:endParaRPr lang="en-US" altLang="ko-KR" sz="1200" dirty="0"/>
          </a:p>
          <a:p>
            <a:pPr algn="ctr"/>
            <a:r>
              <a:rPr lang="en-US" altLang="ko-KR" sz="1400" b="1" dirty="0"/>
              <a:t>Running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2C7A8B2-D8EF-48C8-9B97-4A447C160282}"/>
              </a:ext>
            </a:extLst>
          </p:cNvPr>
          <p:cNvSpPr/>
          <p:nvPr/>
        </p:nvSpPr>
        <p:spPr>
          <a:xfrm>
            <a:off x="2177038" y="1977723"/>
            <a:ext cx="1903664" cy="14093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r>
              <a:rPr lang="ko-KR" altLang="en-US" sz="1400" dirty="0"/>
              <a:t>번 프로세스</a:t>
            </a:r>
            <a:endParaRPr lang="en-US" altLang="ko-KR" sz="1400" dirty="0"/>
          </a:p>
          <a:p>
            <a:pPr algn="ctr"/>
            <a:r>
              <a:rPr lang="en-US" altLang="ko-KR" sz="1600" b="1" dirty="0"/>
              <a:t>Waiting</a:t>
            </a:r>
            <a:endParaRPr lang="ko-KR" altLang="en-US" sz="1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9595CD-A89B-466D-9B0F-0930103E4FA8}"/>
              </a:ext>
            </a:extLst>
          </p:cNvPr>
          <p:cNvSpPr/>
          <p:nvPr/>
        </p:nvSpPr>
        <p:spPr>
          <a:xfrm>
            <a:off x="5038467" y="965253"/>
            <a:ext cx="1581857" cy="7062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r>
              <a:rPr lang="ko-KR" altLang="en-US" sz="1200" dirty="0"/>
              <a:t>번 프로세스</a:t>
            </a:r>
            <a:endParaRPr lang="en-US" altLang="ko-KR" sz="1200" dirty="0"/>
          </a:p>
          <a:p>
            <a:pPr algn="ctr"/>
            <a:r>
              <a:rPr lang="en-US" altLang="ko-KR" sz="1400" b="1" dirty="0"/>
              <a:t>Ready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C588D8F-0CAD-4EBB-981C-AC5D21776AB0}"/>
              </a:ext>
            </a:extLst>
          </p:cNvPr>
          <p:cNvSpPr/>
          <p:nvPr/>
        </p:nvSpPr>
        <p:spPr>
          <a:xfrm>
            <a:off x="7465768" y="965254"/>
            <a:ext cx="1581858" cy="70627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번 프로세스</a:t>
            </a:r>
            <a:endParaRPr lang="en-US" altLang="ko-KR" sz="1200" dirty="0"/>
          </a:p>
          <a:p>
            <a:pPr algn="ctr"/>
            <a:r>
              <a:rPr lang="en-US" altLang="ko-KR" sz="1400" b="1" dirty="0"/>
              <a:t>Ready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A89C2-124C-47A5-84EF-7C9A35F548C2}"/>
              </a:ext>
            </a:extLst>
          </p:cNvPr>
          <p:cNvSpPr txBox="1"/>
          <p:nvPr/>
        </p:nvSpPr>
        <p:spPr>
          <a:xfrm>
            <a:off x="9134522" y="1598805"/>
            <a:ext cx="265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Ready </a:t>
            </a:r>
            <a:r>
              <a:rPr lang="ko-KR" altLang="en-US" sz="1600" dirty="0"/>
              <a:t>상태의 프로세스들 중에서 하나를 실행시킴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000416A-4214-4CC8-BE6D-344E45875908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3128870" y="1671526"/>
            <a:ext cx="0" cy="30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510C0F8-DECC-4E97-A754-F4DEFAC3A999}"/>
              </a:ext>
            </a:extLst>
          </p:cNvPr>
          <p:cNvSpPr/>
          <p:nvPr/>
        </p:nvSpPr>
        <p:spPr>
          <a:xfrm>
            <a:off x="4877563" y="1977722"/>
            <a:ext cx="1903664" cy="14093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번 프로세스</a:t>
            </a:r>
            <a:endParaRPr lang="en-US" altLang="ko-KR" sz="1400" dirty="0"/>
          </a:p>
          <a:p>
            <a:pPr algn="ctr"/>
            <a:r>
              <a:rPr lang="en-US" altLang="ko-KR" sz="1600" b="1" dirty="0"/>
              <a:t>Running</a:t>
            </a:r>
            <a:endParaRPr lang="ko-KR" altLang="en-US" sz="16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70EFAF-47A5-4E33-B2BB-7D35C2EB9EDC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5829395" y="1671525"/>
            <a:ext cx="1" cy="30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9BD2A1-9DB6-4700-985D-8F96842F67D5}"/>
              </a:ext>
            </a:extLst>
          </p:cNvPr>
          <p:cNvSpPr txBox="1"/>
          <p:nvPr/>
        </p:nvSpPr>
        <p:spPr>
          <a:xfrm>
            <a:off x="345673" y="3234178"/>
            <a:ext cx="260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I/O </a:t>
            </a:r>
            <a:r>
              <a:rPr lang="ko-KR" altLang="en-US" sz="1600" dirty="0"/>
              <a:t>종료에 대해 </a:t>
            </a:r>
            <a:r>
              <a:rPr lang="en-US" altLang="ko-KR" sz="1600" dirty="0"/>
              <a:t>Waiting </a:t>
            </a:r>
            <a:r>
              <a:rPr lang="ko-KR" altLang="en-US" sz="1600" dirty="0"/>
              <a:t>상태인 프로세스를 </a:t>
            </a:r>
            <a:r>
              <a:rPr lang="en-US" altLang="ko-KR" sz="1600" dirty="0"/>
              <a:t>Ready </a:t>
            </a:r>
            <a:r>
              <a:rPr lang="ko-KR" altLang="en-US" sz="1600" dirty="0"/>
              <a:t>상태로 바꿈</a:t>
            </a:r>
          </a:p>
        </p:txBody>
      </p:sp>
      <p:sp>
        <p:nvSpPr>
          <p:cNvPr id="21" name="칠각형 20">
            <a:extLst>
              <a:ext uri="{FF2B5EF4-FFF2-40B4-BE49-F238E27FC236}">
                <a16:creationId xmlns:a16="http://schemas.microsoft.com/office/drawing/2014/main" id="{12EBBCF8-E0F6-4EC2-8078-2281D405CCC3}"/>
              </a:ext>
            </a:extLst>
          </p:cNvPr>
          <p:cNvSpPr/>
          <p:nvPr/>
        </p:nvSpPr>
        <p:spPr>
          <a:xfrm>
            <a:off x="7037790" y="3605561"/>
            <a:ext cx="219352" cy="234943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칠각형 21">
            <a:extLst>
              <a:ext uri="{FF2B5EF4-FFF2-40B4-BE49-F238E27FC236}">
                <a16:creationId xmlns:a16="http://schemas.microsoft.com/office/drawing/2014/main" id="{99D9C868-B18F-4753-9535-4C26507AC81D}"/>
              </a:ext>
            </a:extLst>
          </p:cNvPr>
          <p:cNvSpPr/>
          <p:nvPr/>
        </p:nvSpPr>
        <p:spPr>
          <a:xfrm>
            <a:off x="528343" y="2999235"/>
            <a:ext cx="219352" cy="234943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840ABF7-F8F2-4E2F-8D55-00EB78559B38}"/>
              </a:ext>
            </a:extLst>
          </p:cNvPr>
          <p:cNvSpPr/>
          <p:nvPr/>
        </p:nvSpPr>
        <p:spPr>
          <a:xfrm>
            <a:off x="4877563" y="3723033"/>
            <a:ext cx="1903664" cy="140937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번 프로세스</a:t>
            </a:r>
            <a:endParaRPr lang="en-US" altLang="ko-KR" sz="1400" dirty="0"/>
          </a:p>
          <a:p>
            <a:pPr algn="ctr"/>
            <a:r>
              <a:rPr lang="en-US" altLang="ko-KR" sz="1600" b="1" dirty="0"/>
              <a:t>Ready</a:t>
            </a:r>
            <a:endParaRPr lang="ko-KR" altLang="en-US" sz="16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F61525-9977-4B3E-9DDB-52B34DCF05B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829395" y="3416836"/>
            <a:ext cx="1" cy="30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91671DE3-DB19-4976-A596-F2A99FD8DFA8}"/>
              </a:ext>
            </a:extLst>
          </p:cNvPr>
          <p:cNvSpPr/>
          <p:nvPr/>
        </p:nvSpPr>
        <p:spPr>
          <a:xfrm>
            <a:off x="7311985" y="1977722"/>
            <a:ext cx="1903664" cy="14093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r>
              <a:rPr lang="ko-KR" altLang="en-US" sz="1400" dirty="0"/>
              <a:t>번 프로세스</a:t>
            </a:r>
            <a:endParaRPr lang="en-US" altLang="ko-KR" sz="1400" dirty="0"/>
          </a:p>
          <a:p>
            <a:pPr algn="ctr"/>
            <a:r>
              <a:rPr lang="en-US" altLang="ko-KR" sz="1600" b="1" dirty="0"/>
              <a:t>Running</a:t>
            </a:r>
            <a:endParaRPr lang="ko-KR" altLang="en-US" sz="1600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87A64D4-C99D-474C-BB61-37876DAB67E9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263817" y="1671525"/>
            <a:ext cx="0" cy="30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CC54ABD4-3B3E-43D4-A203-5C0596F0A61C}"/>
              </a:ext>
            </a:extLst>
          </p:cNvPr>
          <p:cNvSpPr/>
          <p:nvPr/>
        </p:nvSpPr>
        <p:spPr>
          <a:xfrm>
            <a:off x="2210364" y="3723033"/>
            <a:ext cx="1903664" cy="140937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r>
              <a:rPr lang="ko-KR" altLang="en-US" sz="1400" dirty="0"/>
              <a:t>번 프로세스</a:t>
            </a:r>
            <a:endParaRPr lang="en-US" altLang="ko-KR" sz="1400" dirty="0"/>
          </a:p>
          <a:p>
            <a:pPr algn="ctr"/>
            <a:r>
              <a:rPr lang="en-US" altLang="ko-KR" sz="1600" b="1" dirty="0"/>
              <a:t>Ready</a:t>
            </a:r>
            <a:endParaRPr lang="ko-KR" altLang="en-US" sz="16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733AD29-0870-461F-A0E1-EA5BAFFFF4E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3162196" y="3416836"/>
            <a:ext cx="1" cy="30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F71C7-AB22-40FE-A9F1-AAE563394D07}"/>
              </a:ext>
            </a:extLst>
          </p:cNvPr>
          <p:cNvSpPr txBox="1"/>
          <p:nvPr/>
        </p:nvSpPr>
        <p:spPr>
          <a:xfrm>
            <a:off x="7039255" y="4012222"/>
            <a:ext cx="2176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현재 </a:t>
            </a:r>
            <a:r>
              <a:rPr lang="en-US" altLang="ko-KR" sz="1600" dirty="0"/>
              <a:t>Running </a:t>
            </a:r>
            <a:r>
              <a:rPr lang="ko-KR" altLang="en-US" sz="1600" dirty="0"/>
              <a:t>상태의 프로세스를 </a:t>
            </a:r>
            <a:r>
              <a:rPr lang="en-US" altLang="ko-KR" sz="1600" dirty="0"/>
              <a:t>Ready </a:t>
            </a:r>
            <a:r>
              <a:rPr lang="ko-KR" altLang="en-US" sz="1600" dirty="0"/>
              <a:t>상태로 바꿈</a:t>
            </a:r>
          </a:p>
        </p:txBody>
      </p:sp>
      <p:sp>
        <p:nvSpPr>
          <p:cNvPr id="39" name="칠각형 38">
            <a:extLst>
              <a:ext uri="{FF2B5EF4-FFF2-40B4-BE49-F238E27FC236}">
                <a16:creationId xmlns:a16="http://schemas.microsoft.com/office/drawing/2014/main" id="{997C7E59-CCE9-4CBF-BBAB-35218D82C961}"/>
              </a:ext>
            </a:extLst>
          </p:cNvPr>
          <p:cNvSpPr/>
          <p:nvPr/>
        </p:nvSpPr>
        <p:spPr>
          <a:xfrm>
            <a:off x="9444203" y="1318389"/>
            <a:ext cx="219352" cy="234943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0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1" grpId="0" animBg="1"/>
      <p:bldP spid="22" grpId="0" animBg="1"/>
      <p:bldP spid="29" grpId="0" animBg="1"/>
      <p:bldP spid="35" grpId="0" animBg="1"/>
      <p:bldP spid="37" grpId="0" animBg="1"/>
      <p:bldP spid="15" grpId="0"/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E5230-A927-4AAE-808C-3D4A462D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문맥 교환 </a:t>
            </a:r>
            <a:r>
              <a:rPr lang="en-US" altLang="ko-KR" dirty="0"/>
              <a:t>( Context Switch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D8E13-3BD5-415F-97BE-1AC679E22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CPU </a:t>
            </a:r>
            <a:r>
              <a:rPr lang="ko-KR" altLang="en-US" sz="2400" dirty="0"/>
              <a:t>가 다른 프로세스로 넘어갈 때 </a:t>
            </a:r>
            <a:r>
              <a:rPr lang="en-US" altLang="ko-KR" sz="2400" dirty="0"/>
              <a:t>, </a:t>
            </a:r>
            <a:r>
              <a:rPr lang="ko-KR" altLang="en-US" sz="2400" dirty="0"/>
              <a:t>지금까지의 프로세스의 상태 </a:t>
            </a:r>
            <a:r>
              <a:rPr lang="en-US" altLang="ko-KR" sz="2400" dirty="0"/>
              <a:t>(CPU </a:t>
            </a:r>
            <a:r>
              <a:rPr lang="ko-KR" altLang="en-US" sz="2400" dirty="0"/>
              <a:t>레지스터의 내용</a:t>
            </a:r>
            <a:r>
              <a:rPr lang="en-US" altLang="ko-KR" sz="2400" dirty="0"/>
              <a:t>)</a:t>
            </a:r>
            <a:r>
              <a:rPr lang="ko-KR" altLang="en-US" sz="2400" dirty="0"/>
              <a:t>를 </a:t>
            </a:r>
            <a:r>
              <a:rPr lang="en-US" altLang="ko-KR" sz="2400" dirty="0"/>
              <a:t>PCB</a:t>
            </a:r>
            <a:r>
              <a:rPr lang="ko-KR" altLang="en-US" sz="2400" dirty="0"/>
              <a:t>에 저장하고 </a:t>
            </a:r>
            <a:r>
              <a:rPr lang="en-US" altLang="ko-KR" sz="2400" dirty="0"/>
              <a:t>, </a:t>
            </a:r>
            <a:r>
              <a:rPr lang="ko-KR" altLang="en-US" sz="2400" dirty="0"/>
              <a:t>새 프로세스의 </a:t>
            </a:r>
            <a:r>
              <a:rPr lang="en-US" altLang="ko-KR" sz="2400" dirty="0"/>
              <a:t>PCB</a:t>
            </a:r>
            <a:r>
              <a:rPr lang="ko-KR" altLang="en-US" sz="2400" dirty="0"/>
              <a:t>에 저장되어 있는 상태</a:t>
            </a:r>
            <a:r>
              <a:rPr lang="en-US" altLang="ko-KR" sz="2400" dirty="0"/>
              <a:t>(CPU </a:t>
            </a:r>
            <a:r>
              <a:rPr lang="ko-KR" altLang="en-US" sz="2400" dirty="0"/>
              <a:t>레지스터의 내용</a:t>
            </a:r>
            <a:r>
              <a:rPr lang="en-US" altLang="ko-KR" sz="2400" dirty="0"/>
              <a:t>)</a:t>
            </a:r>
            <a:r>
              <a:rPr lang="ko-KR" altLang="en-US" sz="2400" dirty="0"/>
              <a:t>를 다시 </a:t>
            </a:r>
            <a:r>
              <a:rPr lang="en-US" altLang="ko-KR" sz="2400" dirty="0"/>
              <a:t>CPU </a:t>
            </a:r>
            <a:r>
              <a:rPr lang="ko-KR" altLang="en-US" sz="2400" dirty="0"/>
              <a:t>레지스터에 적재해야 한다</a:t>
            </a:r>
            <a:r>
              <a:rPr lang="en-US" altLang="ko-KR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이 작업을 </a:t>
            </a:r>
            <a:r>
              <a:rPr lang="ko-KR" altLang="en-US" sz="2400" b="1" u="sng" dirty="0"/>
              <a:t>문맥 교환</a:t>
            </a:r>
            <a:r>
              <a:rPr lang="ko-KR" altLang="en-US" sz="2400" dirty="0"/>
              <a:t>이라고 함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문맥 </a:t>
            </a:r>
            <a:r>
              <a:rPr lang="en-US" altLang="ko-KR" sz="2000" dirty="0"/>
              <a:t>= </a:t>
            </a:r>
            <a:r>
              <a:rPr lang="ko-KR" altLang="en-US" sz="2000" dirty="0"/>
              <a:t>상태</a:t>
            </a:r>
            <a:endParaRPr lang="ko-KR" alt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문맥 교환 </a:t>
            </a:r>
            <a:r>
              <a:rPr lang="en-US" altLang="ko-KR" sz="2000" dirty="0"/>
              <a:t>= </a:t>
            </a:r>
            <a:r>
              <a:rPr lang="ko-KR" altLang="en-US" sz="2000" dirty="0"/>
              <a:t>프로세스 간 상태를 스위치</a:t>
            </a:r>
          </a:p>
        </p:txBody>
      </p:sp>
    </p:spTree>
    <p:extLst>
      <p:ext uri="{BB962C8B-B14F-4D97-AF65-F5344CB8AC3E}">
        <p14:creationId xmlns:p14="http://schemas.microsoft.com/office/powerpoint/2010/main" val="24008502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A6C80-1718-42E8-8325-FEEC66CA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운영체제는 </a:t>
            </a:r>
            <a:r>
              <a:rPr lang="en-US" altLang="ko-KR" dirty="0"/>
              <a:t>CPU</a:t>
            </a:r>
            <a:r>
              <a:rPr lang="ko-KR" altLang="en-US" dirty="0"/>
              <a:t>를 프로세스 간에 스위칭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C2B758E-499E-401D-AE93-345BD9219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055" y="1690688"/>
            <a:ext cx="7085288" cy="4112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F5D0EB-3844-42F8-8DE4-9FF06D09C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198" y="1690688"/>
            <a:ext cx="3827337" cy="38902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28B526-F154-4594-9703-4E66F2628D9E}"/>
              </a:ext>
            </a:extLst>
          </p:cNvPr>
          <p:cNvSpPr/>
          <p:nvPr/>
        </p:nvSpPr>
        <p:spPr>
          <a:xfrm>
            <a:off x="10388528" y="2175780"/>
            <a:ext cx="918254" cy="1232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OS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8DF5CF-1C85-433F-A0F2-0AB62561AC3A}"/>
              </a:ext>
            </a:extLst>
          </p:cNvPr>
          <p:cNvSpPr/>
          <p:nvPr/>
        </p:nvSpPr>
        <p:spPr>
          <a:xfrm>
            <a:off x="8764518" y="4710112"/>
            <a:ext cx="213689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598DC8-9474-4BA9-9B49-A0D1A8A5F915}"/>
              </a:ext>
            </a:extLst>
          </p:cNvPr>
          <p:cNvSpPr/>
          <p:nvPr/>
        </p:nvSpPr>
        <p:spPr>
          <a:xfrm>
            <a:off x="9107479" y="4710112"/>
            <a:ext cx="213689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34BFF8-933E-4832-BAC2-A250AA086F35}"/>
              </a:ext>
            </a:extLst>
          </p:cNvPr>
          <p:cNvSpPr/>
          <p:nvPr/>
        </p:nvSpPr>
        <p:spPr>
          <a:xfrm>
            <a:off x="10396485" y="3466084"/>
            <a:ext cx="918254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89D44E-4943-4CB2-94C9-A4D64B8EA9FF}"/>
              </a:ext>
            </a:extLst>
          </p:cNvPr>
          <p:cNvSpPr/>
          <p:nvPr/>
        </p:nvSpPr>
        <p:spPr>
          <a:xfrm>
            <a:off x="10465730" y="2649932"/>
            <a:ext cx="283320" cy="533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PCB0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F7EDC2-9A9E-4C27-A6AC-77C7DEE3F75B}"/>
              </a:ext>
            </a:extLst>
          </p:cNvPr>
          <p:cNvSpPr/>
          <p:nvPr/>
        </p:nvSpPr>
        <p:spPr>
          <a:xfrm>
            <a:off x="10396485" y="3980756"/>
            <a:ext cx="918254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7D92AE-934C-4C47-9F39-ADEE7D16314A}"/>
              </a:ext>
            </a:extLst>
          </p:cNvPr>
          <p:cNvSpPr/>
          <p:nvPr/>
        </p:nvSpPr>
        <p:spPr>
          <a:xfrm>
            <a:off x="10999483" y="2639314"/>
            <a:ext cx="283320" cy="5337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PCB1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16CF94E-874D-445C-9C3C-DA886CB7F56C}"/>
              </a:ext>
            </a:extLst>
          </p:cNvPr>
          <p:cNvSpPr/>
          <p:nvPr/>
        </p:nvSpPr>
        <p:spPr>
          <a:xfrm rot="19529294">
            <a:off x="9600474" y="4081721"/>
            <a:ext cx="540430" cy="44759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적재</a:t>
            </a:r>
          </a:p>
        </p:txBody>
      </p:sp>
    </p:spTree>
    <p:extLst>
      <p:ext uri="{BB962C8B-B14F-4D97-AF65-F5344CB8AC3E}">
        <p14:creationId xmlns:p14="http://schemas.microsoft.com/office/powerpoint/2010/main" val="2252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9E0D4-1C7E-46A9-BB80-00100670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문맥 교환 </a:t>
            </a:r>
            <a:r>
              <a:rPr lang="en-US" altLang="ko-KR" dirty="0"/>
              <a:t>( Context Switch 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EF397E-E117-40AE-AFFB-DC54F3B0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07"/>
            <a:ext cx="10515600" cy="31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문맥교환은 시스템의 </a:t>
            </a:r>
            <a:r>
              <a:rPr lang="ko-KR" altLang="en-US" u="sng" dirty="0">
                <a:solidFill>
                  <a:srgbClr val="000000"/>
                </a:solidFill>
                <a:latin typeface="+mn-ea"/>
              </a:rPr>
              <a:t>오버헤드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임</a:t>
            </a: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문맥 교환 동안에는 실제 필요한 작업을 하지 못한다</a:t>
            </a:r>
            <a:r>
              <a:rPr lang="en-US" altLang="ko-KR" b="1" dirty="0">
                <a:solidFill>
                  <a:srgbClr val="000000"/>
                </a:solidFill>
              </a:rPr>
              <a:t>.</a:t>
            </a:r>
            <a:endParaRPr lang="ko-KR" altLang="en-US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실제 필요한 작업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프로세스 실행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endParaRPr lang="ko-KR" altLang="en-US" sz="1200" dirty="0">
              <a:solidFill>
                <a:srgbClr val="000000"/>
              </a:solidFill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문맥 교환 시간을 줄이는 것이 좋다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000000"/>
                </a:solidFill>
                <a:latin typeface="+mn-ea"/>
              </a:rPr>
              <a:t>문맥 교환에 걸리는 시간은 하드웨어의 지원에 따라 다르다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2400" dirty="0">
              <a:solidFill>
                <a:srgbClr val="000000"/>
              </a:solidFill>
              <a:latin typeface="+mn-ea"/>
            </a:endParaRPr>
          </a:p>
          <a:p>
            <a:pPr marL="914400" lvl="2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기억장치의 속도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레지스터의 수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특수명령어의 지원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8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범용 운영체제 </a:t>
            </a:r>
            <a:r>
              <a:rPr lang="en-US" altLang="ko-KR" dirty="0"/>
              <a:t>(General</a:t>
            </a:r>
            <a:r>
              <a:rPr lang="ko-KR" altLang="en-US" dirty="0"/>
              <a:t> </a:t>
            </a:r>
            <a:r>
              <a:rPr lang="en-US" altLang="ko-KR" dirty="0"/>
              <a:t>purpose</a:t>
            </a:r>
            <a:r>
              <a:rPr lang="ko-KR" altLang="en-US" dirty="0"/>
              <a:t> </a:t>
            </a:r>
            <a:r>
              <a:rPr lang="en-US" altLang="ko-KR" dirty="0"/>
              <a:t>OS)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dirty="0"/>
              <a:t>일반적인 용도로 사용되는 컴퓨터에서 사용되는 운영체제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Unix, MS-DOS, MS-Windows, Linux, FreeBSD </a:t>
            </a:r>
            <a:r>
              <a:rPr lang="ko-KR" altLang="en-US" dirty="0"/>
              <a:t>등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8549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8E83B-DA40-4C6D-ABEE-0A2C434C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E9A36-B67A-4E02-B608-648C97FB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OX </a:t>
            </a:r>
            <a:r>
              <a:rPr lang="ko-KR" altLang="en-US" dirty="0"/>
              <a:t>퀴즈</a:t>
            </a:r>
            <a:endParaRPr lang="en-US" altLang="ko-KR" dirty="0"/>
          </a:p>
          <a:p>
            <a:pPr marL="914400" lvl="1" indent="-457200">
              <a:lnSpc>
                <a:spcPct val="100000"/>
              </a:lnSpc>
              <a:buFont typeface="+mj-lt"/>
              <a:buAutoNum type="alphaUcPeriod"/>
            </a:pPr>
            <a:r>
              <a:rPr lang="ko-KR" altLang="en-US" dirty="0"/>
              <a:t>인터럽트가 발생하면 수행되는 운영체제의 코드는 인터럽트 서비스 루틴이다</a:t>
            </a:r>
            <a:r>
              <a:rPr lang="en-US" altLang="ko-KR" dirty="0"/>
              <a:t>. (     )</a:t>
            </a:r>
          </a:p>
          <a:p>
            <a:pPr marL="2286000" lvl="4" indent="-457200">
              <a:buFont typeface="+mj-lt"/>
              <a:buAutoNum type="alphaUcPeriod"/>
            </a:pPr>
            <a:endParaRPr lang="en-US" altLang="ko-KR" dirty="0"/>
          </a:p>
          <a:p>
            <a:pPr marL="914400" lvl="1" indent="-457200">
              <a:buFont typeface="+mj-lt"/>
              <a:buAutoNum type="alphaUcPeriod"/>
            </a:pPr>
            <a:r>
              <a:rPr lang="ko-KR" altLang="en-US" dirty="0"/>
              <a:t>운영체제는 사용자 모드에서도 실행된다</a:t>
            </a:r>
            <a:r>
              <a:rPr lang="en-US" altLang="ko-KR" dirty="0"/>
              <a:t>. (     )</a:t>
            </a:r>
          </a:p>
          <a:p>
            <a:pPr marL="2286000" lvl="4" indent="-457200">
              <a:buFont typeface="+mj-lt"/>
              <a:buAutoNum type="alphaUcPeriod"/>
            </a:pPr>
            <a:endParaRPr lang="en-US" altLang="ko-KR" dirty="0"/>
          </a:p>
          <a:p>
            <a:pPr marL="914400" lvl="1" indent="-457200">
              <a:buFont typeface="+mj-lt"/>
              <a:buAutoNum type="alphaUcPeriod"/>
            </a:pPr>
            <a:r>
              <a:rPr lang="ko-KR" altLang="en-US" dirty="0"/>
              <a:t>프로세스가 입출력을 요청하면 프로세스 상태는 실행에서 준비가 된다</a:t>
            </a:r>
            <a:r>
              <a:rPr lang="en-US" altLang="ko-KR" dirty="0"/>
              <a:t>. (    )</a:t>
            </a:r>
          </a:p>
          <a:p>
            <a:pPr marL="914400" lvl="1" indent="-457200">
              <a:buFont typeface="+mj-lt"/>
              <a:buAutoNum type="alphaUcPeriod"/>
            </a:pPr>
            <a:endParaRPr lang="en-US" altLang="ko-KR" dirty="0"/>
          </a:p>
          <a:p>
            <a:pPr marL="914400" lvl="1" indent="-457200">
              <a:buFont typeface="+mj-lt"/>
              <a:buAutoNum type="alphaUcPeriod"/>
            </a:pPr>
            <a:endParaRPr lang="ko-KR" altLang="en-US" dirty="0"/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45526275-9F55-40A9-BAEB-DE76012AD8DA}"/>
              </a:ext>
            </a:extLst>
          </p:cNvPr>
          <p:cNvSpPr/>
          <p:nvPr/>
        </p:nvSpPr>
        <p:spPr>
          <a:xfrm>
            <a:off x="3415003" y="2612572"/>
            <a:ext cx="410547" cy="373224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B6D0F9A1-D8E8-49FF-9529-912FD103C208}"/>
              </a:ext>
            </a:extLst>
          </p:cNvPr>
          <p:cNvSpPr/>
          <p:nvPr/>
        </p:nvSpPr>
        <p:spPr>
          <a:xfrm>
            <a:off x="7613779" y="3270380"/>
            <a:ext cx="503853" cy="57849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90FDCB33-F737-4019-8A8A-06824D86D725}"/>
              </a:ext>
            </a:extLst>
          </p:cNvPr>
          <p:cNvSpPr/>
          <p:nvPr/>
        </p:nvSpPr>
        <p:spPr>
          <a:xfrm>
            <a:off x="2354423" y="4281196"/>
            <a:ext cx="503853" cy="57849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BDC6C9-01B8-4A96-8731-0BFD65AA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8" y="2103437"/>
            <a:ext cx="10515600" cy="1325563"/>
          </a:xfrm>
        </p:spPr>
        <p:txBody>
          <a:bodyPr/>
          <a:lstStyle/>
          <a:p>
            <a:r>
              <a:rPr lang="en-US" altLang="ko-KR" b="1" dirty="0"/>
              <a:t>Chapter 5 </a:t>
            </a:r>
            <a:r>
              <a:rPr lang="ko-KR" altLang="en-US" b="1" dirty="0"/>
              <a:t>스케줄링</a:t>
            </a:r>
          </a:p>
        </p:txBody>
      </p:sp>
    </p:spTree>
    <p:extLst>
      <p:ext uri="{BB962C8B-B14F-4D97-AF65-F5344CB8AC3E}">
        <p14:creationId xmlns:p14="http://schemas.microsoft.com/office/powerpoint/2010/main" val="19554891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96AED-997E-4D6A-A84B-119169C5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큐</a:t>
            </a:r>
            <a:r>
              <a:rPr lang="en-US" altLang="ko-KR" dirty="0"/>
              <a:t>( queue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5FA62-749D-44E2-8595-C3B48F48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 운영체제는 스케줄링을 위해 </a:t>
            </a:r>
            <a:r>
              <a:rPr lang="en-US" altLang="ko-KR" dirty="0"/>
              <a:t>PCB </a:t>
            </a:r>
            <a:r>
              <a:rPr lang="ko-KR" altLang="en-US" dirty="0"/>
              <a:t>를 큐</a:t>
            </a:r>
            <a:r>
              <a:rPr lang="en-US" altLang="ko-KR" dirty="0"/>
              <a:t>(queue)</a:t>
            </a:r>
            <a:r>
              <a:rPr lang="ko-KR" altLang="en-US" dirty="0"/>
              <a:t>로 관리한다</a:t>
            </a:r>
            <a:endParaRPr lang="en-US" altLang="ko-K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준비 큐 </a:t>
            </a:r>
            <a:r>
              <a:rPr lang="en-US" altLang="ko-KR" dirty="0"/>
              <a:t>(Ready queue)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준비 상태의 프로세스들을 관리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준비 상태의 </a:t>
            </a:r>
            <a:r>
              <a:rPr lang="en-US" altLang="ko-KR" dirty="0"/>
              <a:t>PCB</a:t>
            </a:r>
            <a:r>
              <a:rPr lang="ko-KR" altLang="en-US" dirty="0"/>
              <a:t>를 연결리스트</a:t>
            </a:r>
            <a:r>
              <a:rPr lang="en-US" altLang="ko-KR" dirty="0"/>
              <a:t>(linked list)</a:t>
            </a:r>
            <a:r>
              <a:rPr lang="ko-KR" altLang="en-US" dirty="0"/>
              <a:t>로 관리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802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66369-F59B-4235-B057-4CCDA1D1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2BF79-5F03-439C-A236-4E3CED98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971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입출력 장치 큐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각 입출력 장치는 자신의 장치 큐를 가진다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입출력 장치에서 대기하는 프로세스들을 관리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프로세스는 </a:t>
            </a:r>
            <a:r>
              <a:rPr lang="en-US" altLang="ko-KR" dirty="0"/>
              <a:t>CPU</a:t>
            </a:r>
            <a:r>
              <a:rPr lang="ko-KR" altLang="en-US" dirty="0"/>
              <a:t>를 </a:t>
            </a:r>
            <a:r>
              <a:rPr lang="ko-KR" altLang="en-US" dirty="0" err="1"/>
              <a:t>할당받아</a:t>
            </a:r>
            <a:r>
              <a:rPr lang="ko-KR" altLang="en-US" dirty="0"/>
              <a:t> 실행하다가 입출력 요청을 </a:t>
            </a:r>
            <a:r>
              <a:rPr lang="ko-KR" altLang="en-US" dirty="0" err="1"/>
              <a:t>하게되면</a:t>
            </a:r>
            <a:r>
              <a:rPr lang="en-US" altLang="ko-KR" dirty="0"/>
              <a:t>, </a:t>
            </a:r>
            <a:r>
              <a:rPr lang="ko-KR" altLang="en-US" dirty="0"/>
              <a:t>입출력 요청의 완료를 기다리게 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입출력 장치에 다른 프로세스도 기다리고 있을 수 있으므로 이런 프로세스들을 연결하여 큐로 관리한다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7032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4E028-298A-44CA-B6A5-C28DD9AA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 큐와 다양한 입출력 장치 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75B6415-ACD9-46A9-8032-27F15CE4B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5077"/>
            <a:ext cx="9444135" cy="44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214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4C72000-F403-4BAF-8687-09CD9D01F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606" y="1254247"/>
            <a:ext cx="10158787" cy="4349505"/>
          </a:xfrm>
          <a:prstGeom prst="rect">
            <a:avLst/>
          </a:prstGeom>
        </p:spPr>
      </p:pic>
      <p:sp>
        <p:nvSpPr>
          <p:cNvPr id="6" name="칠각형 5">
            <a:extLst>
              <a:ext uri="{FF2B5EF4-FFF2-40B4-BE49-F238E27FC236}">
                <a16:creationId xmlns:a16="http://schemas.microsoft.com/office/drawing/2014/main" id="{5458E89C-6748-4413-962C-A5CF658F6AC1}"/>
              </a:ext>
            </a:extLst>
          </p:cNvPr>
          <p:cNvSpPr/>
          <p:nvPr/>
        </p:nvSpPr>
        <p:spPr>
          <a:xfrm>
            <a:off x="9706345" y="1933941"/>
            <a:ext cx="219352" cy="234943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칠각형 6">
            <a:extLst>
              <a:ext uri="{FF2B5EF4-FFF2-40B4-BE49-F238E27FC236}">
                <a16:creationId xmlns:a16="http://schemas.microsoft.com/office/drawing/2014/main" id="{A21A944A-3551-4C31-8F3D-9A83FF616F2C}"/>
              </a:ext>
            </a:extLst>
          </p:cNvPr>
          <p:cNvSpPr/>
          <p:nvPr/>
        </p:nvSpPr>
        <p:spPr>
          <a:xfrm>
            <a:off x="9706345" y="2975024"/>
            <a:ext cx="219352" cy="234943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칠각형 7">
            <a:extLst>
              <a:ext uri="{FF2B5EF4-FFF2-40B4-BE49-F238E27FC236}">
                <a16:creationId xmlns:a16="http://schemas.microsoft.com/office/drawing/2014/main" id="{CF6CB4ED-9EE8-4AA8-8D3D-9574017AE3DB}"/>
              </a:ext>
            </a:extLst>
          </p:cNvPr>
          <p:cNvSpPr/>
          <p:nvPr/>
        </p:nvSpPr>
        <p:spPr>
          <a:xfrm>
            <a:off x="9706345" y="4016107"/>
            <a:ext cx="219352" cy="234943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칠각형 8">
            <a:extLst>
              <a:ext uri="{FF2B5EF4-FFF2-40B4-BE49-F238E27FC236}">
                <a16:creationId xmlns:a16="http://schemas.microsoft.com/office/drawing/2014/main" id="{F9782FA9-A870-447F-A798-4EAF0E0DA4EB}"/>
              </a:ext>
            </a:extLst>
          </p:cNvPr>
          <p:cNvSpPr/>
          <p:nvPr/>
        </p:nvSpPr>
        <p:spPr>
          <a:xfrm>
            <a:off x="9706345" y="5057190"/>
            <a:ext cx="219352" cy="234943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BAB6C0B-7760-463D-AF84-A1BEF7DF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프로세스의 큐 이동</a:t>
            </a:r>
          </a:p>
        </p:txBody>
      </p:sp>
    </p:spTree>
    <p:extLst>
      <p:ext uri="{BB962C8B-B14F-4D97-AF65-F5344CB8AC3E}">
        <p14:creationId xmlns:p14="http://schemas.microsoft.com/office/powerpoint/2010/main" val="31069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97C07-1F52-4816-AE5B-CC72C195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페이지 그림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BABE0-C349-444F-B537-81A48C358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200" dirty="0"/>
              <a:t>새로 생성된 프로세스는 준비 큐에 위치된다</a:t>
            </a:r>
            <a:r>
              <a:rPr lang="en-US" altLang="ko-KR" sz="22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200" dirty="0"/>
              <a:t>프로세스에 </a:t>
            </a:r>
            <a:r>
              <a:rPr lang="en-US" altLang="ko-KR" sz="2200" dirty="0"/>
              <a:t>CPU</a:t>
            </a:r>
            <a:r>
              <a:rPr lang="ko-KR" altLang="en-US" sz="2200" dirty="0"/>
              <a:t>가 할당되면 실행된다</a:t>
            </a:r>
            <a:r>
              <a:rPr lang="en-US" altLang="ko-KR" sz="22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200" dirty="0"/>
              <a:t>프로세스의 실행 중에 다음과 같이 큐를 이동할 수 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dirty="0"/>
              <a:t>①입출력 요청</a:t>
            </a:r>
            <a:r>
              <a:rPr lang="en-US" altLang="ko-KR" sz="2200" dirty="0"/>
              <a:t>(</a:t>
            </a:r>
            <a:r>
              <a:rPr lang="ko-KR" altLang="en-US" sz="2200" dirty="0"/>
              <a:t>시스템호출</a:t>
            </a:r>
            <a:r>
              <a:rPr lang="en-US" altLang="ko-KR" sz="2200" dirty="0"/>
              <a:t>)</a:t>
            </a:r>
            <a:r>
              <a:rPr lang="ko-KR" altLang="en-US" sz="2200" dirty="0"/>
              <a:t>을 발생하여 입출력 장치 큐에 위치한다</a:t>
            </a:r>
            <a:r>
              <a:rPr lang="en-US" altLang="ko-KR" sz="2200" dirty="0"/>
              <a:t>. </a:t>
            </a:r>
            <a:r>
              <a:rPr lang="ko-KR" altLang="en-US" sz="2200" dirty="0"/>
              <a:t>입출력이 끝나면 준비 큐에 다시 위치한다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dirty="0"/>
              <a:t>②시분할 시스템의 경우</a:t>
            </a:r>
            <a:r>
              <a:rPr lang="en-US" altLang="ko-KR" sz="2200" dirty="0"/>
              <a:t>, </a:t>
            </a:r>
            <a:r>
              <a:rPr lang="ko-KR" altLang="en-US" sz="2200" dirty="0"/>
              <a:t>타이머 인터럽트가 발생하면 프로세스에 할당된 시간이 종료되어 실행중인 프로세스가 준비 큐에 다시 위치한다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dirty="0"/>
              <a:t>③자식 프로세스를 생성하며</a:t>
            </a:r>
            <a:r>
              <a:rPr lang="en-US" altLang="ko-KR" sz="2200" dirty="0"/>
              <a:t>, </a:t>
            </a:r>
            <a:r>
              <a:rPr lang="ko-KR" altLang="en-US" sz="2200" dirty="0"/>
              <a:t>이 프로세스가 종료하기를 기다리면서 대기 큐에 위치한다</a:t>
            </a:r>
            <a:r>
              <a:rPr lang="en-US" altLang="ko-KR" sz="2200" dirty="0"/>
              <a:t>. </a:t>
            </a:r>
            <a:r>
              <a:rPr lang="ko-KR" altLang="en-US" sz="2200" dirty="0"/>
              <a:t>자식 프로세스가 종료하면 준비 큐에 다시 위치한다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dirty="0"/>
              <a:t>④인터럽트가 발생하면</a:t>
            </a:r>
            <a:r>
              <a:rPr lang="en-US" altLang="ko-KR" sz="2200" dirty="0"/>
              <a:t>, </a:t>
            </a:r>
            <a:r>
              <a:rPr lang="ko-KR" altLang="en-US" sz="2200" dirty="0"/>
              <a:t>실행 중인 프로세스는 강제로 </a:t>
            </a:r>
            <a:r>
              <a:rPr lang="en-US" altLang="ko-KR" sz="2200" dirty="0"/>
              <a:t>CPU</a:t>
            </a:r>
            <a:r>
              <a:rPr lang="ko-KR" altLang="en-US" sz="2200" dirty="0"/>
              <a:t>가 제거되고 준비 큐에 다시 위치한다</a:t>
            </a:r>
            <a:r>
              <a:rPr lang="en-US" altLang="ko-KR" sz="2200" dirty="0"/>
              <a:t>. 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7249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D8AB5-C465-4C3C-A642-C4AF689F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A2EB8-1D35-4C73-BF82-97DA6C20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 장기 스케줄러 </a:t>
            </a:r>
            <a:r>
              <a:rPr lang="en-US" altLang="ko-KR" dirty="0"/>
              <a:t>( Long-term scheduler) (or job scheduler)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2</a:t>
            </a:r>
            <a:r>
              <a:rPr lang="ko-KR" altLang="en-US" dirty="0"/>
              <a:t>차 저장장치 디스크에 저장되어 있는 작업들 중에서 선택하여 실행하기 위한 기억장치로 적재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 선택된 작업은 준비 큐에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장기 스케줄러는 다중프로그래밍 수 </a:t>
            </a:r>
            <a:r>
              <a:rPr lang="en-US" altLang="ko-KR" dirty="0"/>
              <a:t>(degree of multiprogramming)</a:t>
            </a:r>
            <a:r>
              <a:rPr lang="ko-KR" altLang="en-US" dirty="0"/>
              <a:t>를 제어한다</a:t>
            </a:r>
          </a:p>
        </p:txBody>
      </p:sp>
    </p:spTree>
    <p:extLst>
      <p:ext uri="{BB962C8B-B14F-4D97-AF65-F5344CB8AC3E}">
        <p14:creationId xmlns:p14="http://schemas.microsoft.com/office/powerpoint/2010/main" val="8572573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351B9-CFC8-466B-B635-A862CF5E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8C7FE-F959-48AD-BFCE-BD35CDC8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단기 스케줄러 </a:t>
            </a:r>
            <a:r>
              <a:rPr lang="en-US" altLang="ko-KR" dirty="0"/>
              <a:t>(Short-term scheduler) (or CPU scheduler)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실행 준비가 되어있는 프로세스들 중에서 선택하여 </a:t>
            </a:r>
            <a:r>
              <a:rPr lang="en-US" altLang="ko-KR" dirty="0"/>
              <a:t>CPU </a:t>
            </a:r>
            <a:r>
              <a:rPr lang="ko-KR" altLang="en-US" dirty="0"/>
              <a:t>를 할당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보통 수십 밀리 초마다 한번씩 실행되어 새로운 프로세스를 선택한다</a:t>
            </a:r>
          </a:p>
        </p:txBody>
      </p:sp>
    </p:spTree>
    <p:extLst>
      <p:ext uri="{BB962C8B-B14F-4D97-AF65-F5344CB8AC3E}">
        <p14:creationId xmlns:p14="http://schemas.microsoft.com/office/powerpoint/2010/main" val="37824874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F49E3-DB1A-4735-995E-01488879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5F891-5ED3-46A3-B7F4-B407632D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중기</a:t>
            </a:r>
            <a:r>
              <a:rPr lang="en-US" altLang="ko-KR" b="1" dirty="0"/>
              <a:t>(medium-term) </a:t>
            </a:r>
            <a:r>
              <a:rPr lang="ko-KR" altLang="en-US" dirty="0"/>
              <a:t>스케줄러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스왑핑</a:t>
            </a:r>
            <a:r>
              <a:rPr lang="en-US" altLang="ko-KR" dirty="0"/>
              <a:t>(swapping): </a:t>
            </a:r>
            <a:r>
              <a:rPr lang="ko-KR" altLang="en-US" dirty="0"/>
              <a:t>부분적으로 실행된 프로세스를 디스크에 저장했다가 차후에 다시 주기억장치로 불러와 실행을 재개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중기 스케줄러는 어떤 프로세스가 </a:t>
            </a:r>
            <a:r>
              <a:rPr lang="ko-KR" altLang="en-US" dirty="0" err="1"/>
              <a:t>스왑되어</a:t>
            </a:r>
            <a:r>
              <a:rPr lang="ko-KR" altLang="en-US" dirty="0"/>
              <a:t> 나가고</a:t>
            </a:r>
            <a:r>
              <a:rPr lang="en-US" altLang="ko-KR" dirty="0"/>
              <a:t>(swap out), </a:t>
            </a:r>
            <a:r>
              <a:rPr lang="ko-KR" altLang="en-US" dirty="0"/>
              <a:t>다시 </a:t>
            </a:r>
            <a:r>
              <a:rPr lang="ko-KR" altLang="en-US" dirty="0" err="1"/>
              <a:t>스왑되어</a:t>
            </a:r>
            <a:r>
              <a:rPr lang="ko-KR" altLang="en-US" dirty="0"/>
              <a:t> 들어올</a:t>
            </a:r>
            <a:r>
              <a:rPr lang="en-US" altLang="ko-KR" dirty="0"/>
              <a:t>(swap in) </a:t>
            </a:r>
            <a:r>
              <a:rPr lang="ko-KR" altLang="en-US" dirty="0"/>
              <a:t>것인가를 결정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66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3533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실시간 운영체제 </a:t>
            </a:r>
            <a:r>
              <a:rPr lang="en-US" altLang="ko-KR" dirty="0"/>
              <a:t>(real time OS) </a:t>
            </a:r>
            <a:r>
              <a:rPr lang="ko-KR" altLang="en-US" dirty="0"/>
              <a:t>또는 임베디드 운영체제 </a:t>
            </a:r>
            <a:r>
              <a:rPr lang="en-US" altLang="ko-KR" dirty="0"/>
              <a:t>(Embedded OS)	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시간제약</a:t>
            </a:r>
            <a:r>
              <a:rPr lang="en-US" altLang="ko-KR" dirty="0"/>
              <a:t>(deadline)</a:t>
            </a:r>
            <a:r>
              <a:rPr lang="ko-KR" altLang="en-US" dirty="0"/>
              <a:t>이 있는 특별한 컴퓨터 또는 다른 제품에 내장된 컴퓨터에서 사용되는 운영체제</a:t>
            </a:r>
            <a:endParaRPr lang="en-US" altLang="ko-KR" dirty="0"/>
          </a:p>
          <a:p>
            <a:r>
              <a:rPr lang="en-US" altLang="ko-KR" dirty="0"/>
              <a:t>VxWorks , QNX, VRTX, </a:t>
            </a:r>
            <a:r>
              <a:rPr lang="en-US" altLang="ko-KR" dirty="0" err="1"/>
              <a:t>FreeRTOS</a:t>
            </a:r>
            <a:r>
              <a:rPr lang="en-US" altLang="ko-KR" dirty="0"/>
              <a:t> , Linux, </a:t>
            </a:r>
            <a:r>
              <a:rPr lang="en-US" altLang="ko-KR" dirty="0" err="1"/>
              <a:t>pSOS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25025763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E9BE-80A6-44B3-A888-F09EE8B2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중기 스케줄러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BD7326-B0A6-4EB2-BA63-8A7766C2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338606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9C9CA3F-8DEC-4865-84CF-4442294A920E}"/>
              </a:ext>
            </a:extLst>
          </p:cNvPr>
          <p:cNvSpPr/>
          <p:nvPr/>
        </p:nvSpPr>
        <p:spPr>
          <a:xfrm>
            <a:off x="838200" y="1212980"/>
            <a:ext cx="9966649" cy="3153747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729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C88A3-5EB3-4E91-879A-3F2C9F5C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스케줄링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582F3-C5DC-4274-A303-D33BDCC2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b="1" dirty="0"/>
              <a:t>CPU </a:t>
            </a:r>
            <a:r>
              <a:rPr lang="ko-KR" altLang="en-US" dirty="0"/>
              <a:t>스케줄링</a:t>
            </a:r>
            <a:r>
              <a:rPr lang="en-US" altLang="ko-KR" b="1" dirty="0"/>
              <a:t>(CPU Scheduling)</a:t>
            </a:r>
            <a:endParaRPr lang="en-US" altLang="ko-KR" dirty="0"/>
          </a:p>
          <a:p>
            <a:pPr lvl="1"/>
            <a:r>
              <a:rPr lang="ko-KR" altLang="en-US" dirty="0"/>
              <a:t>준비 큐의 프로세스들 중에서 </a:t>
            </a:r>
            <a:r>
              <a:rPr lang="en-US" altLang="ko-KR" dirty="0"/>
              <a:t>CPU</a:t>
            </a:r>
            <a:r>
              <a:rPr lang="ko-KR" altLang="en-US" dirty="0"/>
              <a:t>를 할당할 순서를 정하는 것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운영체제의 단기 스케줄러</a:t>
            </a:r>
            <a:r>
              <a:rPr lang="en-US" altLang="ko-KR" dirty="0"/>
              <a:t>(CPU </a:t>
            </a:r>
            <a:r>
              <a:rPr lang="ko-KR" altLang="en-US" dirty="0"/>
              <a:t>스케줄러</a:t>
            </a:r>
            <a:r>
              <a:rPr lang="en-US" altLang="ko-KR" dirty="0"/>
              <a:t>)</a:t>
            </a:r>
            <a:r>
              <a:rPr lang="ko-KR" altLang="en-US" dirty="0"/>
              <a:t>가 수행함</a:t>
            </a:r>
            <a:endParaRPr lang="en-US" altLang="ko-KR" dirty="0"/>
          </a:p>
          <a:p>
            <a:pPr lvl="4"/>
            <a:endParaRPr lang="ko-KR" altLang="en-US" dirty="0"/>
          </a:p>
          <a:p>
            <a:r>
              <a:rPr lang="en-US" altLang="ko-KR" sz="2400" b="1" dirty="0"/>
              <a:t>CPU </a:t>
            </a:r>
            <a:r>
              <a:rPr lang="ko-KR" altLang="en-US" sz="2400" dirty="0"/>
              <a:t>스케줄링 알고리즘</a:t>
            </a:r>
            <a:r>
              <a:rPr lang="en-US" altLang="ko-KR" sz="2400" b="1" dirty="0"/>
              <a:t>(CPU Scheduling Algorithm)</a:t>
            </a:r>
            <a:endParaRPr lang="en-US" altLang="ko-KR" sz="2400" dirty="0"/>
          </a:p>
          <a:p>
            <a:pPr lvl="1"/>
            <a:r>
              <a:rPr lang="en-US" altLang="ko-KR" sz="2000" dirty="0"/>
              <a:t>CPU </a:t>
            </a:r>
            <a:r>
              <a:rPr lang="ko-KR" altLang="en-US" sz="2000" dirty="0"/>
              <a:t>스케줄링 정책</a:t>
            </a:r>
            <a:r>
              <a:rPr lang="en-US" altLang="ko-KR" sz="2000" dirty="0"/>
              <a:t>(policy)</a:t>
            </a:r>
          </a:p>
          <a:p>
            <a:pPr lvl="1"/>
            <a:r>
              <a:rPr lang="ko-KR" altLang="en-US" sz="2000" dirty="0"/>
              <a:t>다양한 </a:t>
            </a:r>
            <a:r>
              <a:rPr lang="en-US" altLang="ko-KR" sz="2000" dirty="0"/>
              <a:t>CPU </a:t>
            </a:r>
            <a:r>
              <a:rPr lang="ko-KR" altLang="en-US" sz="2000" dirty="0"/>
              <a:t>스케줄링 알고리즘이 있으며 특정 상황에 알맞은 것을 선택해야 한다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2813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9696-A8A4-47BE-9BE7-D0141445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스케줄링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BE273-1C9A-426A-8983-F1906FCC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운영체제는 프로세스가 다음 조건일 때 스케줄링 결정을 실행함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실행 상태에서 대기 상태로 전환될 때</a:t>
            </a:r>
            <a:r>
              <a:rPr lang="en-US" altLang="ko-KR" dirty="0"/>
              <a:t>(</a:t>
            </a:r>
            <a:r>
              <a:rPr lang="ko-KR" altLang="en-US" dirty="0"/>
              <a:t>입출력 요청이나 자식 프로세스가 종료되기를 기다림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실행 상태에서 준비 상태로 전환될 때</a:t>
            </a:r>
            <a:r>
              <a:rPr lang="en-US" altLang="ko-KR" dirty="0"/>
              <a:t>(</a:t>
            </a:r>
            <a:r>
              <a:rPr lang="ko-KR" altLang="en-US" dirty="0"/>
              <a:t>인터럽트 발생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대기 상태에서 준비 상태로 전환될 때</a:t>
            </a:r>
            <a:r>
              <a:rPr lang="en-US" altLang="ko-KR" dirty="0"/>
              <a:t>(</a:t>
            </a:r>
            <a:r>
              <a:rPr lang="ko-KR" altLang="en-US" dirty="0"/>
              <a:t>입출력의 종료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종료할 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8105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36D7B-2E79-47E8-B933-81C56985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스케줄링 개요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63B1569-C3BC-456D-BF1D-54492C363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512"/>
            <a:ext cx="7039951" cy="2770454"/>
          </a:xfrm>
          <a:prstGeom prst="rect">
            <a:avLst/>
          </a:prstGeom>
        </p:spPr>
      </p:pic>
      <p:sp>
        <p:nvSpPr>
          <p:cNvPr id="5" name="칠각형 4">
            <a:extLst>
              <a:ext uri="{FF2B5EF4-FFF2-40B4-BE49-F238E27FC236}">
                <a16:creationId xmlns:a16="http://schemas.microsoft.com/office/drawing/2014/main" id="{BA7D2E7D-53FD-47C7-9B6D-399EC453D953}"/>
              </a:ext>
            </a:extLst>
          </p:cNvPr>
          <p:cNvSpPr/>
          <p:nvPr/>
        </p:nvSpPr>
        <p:spPr>
          <a:xfrm>
            <a:off x="5694182" y="4135966"/>
            <a:ext cx="219352" cy="234943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칠각형 5">
            <a:extLst>
              <a:ext uri="{FF2B5EF4-FFF2-40B4-BE49-F238E27FC236}">
                <a16:creationId xmlns:a16="http://schemas.microsoft.com/office/drawing/2014/main" id="{576888DC-0E5C-4EC7-8982-F8FC52AF6BDB}"/>
              </a:ext>
            </a:extLst>
          </p:cNvPr>
          <p:cNvSpPr/>
          <p:nvPr/>
        </p:nvSpPr>
        <p:spPr>
          <a:xfrm>
            <a:off x="4138823" y="1872512"/>
            <a:ext cx="219352" cy="234943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칠각형 6">
            <a:extLst>
              <a:ext uri="{FF2B5EF4-FFF2-40B4-BE49-F238E27FC236}">
                <a16:creationId xmlns:a16="http://schemas.microsoft.com/office/drawing/2014/main" id="{04468207-8A0A-48E8-AC9E-F545E3DC98CF}"/>
              </a:ext>
            </a:extLst>
          </p:cNvPr>
          <p:cNvSpPr/>
          <p:nvPr/>
        </p:nvSpPr>
        <p:spPr>
          <a:xfrm>
            <a:off x="2353822" y="3632113"/>
            <a:ext cx="219352" cy="234943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칠각형 7">
            <a:extLst>
              <a:ext uri="{FF2B5EF4-FFF2-40B4-BE49-F238E27FC236}">
                <a16:creationId xmlns:a16="http://schemas.microsoft.com/office/drawing/2014/main" id="{2EA5402E-5041-48C5-B2C1-48B985C0E2EB}"/>
              </a:ext>
            </a:extLst>
          </p:cNvPr>
          <p:cNvSpPr/>
          <p:nvPr/>
        </p:nvSpPr>
        <p:spPr>
          <a:xfrm>
            <a:off x="5584506" y="1872511"/>
            <a:ext cx="219352" cy="234943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1BE05F-4620-479A-BD47-2F1A1C7220A4}"/>
              </a:ext>
            </a:extLst>
          </p:cNvPr>
          <p:cNvSpPr/>
          <p:nvPr/>
        </p:nvSpPr>
        <p:spPr>
          <a:xfrm>
            <a:off x="8130774" y="1512295"/>
            <a:ext cx="6096000" cy="287771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과 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4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는 </a:t>
            </a:r>
            <a:r>
              <a:rPr lang="ko-KR" altLang="en-US" sz="2000" b="1" dirty="0" err="1">
                <a:solidFill>
                  <a:srgbClr val="000000"/>
                </a:solidFill>
                <a:latin typeface="+mn-ea"/>
              </a:rPr>
              <a:t>비선점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2000" b="1" dirty="0" err="1">
                <a:solidFill>
                  <a:srgbClr val="000000"/>
                </a:solidFill>
                <a:latin typeface="+mn-ea"/>
              </a:rPr>
              <a:t>nonpreemptive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일단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CPU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가 한 프로세스에 할당되면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프로세스가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CPU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를 반환할 때까지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CPU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를 사용함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2 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와 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은 선점 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(preemptive)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CPU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를 사용하던 프로세스가 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CPU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를</a:t>
            </a: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빼앗김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31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6EE3C-B710-4E5F-9789-A9D01DBF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스케줄링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742FF-F685-4067-ACC5-0F250891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737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대표적인</a:t>
            </a:r>
            <a:r>
              <a:rPr lang="en-US" altLang="ko-KR" b="1" dirty="0"/>
              <a:t>5</a:t>
            </a:r>
            <a:r>
              <a:rPr lang="ko-KR" altLang="en-US" dirty="0" err="1"/>
              <a:t>개의스케줄링기준</a:t>
            </a:r>
            <a:r>
              <a:rPr lang="en-US" altLang="ko-KR" b="1" dirty="0"/>
              <a:t>(criteria)</a:t>
            </a:r>
          </a:p>
          <a:p>
            <a:pPr marL="1828800" lvl="4" indent="0">
              <a:buNone/>
            </a:pPr>
            <a:endParaRPr lang="ko-KR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dirty="0"/>
              <a:t>1.CPU </a:t>
            </a:r>
            <a:r>
              <a:rPr lang="ko-KR" altLang="en-US" dirty="0"/>
              <a:t>사용률</a:t>
            </a:r>
            <a:r>
              <a:rPr lang="en-US" altLang="ko-KR" b="1" dirty="0"/>
              <a:t>(utilization) : </a:t>
            </a:r>
            <a:r>
              <a:rPr lang="ko-KR" altLang="en-US" sz="1900" dirty="0"/>
              <a:t>단위시간당</a:t>
            </a:r>
            <a:r>
              <a:rPr lang="en-US" altLang="ko-KR" sz="1900" dirty="0"/>
              <a:t>CPU </a:t>
            </a:r>
            <a:r>
              <a:rPr lang="ko-KR" altLang="en-US" sz="1900" dirty="0" err="1"/>
              <a:t>사용시간의비율</a:t>
            </a:r>
            <a:r>
              <a:rPr lang="en-US" altLang="ko-KR" sz="1900" dirty="0"/>
              <a:t>(0~100%)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b="1" dirty="0"/>
              <a:t>2.</a:t>
            </a:r>
            <a:r>
              <a:rPr lang="ko-KR" altLang="en-US" dirty="0"/>
              <a:t>처리량</a:t>
            </a:r>
            <a:r>
              <a:rPr lang="en-US" altLang="ko-KR" b="1" dirty="0"/>
              <a:t>(Throughput) : </a:t>
            </a:r>
            <a:r>
              <a:rPr lang="ko-KR" altLang="en-US" sz="1900" dirty="0" err="1"/>
              <a:t>단위시간당완료된프로세스의개수</a:t>
            </a:r>
            <a:endParaRPr lang="ko-KR" altLang="en-US" sz="1900" dirty="0"/>
          </a:p>
          <a:p>
            <a:pPr marL="0" indent="0">
              <a:buNone/>
            </a:pPr>
            <a:r>
              <a:rPr lang="en-US" altLang="ko-KR" b="1" dirty="0"/>
              <a:t>3.</a:t>
            </a:r>
            <a:r>
              <a:rPr lang="ko-KR" altLang="en-US" dirty="0"/>
              <a:t>반환시간</a:t>
            </a:r>
            <a:r>
              <a:rPr lang="en-US" altLang="ko-KR" b="1" dirty="0"/>
              <a:t>(Turnaround time) </a:t>
            </a:r>
            <a:r>
              <a:rPr lang="en-US" altLang="ko-KR" sz="2400" b="1" dirty="0"/>
              <a:t>: </a:t>
            </a:r>
            <a:r>
              <a:rPr lang="ko-KR" altLang="en-US" sz="1900" dirty="0" err="1"/>
              <a:t>특정프로세스를실행하는데걸린총시간</a:t>
            </a:r>
            <a:endParaRPr lang="ko-KR" altLang="en-US" sz="1900" dirty="0"/>
          </a:p>
          <a:p>
            <a:pPr marL="0" indent="0">
              <a:buNone/>
            </a:pPr>
            <a:r>
              <a:rPr lang="en-US" altLang="ko-KR" b="1" dirty="0"/>
              <a:t>4.</a:t>
            </a:r>
            <a:r>
              <a:rPr lang="ko-KR" altLang="en-US" dirty="0"/>
              <a:t>대기시간</a:t>
            </a:r>
            <a:r>
              <a:rPr lang="en-US" altLang="ko-KR" b="1" dirty="0"/>
              <a:t>(Waiting time) : </a:t>
            </a:r>
            <a:r>
              <a:rPr lang="ko-KR" altLang="en-US" sz="1900" dirty="0" err="1"/>
              <a:t>프로세스가준비큐에서대기하면서기다린시간의합</a:t>
            </a:r>
            <a:endParaRPr lang="ko-KR" altLang="en-US" sz="1900" dirty="0"/>
          </a:p>
          <a:p>
            <a:pPr marL="0" indent="0">
              <a:buNone/>
            </a:pPr>
            <a:r>
              <a:rPr lang="en-US" altLang="ko-KR" b="1" dirty="0"/>
              <a:t>5.</a:t>
            </a:r>
            <a:r>
              <a:rPr lang="ko-KR" altLang="en-US" dirty="0"/>
              <a:t>응답시간</a:t>
            </a:r>
            <a:r>
              <a:rPr lang="en-US" altLang="ko-KR" b="1" dirty="0"/>
              <a:t>(Response time) : </a:t>
            </a:r>
            <a:r>
              <a:rPr lang="ko-KR" altLang="en-US" sz="1900" dirty="0"/>
              <a:t>작업을 요청한 후 첫 번째 응답이 나올 때까지의 시간</a:t>
            </a:r>
            <a:r>
              <a:rPr lang="en-US" altLang="ko-KR" sz="1900" dirty="0"/>
              <a:t>(</a:t>
            </a:r>
            <a:r>
              <a:rPr lang="ko-KR" altLang="en-US" sz="1900" dirty="0"/>
              <a:t>응답이 </a:t>
            </a:r>
            <a:r>
              <a:rPr lang="ko-KR" altLang="en-US" sz="1900" dirty="0" err="1"/>
              <a:t>시작되는데까지</a:t>
            </a:r>
            <a:r>
              <a:rPr lang="ko-KR" altLang="en-US" sz="1900" dirty="0"/>
              <a:t> 걸린</a:t>
            </a:r>
            <a:r>
              <a:rPr lang="en-US" altLang="ko-KR" sz="1900" dirty="0"/>
              <a:t> </a:t>
            </a:r>
            <a:r>
              <a:rPr lang="ko-KR" altLang="en-US" sz="1900" dirty="0"/>
              <a:t>시간이며 응답을 출력하는데 걸리는 시간은 아님</a:t>
            </a:r>
            <a:r>
              <a:rPr lang="en-US" altLang="ko-KR" sz="1900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6037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3AA25-641F-43F0-8864-19290727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스케줄링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FD32A-1C01-484C-9203-C6C1B6CF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운영체제의</a:t>
            </a:r>
            <a:r>
              <a:rPr lang="en-US" altLang="ko-KR" b="1" dirty="0"/>
              <a:t>CPU </a:t>
            </a:r>
            <a:r>
              <a:rPr lang="ko-KR" altLang="en-US" dirty="0"/>
              <a:t>스케줄러는 다음의 목표를 달성해야 한다</a:t>
            </a:r>
            <a:r>
              <a:rPr lang="en-US" altLang="ko-KR" b="1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CPU </a:t>
            </a:r>
            <a:r>
              <a:rPr lang="ko-KR" altLang="en-US" dirty="0"/>
              <a:t>이용률을 최대화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처리량을 최대화</a:t>
            </a:r>
          </a:p>
          <a:p>
            <a:pPr lvl="1"/>
            <a:r>
              <a:rPr lang="ko-KR" altLang="en-US" dirty="0"/>
              <a:t>반환 시간을 최소화</a:t>
            </a:r>
          </a:p>
          <a:p>
            <a:pPr lvl="1"/>
            <a:r>
              <a:rPr lang="ko-KR" altLang="en-US" dirty="0"/>
              <a:t>대기 시간을 최소화</a:t>
            </a:r>
          </a:p>
          <a:p>
            <a:pPr lvl="1"/>
            <a:r>
              <a:rPr lang="ko-KR" altLang="en-US" dirty="0"/>
              <a:t>응답 시간을 최소화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0667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BA99-8009-4402-82DC-5D9AA81E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스케줄링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D5911-6C13-488C-B7F7-F754B467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5 </a:t>
            </a:r>
            <a:r>
              <a:rPr lang="ko-KR" altLang="en-US" dirty="0"/>
              <a:t>개의 목표를 동시에 달성할 수 없으며 </a:t>
            </a:r>
            <a:r>
              <a:rPr lang="en-US" altLang="ko-KR" dirty="0"/>
              <a:t>, </a:t>
            </a:r>
            <a:r>
              <a:rPr lang="ko-KR" altLang="en-US" dirty="0"/>
              <a:t>응용 분야에 따라서 적절한 목표를 결정해야 한다</a:t>
            </a:r>
            <a:endParaRPr lang="en-US" altLang="ko-KR" dirty="0"/>
          </a:p>
          <a:p>
            <a:endParaRPr lang="ko-KR" altLang="en-US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대화식 시스템에서는 평균 응답 시간을 최소화하는 것이 목표</a:t>
            </a:r>
          </a:p>
          <a:p>
            <a:pPr lvl="1"/>
            <a:r>
              <a:rPr lang="ko-KR" altLang="en-US" dirty="0"/>
              <a:t>때로는 응답 시간의 변동폭을 최소화하는 것이 중요할 수도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5067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0499E-246F-4599-B747-F6F6D293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스케줄링알고리즘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85853-EB7B-4DAC-AD0F-AFB1BBA3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</a:t>
            </a:r>
            <a:r>
              <a:rPr lang="en-US" altLang="ko-KR" b="1" dirty="0"/>
              <a:t>FCFS (First-Come First-Served)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</a:t>
            </a:r>
            <a:r>
              <a:rPr lang="en-US" altLang="ko-KR" b="1" dirty="0"/>
              <a:t>SJF (Shortest Job First)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</a:t>
            </a:r>
            <a:r>
              <a:rPr lang="en-US" altLang="ko-KR" b="1" dirty="0"/>
              <a:t>RR (Round Robin)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</a:t>
            </a:r>
            <a:r>
              <a:rPr lang="en-US" altLang="ko-KR" b="1" dirty="0"/>
              <a:t>MQ (Multi-level Queue)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</a:t>
            </a:r>
            <a:r>
              <a:rPr lang="en-US" altLang="ko-KR" b="1" dirty="0"/>
              <a:t>MFQ (Multi-level Feedback Queue)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</a:t>
            </a:r>
            <a:r>
              <a:rPr lang="en-US" altLang="ko-KR" b="1" dirty="0"/>
              <a:t>HRN (Highest Response-rate Next)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7783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29E23-E3A7-4E81-8A91-D2486062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Come, First Served (FCFS) </a:t>
            </a:r>
            <a:r>
              <a:rPr lang="ko-KR" altLang="en-US" dirty="0"/>
              <a:t>스케줄링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C13950-79EF-4367-B988-3F0A406023C7}"/>
              </a:ext>
            </a:extLst>
          </p:cNvPr>
          <p:cNvSpPr/>
          <p:nvPr/>
        </p:nvSpPr>
        <p:spPr>
          <a:xfrm>
            <a:off x="838200" y="1690688"/>
            <a:ext cx="6096000" cy="136960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Example:	Process	 	Burst Time (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ms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		P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1	 	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24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		P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2		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		P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3		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D51652-1727-44E9-A5F3-CA95C36E71BD}"/>
              </a:ext>
            </a:extLst>
          </p:cNvPr>
          <p:cNvSpPr/>
          <p:nvPr/>
        </p:nvSpPr>
        <p:spPr>
          <a:xfrm>
            <a:off x="6934200" y="1690688"/>
            <a:ext cx="6096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프로세스의 도착 순서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: P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, P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, P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3  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B6C93D-6784-4A3C-8926-05C52123D919}"/>
              </a:ext>
            </a:extLst>
          </p:cNvPr>
          <p:cNvSpPr/>
          <p:nvPr/>
        </p:nvSpPr>
        <p:spPr>
          <a:xfrm>
            <a:off x="897467" y="3259098"/>
            <a:ext cx="6096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간트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차트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(Gantt Chart)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D789DA6B-61FD-437E-A76E-988D37670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01530"/>
              </p:ext>
            </p:extLst>
          </p:nvPr>
        </p:nvGraphicFramePr>
        <p:xfrm>
          <a:off x="1032934" y="3983359"/>
          <a:ext cx="8127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7333">
                  <a:extLst>
                    <a:ext uri="{9D8B030D-6E8A-4147-A177-3AD203B41FA5}">
                      <a16:colId xmlns:a16="http://schemas.microsoft.com/office/drawing/2014/main" val="155016210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525348705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3698439810"/>
                    </a:ext>
                  </a:extLst>
                </a:gridCol>
              </a:tblGrid>
              <a:tr h="194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44915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258F8B7-7469-4BC7-A3E9-2EE9C65415F5}"/>
              </a:ext>
            </a:extLst>
          </p:cNvPr>
          <p:cNvSpPr/>
          <p:nvPr/>
        </p:nvSpPr>
        <p:spPr>
          <a:xfrm>
            <a:off x="811559" y="444502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B92AC7-5A5B-40D8-8458-ED53449EBCFC}"/>
              </a:ext>
            </a:extLst>
          </p:cNvPr>
          <p:cNvSpPr/>
          <p:nvPr/>
        </p:nvSpPr>
        <p:spPr>
          <a:xfrm>
            <a:off x="6622896" y="444502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922C3F-984E-4FF5-B040-D61EC62605D8}"/>
              </a:ext>
            </a:extLst>
          </p:cNvPr>
          <p:cNvSpPr/>
          <p:nvPr/>
        </p:nvSpPr>
        <p:spPr>
          <a:xfrm>
            <a:off x="7821959" y="444502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1694E7-3DB4-4986-B8AA-ADBF96F8E9AA}"/>
              </a:ext>
            </a:extLst>
          </p:cNvPr>
          <p:cNvSpPr/>
          <p:nvPr/>
        </p:nvSpPr>
        <p:spPr>
          <a:xfrm>
            <a:off x="9005281" y="444502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0E4F25-A48D-492B-B4C3-40FCB76B28AA}"/>
              </a:ext>
            </a:extLst>
          </p:cNvPr>
          <p:cNvSpPr/>
          <p:nvPr/>
        </p:nvSpPr>
        <p:spPr>
          <a:xfrm>
            <a:off x="964836" y="4736161"/>
            <a:ext cx="6096000" cy="8156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각 프로세스의 대기 시간 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:P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= 0; P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= 24; P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3 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= 27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평균 대기 시간 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:  (0 + 24 + 27)/3 = 17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54042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1D497-C2E5-4ECA-A874-A25E7AFD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Come, First Served (FCFS) </a:t>
            </a:r>
            <a:r>
              <a:rPr lang="ko-KR" altLang="en-US" dirty="0"/>
              <a:t>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40897-CA0E-40D1-AAAA-F1CF08FB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프로세스의 도착 순서가 다음과 같다면</a:t>
            </a:r>
            <a:r>
              <a:rPr lang="en-US" altLang="ko-KR" b="1" dirty="0"/>
              <a:t>,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		P2, P3, P1</a:t>
            </a:r>
            <a:endParaRPr lang="ko-KR" altLang="en-US" dirty="0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E4C60C9D-19DB-4AFD-8290-B672BD334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20496"/>
              </p:ext>
            </p:extLst>
          </p:nvPr>
        </p:nvGraphicFramePr>
        <p:xfrm>
          <a:off x="838200" y="3635534"/>
          <a:ext cx="81279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155016210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525348705"/>
                    </a:ext>
                  </a:extLst>
                </a:gridCol>
                <a:gridCol w="5173132">
                  <a:extLst>
                    <a:ext uri="{9D8B030D-6E8A-4147-A177-3AD203B41FA5}">
                      <a16:colId xmlns:a16="http://schemas.microsoft.com/office/drawing/2014/main" val="3698439810"/>
                    </a:ext>
                  </a:extLst>
                </a:gridCol>
              </a:tblGrid>
              <a:tr h="194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44915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4836C5D-2FE9-4EBC-BF3B-1019E27923C2}"/>
              </a:ext>
            </a:extLst>
          </p:cNvPr>
          <p:cNvSpPr/>
          <p:nvPr/>
        </p:nvSpPr>
        <p:spPr>
          <a:xfrm>
            <a:off x="616825" y="409719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75BE6F-5C1E-4E36-AA37-F6B990D4CB09}"/>
              </a:ext>
            </a:extLst>
          </p:cNvPr>
          <p:cNvSpPr/>
          <p:nvPr/>
        </p:nvSpPr>
        <p:spPr>
          <a:xfrm>
            <a:off x="1879982" y="409719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AB8B01-D5E1-4812-BFD0-90C1BFCBF31F}"/>
              </a:ext>
            </a:extLst>
          </p:cNvPr>
          <p:cNvSpPr/>
          <p:nvPr/>
        </p:nvSpPr>
        <p:spPr>
          <a:xfrm>
            <a:off x="3667230" y="409719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451EAD-0E4D-462C-BA83-0B579F8A0542}"/>
              </a:ext>
            </a:extLst>
          </p:cNvPr>
          <p:cNvSpPr/>
          <p:nvPr/>
        </p:nvSpPr>
        <p:spPr>
          <a:xfrm>
            <a:off x="8810547" y="409719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A70622-0275-4A67-90E2-16F75B04AACA}"/>
              </a:ext>
            </a:extLst>
          </p:cNvPr>
          <p:cNvSpPr/>
          <p:nvPr/>
        </p:nvSpPr>
        <p:spPr>
          <a:xfrm>
            <a:off x="838200" y="2789096"/>
            <a:ext cx="6096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err="1">
                <a:solidFill>
                  <a:srgbClr val="000000"/>
                </a:solidFill>
                <a:latin typeface="+mn-ea"/>
              </a:rPr>
              <a:t>간트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 차트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(Gantt Chart)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08EC0F-7CFF-4F0B-A63F-BC6627F02BC6}"/>
              </a:ext>
            </a:extLst>
          </p:cNvPr>
          <p:cNvSpPr/>
          <p:nvPr/>
        </p:nvSpPr>
        <p:spPr>
          <a:xfrm>
            <a:off x="5479175" y="2660252"/>
            <a:ext cx="6096000" cy="81560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각 프로세스의 대기 시간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: P</a:t>
            </a:r>
            <a:r>
              <a:rPr lang="en-US" altLang="ko-KR" sz="1200" b="1" dirty="0">
                <a:solidFill>
                  <a:srgbClr val="000000"/>
                </a:solidFill>
                <a:latin typeface="+mj-ea"/>
                <a:ea typeface="+mj-ea"/>
              </a:rPr>
              <a:t>1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=6;P</a:t>
            </a:r>
            <a:r>
              <a:rPr lang="en-US" altLang="ko-KR" sz="1200" b="1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= 0; P</a:t>
            </a:r>
            <a:r>
              <a:rPr lang="en-US" altLang="ko-KR" sz="1200" b="1" dirty="0">
                <a:solidFill>
                  <a:srgbClr val="000000"/>
                </a:solidFill>
                <a:latin typeface="+mj-ea"/>
                <a:ea typeface="+mj-ea"/>
              </a:rPr>
              <a:t>3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= 3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평균 대기 시간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:   (6 + 0 + 3)/3 = 3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4C1546-CBBE-4CBC-AF3F-33357B92564A}"/>
              </a:ext>
            </a:extLst>
          </p:cNvPr>
          <p:cNvSpPr/>
          <p:nvPr/>
        </p:nvSpPr>
        <p:spPr>
          <a:xfrm>
            <a:off x="1120851" y="4466531"/>
            <a:ext cx="919121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앞의 예보다 좋아짐</a:t>
            </a:r>
            <a:r>
              <a:rPr lang="en-US" altLang="ko-KR" sz="2000" b="1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짧은 프로세스를 먼저 처리하면 “</a:t>
            </a:r>
            <a:r>
              <a:rPr lang="ko-KR" altLang="en-US" sz="2000" b="1" dirty="0" err="1">
                <a:solidFill>
                  <a:srgbClr val="000000"/>
                </a:solidFill>
                <a:latin typeface="+mn-ea"/>
              </a:rPr>
              <a:t>평균대기시간”이</a:t>
            </a:r>
            <a:r>
              <a:rPr lang="ko-KR" altLang="en-US" sz="2000" b="1" dirty="0">
                <a:solidFill>
                  <a:srgbClr val="000000"/>
                </a:solidFill>
                <a:latin typeface="+mn-ea"/>
              </a:rPr>
              <a:t> 좋아짐</a:t>
            </a:r>
          </a:p>
        </p:txBody>
      </p:sp>
    </p:spTree>
    <p:extLst>
      <p:ext uri="{BB962C8B-B14F-4D97-AF65-F5344CB8AC3E}">
        <p14:creationId xmlns:p14="http://schemas.microsoft.com/office/powerpoint/2010/main" val="344885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053A-FA74-496E-80F1-D25F1B57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741B1-36C2-4185-82E1-21A8D271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353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모바일 플랫폼 </a:t>
            </a:r>
            <a:r>
              <a:rPr lang="en-US" altLang="ko-KR" dirty="0"/>
              <a:t>(mobile platform)	</a:t>
            </a:r>
            <a:endParaRPr lang="ko-KR" altLang="en-US" dirty="0"/>
          </a:p>
          <a:p>
            <a:pPr marL="0" indent="0">
              <a:lnSpc>
                <a:spcPct val="100000"/>
              </a:lnSpc>
              <a:buNone/>
            </a:pPr>
            <a:endParaRPr lang="ko-KR" altLang="en-US" dirty="0"/>
          </a:p>
          <a:p>
            <a:r>
              <a:rPr lang="en-US" altLang="ko-KR" dirty="0"/>
              <a:t>Android, Tizen, </a:t>
            </a:r>
            <a:r>
              <a:rPr lang="en-US" altLang="ko-KR" dirty="0" err="1"/>
              <a:t>WebOS</a:t>
            </a:r>
            <a:r>
              <a:rPr lang="en-US" altLang="ko-KR" dirty="0"/>
              <a:t>, Symbian </a:t>
            </a:r>
            <a:r>
              <a:rPr lang="ko-KR" altLang="en-US" dirty="0"/>
              <a:t>등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73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42CF0-84DD-4DD5-A48A-A461A7B6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Come, First Served (FCFS) </a:t>
            </a:r>
            <a:r>
              <a:rPr lang="ko-KR" altLang="en-US" dirty="0"/>
              <a:t>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64198-7476-46EE-B114-87DC6EBDB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FCFS</a:t>
            </a:r>
            <a:r>
              <a:rPr lang="ko-KR" altLang="en-US" dirty="0"/>
              <a:t>는 비선점식</a:t>
            </a:r>
          </a:p>
          <a:p>
            <a:pPr lvl="1"/>
            <a:r>
              <a:rPr lang="ko-KR" altLang="en-US" dirty="0"/>
              <a:t>일단 </a:t>
            </a:r>
            <a:r>
              <a:rPr lang="en-US" altLang="ko-KR" dirty="0"/>
              <a:t>CPU</a:t>
            </a:r>
            <a:r>
              <a:rPr lang="ko-KR" altLang="en-US" dirty="0"/>
              <a:t>를 점유한 프로세스는 종료하든지 입출력을 요구하든지 자신이 </a:t>
            </a:r>
            <a:r>
              <a:rPr lang="en-US" altLang="ko-KR" dirty="0"/>
              <a:t>CPU</a:t>
            </a:r>
            <a:r>
              <a:rPr lang="ko-KR" altLang="en-US" dirty="0"/>
              <a:t>를 반납할 때까지는 </a:t>
            </a:r>
            <a:r>
              <a:rPr lang="en-US" altLang="ko-KR" dirty="0"/>
              <a:t>CPU</a:t>
            </a:r>
            <a:r>
              <a:rPr lang="ko-KR" altLang="en-US" dirty="0"/>
              <a:t>를 계속 점유함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시분할시스템에 사용할 수 없음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5630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AB5F4-2ED9-483D-AB56-FE0829EE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Shortest-Job-First (SJF) </a:t>
            </a:r>
            <a:r>
              <a:rPr lang="ko-KR" altLang="en-US" dirty="0"/>
              <a:t>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8549B-E4C7-4724-8A98-88058DE8A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+mn-ea"/>
              </a:rPr>
              <a:t>각 프로세스의 다음 </a:t>
            </a:r>
            <a:r>
              <a:rPr lang="en-US" altLang="ko-KR" b="1" dirty="0">
                <a:latin typeface="+mn-ea"/>
              </a:rPr>
              <a:t>CPU </a:t>
            </a:r>
            <a:r>
              <a:rPr lang="ko-KR" altLang="en-US" dirty="0" err="1">
                <a:latin typeface="+mn-ea"/>
              </a:rPr>
              <a:t>버스트</a:t>
            </a:r>
            <a:r>
              <a:rPr lang="ko-KR" altLang="en-US" dirty="0">
                <a:latin typeface="+mn-ea"/>
              </a:rPr>
              <a:t> 크기를 비교하여 가장 작은 것을 가진 프로세스에게 </a:t>
            </a:r>
            <a:r>
              <a:rPr lang="en-US" altLang="ko-KR" b="1" dirty="0">
                <a:latin typeface="+mn-ea"/>
              </a:rPr>
              <a:t>CPU</a:t>
            </a:r>
            <a:r>
              <a:rPr lang="ko-KR" altLang="en-US" dirty="0">
                <a:latin typeface="+mn-ea"/>
              </a:rPr>
              <a:t>를 할당함</a:t>
            </a:r>
            <a:endParaRPr lang="en-US" altLang="ko-KR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>
                <a:latin typeface="+mn-ea"/>
              </a:rPr>
              <a:t>&lt; </a:t>
            </a:r>
            <a:r>
              <a:rPr lang="ko-KR" altLang="en-US" sz="2000" b="1" dirty="0" err="1">
                <a:latin typeface="+mn-ea"/>
              </a:rPr>
              <a:t>두방식</a:t>
            </a:r>
            <a:r>
              <a:rPr lang="en-US" altLang="ko-KR" sz="2000" b="1" dirty="0">
                <a:latin typeface="+mn-ea"/>
              </a:rPr>
              <a:t>&gt;</a:t>
            </a:r>
            <a:endParaRPr lang="ko-KR" altLang="en-US" sz="2000" b="1" dirty="0">
              <a:latin typeface="+mn-ea"/>
            </a:endParaRPr>
          </a:p>
          <a:p>
            <a:pPr lvl="1"/>
            <a:r>
              <a:rPr lang="ko-KR" altLang="en-US" b="1" dirty="0">
                <a:latin typeface="+mn-ea"/>
              </a:rPr>
              <a:t>비선점식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일단 </a:t>
            </a:r>
            <a:r>
              <a:rPr lang="en-US" altLang="ko-KR" b="1" dirty="0">
                <a:latin typeface="+mn-ea"/>
              </a:rPr>
              <a:t>CPU</a:t>
            </a:r>
            <a:r>
              <a:rPr lang="ko-KR" altLang="en-US" dirty="0">
                <a:latin typeface="+mn-ea"/>
              </a:rPr>
              <a:t>를 </a:t>
            </a:r>
            <a:r>
              <a:rPr lang="ko-KR" altLang="en-US" dirty="0" err="1">
                <a:latin typeface="+mn-ea"/>
              </a:rPr>
              <a:t>할당받으면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CPU </a:t>
            </a:r>
            <a:r>
              <a:rPr lang="ko-KR" altLang="en-US" dirty="0" err="1">
                <a:latin typeface="+mn-ea"/>
              </a:rPr>
              <a:t>버스트가</a:t>
            </a:r>
            <a:r>
              <a:rPr lang="ko-KR" altLang="en-US" dirty="0">
                <a:latin typeface="+mn-ea"/>
              </a:rPr>
              <a:t> 끝날 때까지 점유함</a:t>
            </a:r>
          </a:p>
          <a:p>
            <a:pPr lvl="1"/>
            <a:r>
              <a:rPr lang="ko-KR" altLang="en-US" b="1" dirty="0" err="1">
                <a:latin typeface="+mn-ea"/>
              </a:rPr>
              <a:t>선점식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새로 도착하는 프로세스가 생겼을 때</a:t>
            </a:r>
            <a:r>
              <a:rPr lang="en-US" altLang="ko-KR" b="1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새 프로세스의 </a:t>
            </a:r>
            <a:r>
              <a:rPr lang="en-US" altLang="ko-KR" b="1" dirty="0">
                <a:latin typeface="+mn-ea"/>
              </a:rPr>
              <a:t>CPU </a:t>
            </a:r>
            <a:r>
              <a:rPr lang="ko-KR" altLang="en-US" dirty="0" err="1">
                <a:latin typeface="+mn-ea"/>
              </a:rPr>
              <a:t>버스트가</a:t>
            </a:r>
            <a:r>
              <a:rPr lang="ko-KR" altLang="en-US" dirty="0">
                <a:latin typeface="+mn-ea"/>
              </a:rPr>
              <a:t> 현재 실행 중인 프로세스의 남아있는 </a:t>
            </a:r>
            <a:r>
              <a:rPr lang="en-US" altLang="ko-KR" b="1" dirty="0">
                <a:latin typeface="+mn-ea"/>
              </a:rPr>
              <a:t>CPU </a:t>
            </a:r>
            <a:r>
              <a:rPr lang="ko-KR" altLang="en-US" dirty="0" err="1">
                <a:latin typeface="+mn-ea"/>
              </a:rPr>
              <a:t>버스트보다</a:t>
            </a:r>
            <a:r>
              <a:rPr lang="ko-KR" altLang="en-US" dirty="0">
                <a:latin typeface="+mn-ea"/>
              </a:rPr>
              <a:t> 작다면 새 프로세스에게 </a:t>
            </a:r>
            <a:r>
              <a:rPr lang="en-US" altLang="ko-KR" b="1" dirty="0">
                <a:latin typeface="+mn-ea"/>
              </a:rPr>
              <a:t>CPU</a:t>
            </a:r>
            <a:r>
              <a:rPr lang="ko-KR" altLang="en-US" dirty="0">
                <a:latin typeface="+mn-ea"/>
              </a:rPr>
              <a:t>를 할당함</a:t>
            </a:r>
            <a:r>
              <a:rPr lang="en-US" altLang="ko-KR" b="1" dirty="0">
                <a:latin typeface="+mn-ea"/>
              </a:rPr>
              <a:t>. Shortest-Remaining-Time-First (SRTF)</a:t>
            </a:r>
            <a:r>
              <a:rPr lang="ko-KR" altLang="en-US" dirty="0">
                <a:latin typeface="+mn-ea"/>
              </a:rPr>
              <a:t>이라고도 함</a:t>
            </a:r>
          </a:p>
          <a:p>
            <a:r>
              <a:rPr lang="en-US" altLang="ko-KR" b="1" dirty="0">
                <a:latin typeface="+mn-ea"/>
              </a:rPr>
              <a:t>SJF </a:t>
            </a:r>
            <a:r>
              <a:rPr lang="ko-KR" altLang="en-US" dirty="0" err="1">
                <a:latin typeface="+mn-ea"/>
              </a:rPr>
              <a:t>는최적</a:t>
            </a:r>
            <a:r>
              <a:rPr lang="en-US" altLang="ko-KR" b="1" dirty="0">
                <a:latin typeface="+mn-ea"/>
              </a:rPr>
              <a:t>(optimal) 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프로세스집합이주어졌을때최소의평균대기시간을가져다준다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845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FF8A8-0A63-4B96-AE97-2315CDF5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비선점식 </a:t>
            </a:r>
            <a:r>
              <a:rPr lang="en-US" altLang="ko-KR" dirty="0"/>
              <a:t>SJF</a:t>
            </a:r>
            <a:r>
              <a:rPr lang="ko-KR" altLang="en-US" dirty="0"/>
              <a:t>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E43EF-A38A-4AC3-97B0-6E7ABE7AC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5257800" cy="21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Process		Arrival Time	Burst Time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P1		0.0		7</a:t>
            </a:r>
          </a:p>
          <a:p>
            <a:pPr marL="0" indent="0">
              <a:buNone/>
            </a:pPr>
            <a:r>
              <a:rPr lang="en-US" altLang="ko-KR" sz="2000" dirty="0"/>
              <a:t>P2		2.0		4</a:t>
            </a:r>
          </a:p>
          <a:p>
            <a:pPr marL="0" indent="0">
              <a:buNone/>
            </a:pPr>
            <a:r>
              <a:rPr lang="en-US" altLang="ko-KR" sz="2000" dirty="0"/>
              <a:t>P3		4.0		1</a:t>
            </a:r>
          </a:p>
          <a:p>
            <a:pPr marL="0" indent="0">
              <a:buNone/>
            </a:pPr>
            <a:r>
              <a:rPr lang="en-US" altLang="ko-KR" sz="2000" dirty="0"/>
              <a:t>P4		5.0		4</a:t>
            </a:r>
            <a:endParaRPr lang="ko-KR" altLang="en-US" sz="2000" dirty="0"/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D19C39D7-4580-4AF2-A52D-88247F089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40"/>
              </p:ext>
            </p:extLst>
          </p:nvPr>
        </p:nvGraphicFramePr>
        <p:xfrm>
          <a:off x="1447800" y="4318000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15501621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525348705"/>
                    </a:ext>
                  </a:extLst>
                </a:gridCol>
                <a:gridCol w="2658533">
                  <a:extLst>
                    <a:ext uri="{9D8B030D-6E8A-4147-A177-3AD203B41FA5}">
                      <a16:colId xmlns:a16="http://schemas.microsoft.com/office/drawing/2014/main" val="757317253"/>
                    </a:ext>
                  </a:extLst>
                </a:gridCol>
                <a:gridCol w="2040467">
                  <a:extLst>
                    <a:ext uri="{9D8B030D-6E8A-4147-A177-3AD203B41FA5}">
                      <a16:colId xmlns:a16="http://schemas.microsoft.com/office/drawing/2014/main" val="3698439810"/>
                    </a:ext>
                  </a:extLst>
                </a:gridCol>
              </a:tblGrid>
              <a:tr h="194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44915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E058C7A-AC45-4EDD-98B5-C62DE34ACA5F}"/>
              </a:ext>
            </a:extLst>
          </p:cNvPr>
          <p:cNvSpPr/>
          <p:nvPr/>
        </p:nvSpPr>
        <p:spPr>
          <a:xfrm>
            <a:off x="1226425" y="477966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B8DA35-438A-4DB6-AA5C-534C192AD935}"/>
              </a:ext>
            </a:extLst>
          </p:cNvPr>
          <p:cNvSpPr/>
          <p:nvPr/>
        </p:nvSpPr>
        <p:spPr>
          <a:xfrm>
            <a:off x="4098249" y="477966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191C81-BD86-4389-AB6D-B81D4CEFCDAE}"/>
              </a:ext>
            </a:extLst>
          </p:cNvPr>
          <p:cNvSpPr/>
          <p:nvPr/>
        </p:nvSpPr>
        <p:spPr>
          <a:xfrm>
            <a:off x="4691707" y="477966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22F358-C376-46B3-BED6-471AEDB3654C}"/>
              </a:ext>
            </a:extLst>
          </p:cNvPr>
          <p:cNvSpPr/>
          <p:nvPr/>
        </p:nvSpPr>
        <p:spPr>
          <a:xfrm>
            <a:off x="9420147" y="477966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C2D14D-2FDC-4F6F-BFB3-148977F8AECF}"/>
              </a:ext>
            </a:extLst>
          </p:cNvPr>
          <p:cNvSpPr/>
          <p:nvPr/>
        </p:nvSpPr>
        <p:spPr>
          <a:xfrm>
            <a:off x="838200" y="3361753"/>
            <a:ext cx="6096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</a:rPr>
              <a:t>SJF (</a:t>
            </a:r>
            <a:r>
              <a:rPr lang="ko-KR" altLang="en-US" b="1" dirty="0">
                <a:solidFill>
                  <a:srgbClr val="000000"/>
                </a:solidFill>
                <a:ea typeface="굴림" panose="020B0600000101010101" pitchFamily="50" charset="-127"/>
              </a:rPr>
              <a:t>비선점식</a:t>
            </a:r>
            <a:r>
              <a:rPr lang="en-US" altLang="ko-KR" b="1" dirty="0">
                <a:solidFill>
                  <a:srgbClr val="000000"/>
                </a:solidFill>
              </a:rPr>
              <a:t>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051AA1-62E0-4DB3-8599-A89EEE93847E}"/>
              </a:ext>
            </a:extLst>
          </p:cNvPr>
          <p:cNvSpPr/>
          <p:nvPr/>
        </p:nvSpPr>
        <p:spPr>
          <a:xfrm>
            <a:off x="7333307" y="477966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E1E7A0-8B8D-4D6D-A8DA-759B4740B758}"/>
              </a:ext>
            </a:extLst>
          </p:cNvPr>
          <p:cNvSpPr/>
          <p:nvPr/>
        </p:nvSpPr>
        <p:spPr>
          <a:xfrm>
            <a:off x="1858152" y="477966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5DA2A2-C8CD-4E9D-89CA-41FB534327F8}"/>
              </a:ext>
            </a:extLst>
          </p:cNvPr>
          <p:cNvSpPr/>
          <p:nvPr/>
        </p:nvSpPr>
        <p:spPr>
          <a:xfrm>
            <a:off x="2489879" y="477966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390C75-1462-4CF5-8125-313009F1A757}"/>
              </a:ext>
            </a:extLst>
          </p:cNvPr>
          <p:cNvSpPr/>
          <p:nvPr/>
        </p:nvSpPr>
        <p:spPr>
          <a:xfrm>
            <a:off x="3083337" y="477966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529912-9D91-422B-835C-C96183A06406}"/>
              </a:ext>
            </a:extLst>
          </p:cNvPr>
          <p:cNvSpPr/>
          <p:nvPr/>
        </p:nvSpPr>
        <p:spPr>
          <a:xfrm>
            <a:off x="5676900" y="3191763"/>
            <a:ext cx="6096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평균대기시간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=  (0 + 6 + 3 + 7)/4 = 4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0916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25F6A-9885-414F-890B-A4FD27A5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선점식</a:t>
            </a:r>
            <a:r>
              <a:rPr lang="ko-KR" altLang="en-US" dirty="0"/>
              <a:t> </a:t>
            </a:r>
            <a:r>
              <a:rPr lang="en-US" altLang="ko-KR" dirty="0"/>
              <a:t>SJF</a:t>
            </a:r>
            <a:r>
              <a:rPr lang="ko-KR" altLang="en-US" dirty="0"/>
              <a:t>의 예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9371124-6919-45A8-8FE2-9DEA3E0C1862}"/>
              </a:ext>
            </a:extLst>
          </p:cNvPr>
          <p:cNvSpPr txBox="1">
            <a:spLocks/>
          </p:cNvSpPr>
          <p:nvPr/>
        </p:nvSpPr>
        <p:spPr>
          <a:xfrm>
            <a:off x="838200" y="1571625"/>
            <a:ext cx="5257800" cy="217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Process		Arrival Time	Burst Time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P1		0.0		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P2		2.0		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P3		4.0		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P4		5.0		4</a:t>
            </a:r>
            <a:endParaRPr lang="ko-KR" altLang="en-US" sz="2000" dirty="0"/>
          </a:p>
        </p:txBody>
      </p: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44A00C0C-AB59-4240-A325-EC5F81996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14160"/>
              </p:ext>
            </p:extLst>
          </p:nvPr>
        </p:nvGraphicFramePr>
        <p:xfrm>
          <a:off x="1447800" y="4318000"/>
          <a:ext cx="81280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268">
                  <a:extLst>
                    <a:ext uri="{9D8B030D-6E8A-4147-A177-3AD203B41FA5}">
                      <a16:colId xmlns:a16="http://schemas.microsoft.com/office/drawing/2014/main" val="155016210"/>
                    </a:ext>
                  </a:extLst>
                </a:gridCol>
                <a:gridCol w="660732">
                  <a:extLst>
                    <a:ext uri="{9D8B030D-6E8A-4147-A177-3AD203B41FA5}">
                      <a16:colId xmlns:a16="http://schemas.microsoft.com/office/drawing/2014/main" val="525348705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1982350623"/>
                    </a:ext>
                  </a:extLst>
                </a:gridCol>
                <a:gridCol w="1032934">
                  <a:extLst>
                    <a:ext uri="{9D8B030D-6E8A-4147-A177-3AD203B41FA5}">
                      <a16:colId xmlns:a16="http://schemas.microsoft.com/office/drawing/2014/main" val="757317253"/>
                    </a:ext>
                  </a:extLst>
                </a:gridCol>
                <a:gridCol w="2108094">
                  <a:extLst>
                    <a:ext uri="{9D8B030D-6E8A-4147-A177-3AD203B41FA5}">
                      <a16:colId xmlns:a16="http://schemas.microsoft.com/office/drawing/2014/main" val="3698439810"/>
                    </a:ext>
                  </a:extLst>
                </a:gridCol>
                <a:gridCol w="3217440">
                  <a:extLst>
                    <a:ext uri="{9D8B030D-6E8A-4147-A177-3AD203B41FA5}">
                      <a16:colId xmlns:a16="http://schemas.microsoft.com/office/drawing/2014/main" val="1743081964"/>
                    </a:ext>
                  </a:extLst>
                </a:gridCol>
              </a:tblGrid>
              <a:tr h="194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4491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9DC0535-628E-4C5D-B8B0-B96F597B37DC}"/>
              </a:ext>
            </a:extLst>
          </p:cNvPr>
          <p:cNvSpPr/>
          <p:nvPr/>
        </p:nvSpPr>
        <p:spPr>
          <a:xfrm>
            <a:off x="1226425" y="477966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F6887A-8D58-4BA1-B40C-F1B321FE887A}"/>
              </a:ext>
            </a:extLst>
          </p:cNvPr>
          <p:cNvSpPr/>
          <p:nvPr/>
        </p:nvSpPr>
        <p:spPr>
          <a:xfrm>
            <a:off x="4098249" y="477966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D4E76E-3145-4618-9452-5B08BEE76ECC}"/>
              </a:ext>
            </a:extLst>
          </p:cNvPr>
          <p:cNvSpPr/>
          <p:nvPr/>
        </p:nvSpPr>
        <p:spPr>
          <a:xfrm>
            <a:off x="6197553" y="477966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37CC58-F9FD-4F67-8F23-6B5BDFAC568F}"/>
              </a:ext>
            </a:extLst>
          </p:cNvPr>
          <p:cNvSpPr/>
          <p:nvPr/>
        </p:nvSpPr>
        <p:spPr>
          <a:xfrm>
            <a:off x="9420147" y="477966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BC7E37-BA75-4002-A8B6-C3321155945F}"/>
              </a:ext>
            </a:extLst>
          </p:cNvPr>
          <p:cNvSpPr/>
          <p:nvPr/>
        </p:nvSpPr>
        <p:spPr>
          <a:xfrm>
            <a:off x="1858152" y="477966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949ECC-4424-472D-ABDA-DA02232ED23D}"/>
              </a:ext>
            </a:extLst>
          </p:cNvPr>
          <p:cNvSpPr/>
          <p:nvPr/>
        </p:nvSpPr>
        <p:spPr>
          <a:xfrm>
            <a:off x="2489879" y="477966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5B58BA-BD3D-42AF-9123-87C58060DC4C}"/>
              </a:ext>
            </a:extLst>
          </p:cNvPr>
          <p:cNvSpPr/>
          <p:nvPr/>
        </p:nvSpPr>
        <p:spPr>
          <a:xfrm>
            <a:off x="3083337" y="477966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07E5F7-9417-479D-8F7F-EA2E8C90566B}"/>
              </a:ext>
            </a:extLst>
          </p:cNvPr>
          <p:cNvSpPr/>
          <p:nvPr/>
        </p:nvSpPr>
        <p:spPr>
          <a:xfrm>
            <a:off x="838200" y="3361753"/>
            <a:ext cx="6096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000000"/>
                </a:solidFill>
              </a:rPr>
              <a:t>SJF (</a:t>
            </a:r>
            <a:r>
              <a:rPr lang="ko-KR" altLang="en-US" b="1" dirty="0" err="1">
                <a:solidFill>
                  <a:srgbClr val="000000"/>
                </a:solidFill>
                <a:ea typeface="굴림" panose="020B0600000101010101" pitchFamily="50" charset="-127"/>
              </a:rPr>
              <a:t>선점식</a:t>
            </a:r>
            <a:r>
              <a:rPr lang="en-US" altLang="ko-KR" b="1" dirty="0">
                <a:solidFill>
                  <a:srgbClr val="000000"/>
                </a:solidFill>
              </a:rPr>
              <a:t>)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4E9A99-CAE9-4034-8C51-5CADBB9E3E8E}"/>
              </a:ext>
            </a:extLst>
          </p:cNvPr>
          <p:cNvSpPr/>
          <p:nvPr/>
        </p:nvSpPr>
        <p:spPr>
          <a:xfrm>
            <a:off x="5858934" y="3299563"/>
            <a:ext cx="6096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평균대기시간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= (9 + 1 + 0 + 2)/4 = 3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0018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9BEB9-634B-49F1-8CEE-54A67B33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/>
              <a:t>CPU </a:t>
            </a:r>
            <a:r>
              <a:rPr lang="ko-KR" altLang="en-US" dirty="0" err="1"/>
              <a:t>버스트</a:t>
            </a:r>
            <a:r>
              <a:rPr lang="ko-KR" altLang="en-US" dirty="0"/>
              <a:t> 크기의 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E5103-1AA2-4C2B-AAC6-A215565A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정확한 값은 알 수 없고</a:t>
            </a:r>
            <a:r>
              <a:rPr lang="en-US" altLang="ko-KR" sz="2000" dirty="0"/>
              <a:t>, </a:t>
            </a:r>
            <a:r>
              <a:rPr lang="ko-KR" altLang="en-US" sz="2000" dirty="0"/>
              <a:t>예측해야 함</a:t>
            </a:r>
            <a:endParaRPr lang="en-US" altLang="ko-KR" sz="2000" dirty="0"/>
          </a:p>
          <a:p>
            <a:r>
              <a:rPr lang="ko-KR" altLang="en-US" sz="2000" dirty="0"/>
              <a:t>이전 </a:t>
            </a:r>
            <a:r>
              <a:rPr lang="en-US" altLang="ko-KR" sz="2000" dirty="0"/>
              <a:t>CPU </a:t>
            </a:r>
            <a:r>
              <a:rPr lang="ko-KR" altLang="en-US" sz="2000" dirty="0" err="1"/>
              <a:t>버스트의</a:t>
            </a:r>
            <a:r>
              <a:rPr lang="ko-KR" altLang="en-US" sz="2000" dirty="0"/>
              <a:t> 크기를 이용하여 지수 평균</a:t>
            </a:r>
            <a:r>
              <a:rPr lang="en-US" altLang="ko-KR" sz="2000" dirty="0"/>
              <a:t>(exponential averaging) </a:t>
            </a:r>
            <a:r>
              <a:rPr lang="ko-KR" altLang="en-US" sz="2000" dirty="0"/>
              <a:t>방법을 사용하여 추정함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BF2120-02E5-4A3F-BCDB-66D2F69F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9" y="2767724"/>
            <a:ext cx="8431741" cy="354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198C9F-F523-4F3F-B239-1D3C25A4E86F}"/>
              </a:ext>
            </a:extLst>
          </p:cNvPr>
          <p:cNvSpPr/>
          <p:nvPr/>
        </p:nvSpPr>
        <p:spPr>
          <a:xfrm>
            <a:off x="6101058" y="6059766"/>
            <a:ext cx="3830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https://icksw.tistory.com/123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6453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5383B-4961-486A-A041-DF12A3FB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01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A3A5F-CDD6-428E-B8F6-3E81364F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/>
              <a:t>어떤 프로세스를 실행하면서 측정한 </a:t>
            </a:r>
            <a:r>
              <a:rPr lang="en-US" altLang="ko-KR" sz="2400" dirty="0"/>
              <a:t>n</a:t>
            </a:r>
            <a:r>
              <a:rPr lang="ko-KR" altLang="en-US" sz="2400" dirty="0"/>
              <a:t>번째 </a:t>
            </a:r>
            <a:r>
              <a:rPr lang="en-US" altLang="ko-KR" sz="2400" dirty="0"/>
              <a:t>CPU </a:t>
            </a:r>
            <a:r>
              <a:rPr lang="ko-KR" altLang="en-US" sz="2400" dirty="0" err="1"/>
              <a:t>버스트</a:t>
            </a:r>
            <a:r>
              <a:rPr lang="ko-KR" altLang="en-US" sz="2400" dirty="0"/>
              <a:t> 크기의 값을 </a:t>
            </a:r>
            <a:r>
              <a:rPr lang="en-US" altLang="ko-KR" sz="2400" dirty="0"/>
              <a:t>Tn </a:t>
            </a:r>
            <a:r>
              <a:rPr lang="ko-KR" altLang="en-US" sz="2400" dirty="0"/>
              <a:t>이라고 하자</a:t>
            </a:r>
            <a:r>
              <a:rPr lang="en-US" altLang="ko-KR" sz="24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다음은 </a:t>
            </a:r>
            <a:r>
              <a:rPr lang="en-US" altLang="ko-KR" sz="2400" dirty="0"/>
              <a:t>CPU </a:t>
            </a:r>
            <a:r>
              <a:rPr lang="ko-KR" altLang="en-US" sz="2400" dirty="0" err="1"/>
              <a:t>버스트의</a:t>
            </a:r>
            <a:r>
              <a:rPr lang="ko-KR" altLang="en-US" sz="2400" dirty="0"/>
              <a:t> 크기들이다</a:t>
            </a:r>
            <a:r>
              <a:rPr lang="en-US" altLang="ko-KR" sz="2400" dirty="0"/>
              <a:t>. </a:t>
            </a:r>
          </a:p>
          <a:p>
            <a:pPr marL="457200" lvl="1" indent="0">
              <a:buNone/>
            </a:pPr>
            <a:r>
              <a:rPr lang="en-US" altLang="ko-KR" sz="2000" dirty="0"/>
              <a:t>T1= 6, T2= 6, T3= 3, T4= 9, T5= 7</a:t>
            </a:r>
          </a:p>
          <a:p>
            <a:r>
              <a:rPr lang="ko-KR" altLang="en-US" sz="2400" dirty="0"/>
              <a:t>다음의 식으로 </a:t>
            </a:r>
            <a:r>
              <a:rPr lang="en-US" altLang="ko-KR" sz="2400" dirty="0"/>
              <a:t>CPU </a:t>
            </a:r>
            <a:r>
              <a:rPr lang="ko-KR" altLang="en-US" sz="2400" dirty="0" err="1"/>
              <a:t>버스트</a:t>
            </a:r>
            <a:r>
              <a:rPr lang="ko-KR" altLang="en-US" sz="2400" dirty="0"/>
              <a:t> 크기를 예측한다면</a:t>
            </a:r>
            <a:r>
              <a:rPr lang="en-US" altLang="ko-KR" sz="2400" dirty="0"/>
              <a:t>, 5</a:t>
            </a:r>
            <a:r>
              <a:rPr lang="ko-KR" altLang="en-US" sz="2400" dirty="0"/>
              <a:t>번째 </a:t>
            </a:r>
            <a:r>
              <a:rPr lang="en-US" altLang="ko-KR" sz="2400" dirty="0"/>
              <a:t>CPU </a:t>
            </a:r>
            <a:r>
              <a:rPr lang="ko-KR" altLang="en-US" sz="2400" dirty="0" err="1"/>
              <a:t>버스트</a:t>
            </a:r>
            <a:r>
              <a:rPr lang="ko-KR" altLang="en-US" sz="2400" dirty="0"/>
              <a:t> 크기의 </a:t>
            </a:r>
            <a:r>
              <a:rPr lang="ko-KR" altLang="en-US" sz="2400" dirty="0" err="1"/>
              <a:t>예측값은</a:t>
            </a:r>
            <a:r>
              <a:rPr lang="ko-KR" altLang="en-US" sz="2400" dirty="0"/>
              <a:t> 무엇인가</a:t>
            </a:r>
            <a:r>
              <a:rPr lang="en-US" altLang="ko-KR" sz="2400" dirty="0"/>
              <a:t>? 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최초의 </a:t>
            </a:r>
            <a:r>
              <a:rPr lang="ko-KR" altLang="en-US" sz="2400" dirty="0" err="1"/>
              <a:t>예측값</a:t>
            </a:r>
            <a:r>
              <a:rPr lang="en-US" altLang="ko-KR" sz="2400" dirty="0"/>
              <a:t>(t1)</a:t>
            </a:r>
            <a:r>
              <a:rPr lang="ko-KR" altLang="en-US" sz="2400" dirty="0"/>
              <a:t>은</a:t>
            </a:r>
            <a:r>
              <a:rPr lang="en-US" altLang="ko-KR" sz="2400" dirty="0"/>
              <a:t>10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70D1116-75F9-4C81-A32D-AF4C5363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90316"/>
            <a:ext cx="5325885" cy="134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160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373D-2D7C-4447-868E-28E5ECF5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01 </a:t>
            </a:r>
            <a:r>
              <a:rPr lang="ko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15F9C-6FCE-4491-AAA0-76E57267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t2 = 0.5*6 + (1-0.5)*10 =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t3 = 0.5*6 + (1-0.5)*8 = 7</a:t>
            </a:r>
          </a:p>
          <a:p>
            <a:pPr marL="0" indent="0">
              <a:buNone/>
            </a:pPr>
            <a:r>
              <a:rPr lang="en-US" altLang="ko-KR" dirty="0"/>
              <a:t>t4 = 0.5*3 + (1-0.5)*7 = 5</a:t>
            </a:r>
          </a:p>
          <a:p>
            <a:pPr marL="0" indent="0">
              <a:buNone/>
            </a:pPr>
            <a:r>
              <a:rPr lang="en-US" altLang="ko-KR" dirty="0"/>
              <a:t>t5 = 0.5*9 + (1-0.5)*5 = 7=&gt; </a:t>
            </a:r>
            <a:r>
              <a:rPr lang="ko-KR" altLang="en-US" dirty="0"/>
              <a:t>답</a:t>
            </a:r>
            <a:r>
              <a:rPr lang="en-US" altLang="ko-KR" dirty="0"/>
              <a:t>: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2279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28310-EA09-4E37-944F-D4E02DAB1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69627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latinLnBrk="0">
              <a:lnSpc>
                <a:spcPct val="100000"/>
              </a:lnSpc>
              <a:buNone/>
            </a:pPr>
            <a:r>
              <a:rPr lang="ko-KR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다음 표와 같이 프로세스 집합이 주어졌을 때</a:t>
            </a:r>
            <a:r>
              <a:rPr lang="en-US" altLang="ko-KR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, </a:t>
            </a:r>
            <a:r>
              <a:rPr lang="ko-KR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아래 두 알고리즘으로 </a:t>
            </a:r>
            <a:r>
              <a:rPr lang="ko-KR" altLang="en-US" sz="2000" kern="1200" dirty="0" err="1">
                <a:solidFill>
                  <a:schemeClr val="tx1"/>
                </a:solidFill>
                <a:latin typeface="+mj-ea"/>
                <a:ea typeface="+mj-ea"/>
                <a:cs typeface="+mn-cs"/>
              </a:rPr>
              <a:t>스케줄링하는</a:t>
            </a:r>
            <a:r>
              <a:rPr lang="en-US" altLang="ko-KR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</a:t>
            </a:r>
            <a:r>
              <a:rPr lang="ko-KR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경우 각각 평균 대기시간과 평균 반환시간을 </a:t>
            </a:r>
            <a:r>
              <a:rPr lang="ko-KR" altLang="en-US" sz="2000" kern="1200" dirty="0" err="1">
                <a:solidFill>
                  <a:schemeClr val="tx1"/>
                </a:solidFill>
                <a:latin typeface="+mj-ea"/>
                <a:ea typeface="+mj-ea"/>
                <a:cs typeface="+mn-cs"/>
              </a:rPr>
              <a:t>구하시오</a:t>
            </a:r>
            <a:r>
              <a:rPr lang="en-US" altLang="ko-KR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. &lt;</a:t>
            </a:r>
            <a:r>
              <a:rPr lang="ko-KR" altLang="en-US" sz="2000" kern="1200" dirty="0" err="1">
                <a:solidFill>
                  <a:schemeClr val="tx1"/>
                </a:solidFill>
                <a:latin typeface="+mj-ea"/>
                <a:ea typeface="+mj-ea"/>
                <a:cs typeface="+mn-cs"/>
              </a:rPr>
              <a:t>간트</a:t>
            </a:r>
            <a:r>
              <a:rPr lang="en-US" altLang="ko-KR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 </a:t>
            </a:r>
            <a:r>
              <a:rPr lang="ko-KR" altLang="en-US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차트를 그려서 하면 더 편해요</a:t>
            </a:r>
            <a:r>
              <a:rPr lang="en-US" altLang="ko-KR" sz="2000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&gt;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D3E9F8-2EB4-4E76-858A-13E4141CF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111267"/>
              </p:ext>
            </p:extLst>
          </p:nvPr>
        </p:nvGraphicFramePr>
        <p:xfrm>
          <a:off x="1013755" y="2359601"/>
          <a:ext cx="2965578" cy="2466400"/>
        </p:xfrm>
        <a:graphic>
          <a:graphicData uri="http://schemas.openxmlformats.org/drawingml/2006/table">
            <a:tbl>
              <a:tblPr firstRow="1" firstCol="1" bandRow="1"/>
              <a:tblGrid>
                <a:gridCol w="865600">
                  <a:extLst>
                    <a:ext uri="{9D8B030D-6E8A-4147-A177-3AD203B41FA5}">
                      <a16:colId xmlns:a16="http://schemas.microsoft.com/office/drawing/2014/main" val="1345371414"/>
                    </a:ext>
                  </a:extLst>
                </a:gridCol>
                <a:gridCol w="865600">
                  <a:extLst>
                    <a:ext uri="{9D8B030D-6E8A-4147-A177-3AD203B41FA5}">
                      <a16:colId xmlns:a16="http://schemas.microsoft.com/office/drawing/2014/main" val="2055408184"/>
                    </a:ext>
                  </a:extLst>
                </a:gridCol>
                <a:gridCol w="1234378">
                  <a:extLst>
                    <a:ext uri="{9D8B030D-6E8A-4147-A177-3AD203B41FA5}">
                      <a16:colId xmlns:a16="http://schemas.microsoft.com/office/drawing/2014/main" val="1572043789"/>
                    </a:ext>
                  </a:extLst>
                </a:gridCol>
              </a:tblGrid>
              <a:tr h="49328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한컴돋움"/>
                          <a:cs typeface="굴림" panose="020B0600000101010101" pitchFamily="34" charset="-127"/>
                        </a:rPr>
                        <a:t>프로세스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 </a:t>
                      </a:r>
                      <a:endParaRPr lang="ko-KR" alt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119" marR="53119" marT="53119" marB="531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한컴돋움"/>
                          <a:cs typeface="굴림" panose="020B0600000101010101" pitchFamily="34" charset="-127"/>
                        </a:rPr>
                        <a:t>도착시간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 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119" marR="53119" marT="53119" marB="531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한컴돋움"/>
                          <a:cs typeface="굴림" panose="020B0600000101010101" pitchFamily="34" charset="-127"/>
                        </a:rPr>
                        <a:t>실행시간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한컴돋움"/>
                          <a:cs typeface="굴림" panose="020B0600000101010101" pitchFamily="34" charset="-127"/>
                        </a:rPr>
                        <a:t>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한컴돋움"/>
                          <a:cs typeface="굴림" panose="020B0600000101010101" pitchFamily="34" charset="-127"/>
                        </a:rPr>
                        <a:t>ms)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 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119" marR="53119" marT="53119" marB="531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2527"/>
                  </a:ext>
                </a:extLst>
              </a:tr>
              <a:tr h="49328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1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 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119" marR="53119" marT="53119" marB="531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0.0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 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119" marR="53119" marT="53119" marB="531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7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 </a:t>
                      </a:r>
                      <a:endParaRPr lang="en-US" altLang="ko-K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119" marR="53119" marT="53119" marB="531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032679"/>
                  </a:ext>
                </a:extLst>
              </a:tr>
              <a:tr h="49328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2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 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119" marR="53119" marT="53119" marB="531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1.0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 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119" marR="53119" marT="53119" marB="531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3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 </a:t>
                      </a:r>
                      <a:endParaRPr lang="en-US" altLang="ko-K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119" marR="53119" marT="53119" marB="531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444229"/>
                  </a:ext>
                </a:extLst>
              </a:tr>
              <a:tr h="49328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3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 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119" marR="53119" marT="53119" marB="531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5.0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 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119" marR="53119" marT="53119" marB="531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2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 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119" marR="53119" marT="53119" marB="531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241953"/>
                  </a:ext>
                </a:extLst>
              </a:tr>
              <a:tr h="49328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4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 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119" marR="53119" marT="53119" marB="531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7.0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 </a:t>
                      </a:r>
                      <a:endParaRPr lang="en-US" altLang="ko-K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119" marR="53119" marT="53119" marB="531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4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 </a:t>
                      </a:r>
                      <a:endParaRPr lang="en-US" altLang="ko-K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119" marR="53119" marT="53119" marB="5311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90882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BBB0570-F320-45D7-BB97-734256D8BEB3}"/>
              </a:ext>
            </a:extLst>
          </p:cNvPr>
          <p:cNvSpPr/>
          <p:nvPr/>
        </p:nvSpPr>
        <p:spPr>
          <a:xfrm>
            <a:off x="5111557" y="2359601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한컴돋움"/>
                <a:cs typeface="굴림" panose="020B0600000101010101" pitchFamily="50" charset="-127"/>
              </a:rPr>
              <a:t>①</a:t>
            </a:r>
            <a:r>
              <a:rPr lang="en-US" altLang="ko-KR" kern="0" dirty="0">
                <a:solidFill>
                  <a:srgbClr val="000000"/>
                </a:solidFill>
                <a:ea typeface="한컴돋움"/>
                <a:cs typeface="굴림" panose="020B0600000101010101" pitchFamily="50" charset="-127"/>
              </a:rPr>
              <a:t> FCFS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F2D839-5BAD-45E3-B546-44DD1DABDEF4}"/>
              </a:ext>
            </a:extLst>
          </p:cNvPr>
          <p:cNvSpPr/>
          <p:nvPr/>
        </p:nvSpPr>
        <p:spPr>
          <a:xfrm>
            <a:off x="4851871" y="3645666"/>
            <a:ext cx="1415772" cy="483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54000" algn="just" latinLnBrk="0">
              <a:lnSpc>
                <a:spcPct val="160000"/>
              </a:lnSpc>
              <a:spcAft>
                <a:spcPts val="800"/>
              </a:spcAft>
            </a:pPr>
            <a:r>
              <a:rPr lang="ko-KR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한컴돋움"/>
                <a:cs typeface="굴림" panose="020B0600000101010101" pitchFamily="50" charset="-127"/>
              </a:rPr>
              <a:t>②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한컴돋움"/>
                <a:cs typeface="굴림" panose="020B0600000101010101" pitchFamily="50" charset="-127"/>
              </a:rPr>
              <a:t> SRTF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6927F99-BB68-4B12-83A7-D59BA7D6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7342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DB721-6B26-4ED3-B80F-3D394355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02 1</a:t>
            </a:r>
            <a:r>
              <a:rPr lang="ko-KR" altLang="en-US" dirty="0"/>
              <a:t>번 풀이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D18D63A-EB4C-4B0B-958F-8E3F16B95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634901"/>
              </p:ext>
            </p:extLst>
          </p:nvPr>
        </p:nvGraphicFramePr>
        <p:xfrm>
          <a:off x="1015999" y="2262809"/>
          <a:ext cx="7117927" cy="707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9223">
                  <a:extLst>
                    <a:ext uri="{9D8B030D-6E8A-4147-A177-3AD203B41FA5}">
                      <a16:colId xmlns:a16="http://schemas.microsoft.com/office/drawing/2014/main" val="1773185692"/>
                    </a:ext>
                  </a:extLst>
                </a:gridCol>
                <a:gridCol w="1308362">
                  <a:extLst>
                    <a:ext uri="{9D8B030D-6E8A-4147-A177-3AD203B41FA5}">
                      <a16:colId xmlns:a16="http://schemas.microsoft.com/office/drawing/2014/main" val="2009323723"/>
                    </a:ext>
                  </a:extLst>
                </a:gridCol>
                <a:gridCol w="875589">
                  <a:extLst>
                    <a:ext uri="{9D8B030D-6E8A-4147-A177-3AD203B41FA5}">
                      <a16:colId xmlns:a16="http://schemas.microsoft.com/office/drawing/2014/main" val="539298242"/>
                    </a:ext>
                  </a:extLst>
                </a:gridCol>
                <a:gridCol w="1314753">
                  <a:extLst>
                    <a:ext uri="{9D8B030D-6E8A-4147-A177-3AD203B41FA5}">
                      <a16:colId xmlns:a16="http://schemas.microsoft.com/office/drawing/2014/main" val="1243838066"/>
                    </a:ext>
                  </a:extLst>
                </a:gridCol>
              </a:tblGrid>
              <a:tr h="70788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effectLst/>
                        </a:rPr>
                        <a:t>P1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effectLst/>
                        </a:rPr>
                        <a:t>P2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effectLst/>
                        </a:rPr>
                        <a:t>P3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effectLst/>
                        </a:rPr>
                        <a:t>P4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95272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B016A27-89F6-4488-A9B3-55814C469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999" y="1550126"/>
            <a:ext cx="9245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|P1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도착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|P2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도착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|P3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도착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|P4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도착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0         1             5              7             10       12           16 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ms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)</a:t>
            </a:r>
            <a:endParaRPr kumimoji="0" lang="en-US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A2B80B-0161-4B82-8417-374CD20A9142}"/>
              </a:ext>
            </a:extLst>
          </p:cNvPr>
          <p:cNvSpPr/>
          <p:nvPr/>
        </p:nvSpPr>
        <p:spPr>
          <a:xfrm>
            <a:off x="1286933" y="3028553"/>
            <a:ext cx="9668934" cy="1018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60000"/>
              </a:lnSpc>
              <a:spcAft>
                <a:spcPts val="800"/>
              </a:spcAft>
            </a:pPr>
            <a:r>
              <a:rPr lang="ko-KR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각 프로세서 대기시간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: P1 = 0ms, P2 = (7-1)=6ms, P3 = (10-5)=5ms, P4 = (12-7)=5ms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60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ko-KR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평균 대기 시간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: (0+6+5+5)/4= 4ms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BD1538-7711-4A83-9638-47D13E711C09}"/>
              </a:ext>
            </a:extLst>
          </p:cNvPr>
          <p:cNvSpPr/>
          <p:nvPr/>
        </p:nvSpPr>
        <p:spPr>
          <a:xfrm>
            <a:off x="1286933" y="4105345"/>
            <a:ext cx="9668934" cy="1018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60000"/>
              </a:lnSpc>
              <a:spcAft>
                <a:spcPts val="800"/>
              </a:spcAft>
            </a:pPr>
            <a:r>
              <a:rPr lang="ko-KR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각 프로세서 반환시간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: P1 = 7-0=7ms, P2 = 10-1=9ms, P3 = 12-5=7ms, P4 =16-7=9ms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60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ko-KR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평균 반환 시간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: (7+9+7+9)/4=8ms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466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0C434-7579-42BD-A507-61D18F50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02 2</a:t>
            </a:r>
            <a:r>
              <a:rPr lang="ko-KR" altLang="en-US" dirty="0"/>
              <a:t>번 풀이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119EBB3-4EBB-4427-AA41-D88433A56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590729"/>
              </p:ext>
            </p:extLst>
          </p:nvPr>
        </p:nvGraphicFramePr>
        <p:xfrm>
          <a:off x="838199" y="2582042"/>
          <a:ext cx="8144933" cy="434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579">
                  <a:extLst>
                    <a:ext uri="{9D8B030D-6E8A-4147-A177-3AD203B41FA5}">
                      <a16:colId xmlns:a16="http://schemas.microsoft.com/office/drawing/2014/main" val="3915327606"/>
                    </a:ext>
                  </a:extLst>
                </a:gridCol>
                <a:gridCol w="781785">
                  <a:extLst>
                    <a:ext uri="{9D8B030D-6E8A-4147-A177-3AD203B41FA5}">
                      <a16:colId xmlns:a16="http://schemas.microsoft.com/office/drawing/2014/main" val="3613532749"/>
                    </a:ext>
                  </a:extLst>
                </a:gridCol>
                <a:gridCol w="428015">
                  <a:extLst>
                    <a:ext uri="{9D8B030D-6E8A-4147-A177-3AD203B41FA5}">
                      <a16:colId xmlns:a16="http://schemas.microsoft.com/office/drawing/2014/main" val="2329649494"/>
                    </a:ext>
                  </a:extLst>
                </a:gridCol>
                <a:gridCol w="1420232">
                  <a:extLst>
                    <a:ext uri="{9D8B030D-6E8A-4147-A177-3AD203B41FA5}">
                      <a16:colId xmlns:a16="http://schemas.microsoft.com/office/drawing/2014/main" val="1025984003"/>
                    </a:ext>
                  </a:extLst>
                </a:gridCol>
                <a:gridCol w="1829764">
                  <a:extLst>
                    <a:ext uri="{9D8B030D-6E8A-4147-A177-3AD203B41FA5}">
                      <a16:colId xmlns:a16="http://schemas.microsoft.com/office/drawing/2014/main" val="119758195"/>
                    </a:ext>
                  </a:extLst>
                </a:gridCol>
                <a:gridCol w="2408558">
                  <a:extLst>
                    <a:ext uri="{9D8B030D-6E8A-4147-A177-3AD203B41FA5}">
                      <a16:colId xmlns:a16="http://schemas.microsoft.com/office/drawing/2014/main" val="1908986953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P1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P2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P1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P3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P4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P1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45694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77EA8C4-0297-4125-907A-B7EDE95A4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42851"/>
            <a:ext cx="889378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|P1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도착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|P2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도착 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|P3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도착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|P4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도착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0          1         4    5             7                     11                      16 (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ms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  <a:cs typeface="굴림" panose="020B0600000101010101" pitchFamily="50" charset="-127"/>
              </a:rPr>
              <a:t>)</a:t>
            </a:r>
            <a:endParaRPr kumimoji="0" lang="en-US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69C371-34CD-478B-ADD2-EBBB491C25B2}"/>
              </a:ext>
            </a:extLst>
          </p:cNvPr>
          <p:cNvSpPr/>
          <p:nvPr/>
        </p:nvSpPr>
        <p:spPr>
          <a:xfrm>
            <a:off x="838200" y="3429000"/>
            <a:ext cx="8893780" cy="1018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500" algn="just" latinLnBrk="0">
              <a:lnSpc>
                <a:spcPct val="160000"/>
              </a:lnSpc>
              <a:spcAft>
                <a:spcPts val="800"/>
              </a:spcAft>
            </a:pPr>
            <a:r>
              <a:rPr lang="ko-KR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각 프로세서 대기시간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: P1 = 0+(4-1)+(11-5)=9ms, P2 = 0ms, P3 = 0ms, P4 =0ms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60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ko-KR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평균 대기 시간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: (9+0+0+0)/4= 2.25ms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1AFED6-B886-48D3-9BFE-BED3F00B42B1}"/>
              </a:ext>
            </a:extLst>
          </p:cNvPr>
          <p:cNvSpPr/>
          <p:nvPr/>
        </p:nvSpPr>
        <p:spPr>
          <a:xfrm>
            <a:off x="838199" y="4484953"/>
            <a:ext cx="10016067" cy="1564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>
              <a:lnSpc>
                <a:spcPct val="160000"/>
              </a:lnSpc>
              <a:spcAft>
                <a:spcPts val="800"/>
              </a:spcAft>
            </a:pPr>
            <a:r>
              <a:rPr lang="ko-KR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각 프로세서 반환시간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: P1 = (16-0)=16ms, P2 = 4-1=3ms, P3 = 7-5=2ms, P4 =11-7=4ms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60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cs typeface="굴림" panose="020B0600000101010101" pitchFamily="50" charset="-127"/>
              </a:rPr>
              <a:t> </a:t>
            </a:r>
            <a:r>
              <a:rPr lang="ko-KR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평균 반환 시간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바탕" panose="02030600000101010101" pitchFamily="18" charset="-127"/>
                <a:cs typeface="굴림" panose="020B0600000101010101" pitchFamily="50" charset="-127"/>
              </a:rPr>
              <a:t>: (16+3+2+4)/4=6.25ms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60000"/>
              </a:lnSpc>
              <a:spcAft>
                <a:spcPts val="80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바탕" panose="02030600000101010101" pitchFamily="18" charset="-127"/>
                <a:cs typeface="굴림" panose="020B0600000101010101" pitchFamily="50" charset="-127"/>
              </a:rPr>
              <a:t> 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76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EFE14-C7A7-4A12-B59F-1D977718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운영체제의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4F371-3F14-496F-B08F-27E75770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 컴퓨터 사용자와 컴퓨터 하드웨어 사이에서 매개체 역할을  하는 프로그램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sz="2400" dirty="0"/>
              <a:t>운영체제는 컴퓨터 하드웨어와 응용 프로그램 간의 인터페이스 역할을 하며 </a:t>
            </a:r>
            <a:r>
              <a:rPr lang="en-US" altLang="ko-KR" sz="2400" dirty="0"/>
              <a:t>CPU, </a:t>
            </a:r>
            <a:r>
              <a:rPr lang="ko-KR" altLang="en-US" sz="2400" dirty="0"/>
              <a:t>메모리와 같은 컴퓨터 자원을 관리하고 사용자에게 편의를 제공한다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077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BCD06-87F1-41C5-ABD0-27FA58AB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</a:t>
            </a:r>
            <a:r>
              <a:rPr lang="en-US" altLang="ko-KR" dirty="0"/>
              <a:t>(priority)</a:t>
            </a:r>
            <a:r>
              <a:rPr lang="ko-KR" altLang="en-US" dirty="0"/>
              <a:t>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31497-841B-46AD-9528-9E7B25E8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각 프로세스의 우선순위를 정해서 혹은 계산해서 우선순위 번호 정수를 각 프로세스에게 부여하고 우선순위가 높은 프로세스에게 </a:t>
            </a:r>
            <a:r>
              <a:rPr lang="en-US" altLang="ko-KR" dirty="0"/>
              <a:t>CPU </a:t>
            </a:r>
            <a:r>
              <a:rPr lang="ko-KR" altLang="en-US" dirty="0"/>
              <a:t>를 할당하는 알고리즘들</a:t>
            </a:r>
            <a:r>
              <a:rPr lang="en-US" altLang="ko-KR" dirty="0"/>
              <a:t>	</a:t>
            </a:r>
            <a:endParaRPr lang="ko-KR" altLang="en-US" dirty="0"/>
          </a:p>
          <a:p>
            <a:pPr lvl="2"/>
            <a:r>
              <a:rPr lang="en-US" altLang="ko-KR" dirty="0"/>
              <a:t>SJF</a:t>
            </a:r>
            <a:r>
              <a:rPr lang="ko-KR" altLang="en-US" dirty="0"/>
              <a:t>도 우선순위 알고리즘</a:t>
            </a:r>
            <a:r>
              <a:rPr lang="en-US" altLang="ko-KR" dirty="0"/>
              <a:t>: </a:t>
            </a:r>
            <a:r>
              <a:rPr lang="ko-KR" altLang="en-US" dirty="0"/>
              <a:t>다음</a:t>
            </a:r>
            <a:r>
              <a:rPr lang="en-US" altLang="ko-KR" dirty="0"/>
              <a:t>CPU </a:t>
            </a:r>
            <a:r>
              <a:rPr lang="ko-KR" altLang="en-US" dirty="0" err="1"/>
              <a:t>버스트</a:t>
            </a:r>
            <a:r>
              <a:rPr lang="ko-KR" altLang="en-US" dirty="0"/>
              <a:t> 시간 순으로 우선 순위를 부여함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0439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5CDE1-BD5A-489A-9C60-41765C95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</a:t>
            </a:r>
            <a:r>
              <a:rPr lang="en-US" altLang="ko-KR" dirty="0"/>
              <a:t>(priority)</a:t>
            </a:r>
            <a:r>
              <a:rPr lang="ko-KR" altLang="en-US" dirty="0"/>
              <a:t>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99619-08DD-4844-847A-991470CD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우선순위는 고정</a:t>
            </a:r>
            <a:r>
              <a:rPr lang="en-US" altLang="ko-KR" sz="2400" dirty="0"/>
              <a:t>(static) </a:t>
            </a:r>
            <a:r>
              <a:rPr lang="ko-KR" altLang="en-US" sz="2400" dirty="0"/>
              <a:t>또는 변동</a:t>
            </a:r>
            <a:r>
              <a:rPr lang="en-US" altLang="ko-KR" sz="2400" dirty="0"/>
              <a:t>(dynamic)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3"/>
            <a:endParaRPr lang="ko-KR" altLang="en-US" sz="1400" dirty="0"/>
          </a:p>
          <a:p>
            <a:r>
              <a:rPr lang="ko-KR" altLang="en-US" sz="2400" dirty="0" err="1"/>
              <a:t>선점식</a:t>
            </a:r>
            <a:r>
              <a:rPr lang="en-US" altLang="ko-KR" sz="2400" b="1" dirty="0"/>
              <a:t>, </a:t>
            </a:r>
            <a:r>
              <a:rPr lang="ko-KR" altLang="en-US" sz="2400" dirty="0"/>
              <a:t>비선점식 모두 가능</a:t>
            </a:r>
            <a:endParaRPr lang="en-US" altLang="ko-KR" sz="2400" dirty="0"/>
          </a:p>
          <a:p>
            <a:pPr lvl="3">
              <a:lnSpc>
                <a:spcPct val="100000"/>
              </a:lnSpc>
            </a:pPr>
            <a:endParaRPr lang="ko-KR" altLang="en-US" sz="1400" dirty="0"/>
          </a:p>
          <a:p>
            <a:r>
              <a:rPr lang="ko-KR" altLang="en-US" sz="2400" dirty="0"/>
              <a:t>문제점</a:t>
            </a:r>
            <a:r>
              <a:rPr lang="en-US" altLang="ko-KR" sz="2400" b="1" dirty="0"/>
              <a:t>: </a:t>
            </a:r>
            <a:r>
              <a:rPr lang="ko-KR" altLang="en-US" sz="2400" dirty="0"/>
              <a:t>기아상태</a:t>
            </a:r>
            <a:r>
              <a:rPr lang="en-US" altLang="ko-KR" sz="2400" b="1" dirty="0"/>
              <a:t>(Starvation) </a:t>
            </a:r>
            <a:r>
              <a:rPr lang="ko-KR" altLang="en-US" sz="2400" dirty="0"/>
              <a:t>또는 무한정지</a:t>
            </a:r>
            <a:r>
              <a:rPr lang="en-US" altLang="ko-KR" sz="2400" b="1" dirty="0"/>
              <a:t>(indefinite blocking)</a:t>
            </a:r>
            <a:endParaRPr lang="en-US" altLang="ko-KR" sz="2400" dirty="0"/>
          </a:p>
          <a:p>
            <a:pPr lvl="2"/>
            <a:r>
              <a:rPr lang="ko-KR" altLang="en-US" dirty="0"/>
              <a:t>낮은 우선 순위 프로세스가 실행되지 못함</a:t>
            </a:r>
          </a:p>
          <a:p>
            <a:r>
              <a:rPr lang="ko-KR" altLang="en-US" sz="2400" dirty="0"/>
              <a:t>해결책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에이징</a:t>
            </a:r>
            <a:r>
              <a:rPr lang="ko-KR" altLang="en-US" sz="2400" dirty="0"/>
              <a:t> </a:t>
            </a:r>
            <a:r>
              <a:rPr lang="en-US" altLang="ko-KR" sz="2400" dirty="0"/>
              <a:t>(Aging)</a:t>
            </a:r>
          </a:p>
          <a:p>
            <a:pPr lvl="2"/>
            <a:r>
              <a:rPr lang="ko-KR" altLang="en-US" dirty="0"/>
              <a:t>오랫동안 시스템에 대기하는 프로세스들의 우선순위를 점진적으로 증가시킨다</a:t>
            </a:r>
          </a:p>
        </p:txBody>
      </p:sp>
    </p:spTree>
    <p:extLst>
      <p:ext uri="{BB962C8B-B14F-4D97-AF65-F5344CB8AC3E}">
        <p14:creationId xmlns:p14="http://schemas.microsoft.com/office/powerpoint/2010/main" val="40055759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37F3-96EC-4FD1-B143-18454BEE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HRN (Highest Response-rate Next) </a:t>
            </a:r>
            <a:r>
              <a:rPr lang="ko-KR" altLang="en-US" sz="4000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E3B8A-D6F7-458C-BC91-C531C7D32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SJF</a:t>
            </a:r>
            <a:r>
              <a:rPr lang="ko-KR" altLang="en-US" dirty="0"/>
              <a:t>의 약점인 긴 프로세스와 짧은 프로세스의 불평등을 보완</a:t>
            </a:r>
          </a:p>
          <a:p>
            <a:pPr marL="0" indent="0">
              <a:buNone/>
            </a:pPr>
            <a:r>
              <a:rPr lang="ko-KR" altLang="en-US" dirty="0"/>
              <a:t>가변적 우선순위의 비선점식 </a:t>
            </a:r>
            <a:r>
              <a:rPr lang="ko-KR" altLang="en-US" dirty="0" err="1"/>
              <a:t>스케쥴링</a:t>
            </a:r>
            <a:endParaRPr lang="ko-KR" altLang="en-US" dirty="0"/>
          </a:p>
          <a:p>
            <a:pPr lvl="1"/>
            <a:r>
              <a:rPr lang="ko-KR" altLang="en-US" dirty="0"/>
              <a:t>우선순위가 높은 프로세스에게 먼저 </a:t>
            </a:r>
            <a:r>
              <a:rPr lang="en-US" altLang="ko-KR" dirty="0"/>
              <a:t>CPU</a:t>
            </a:r>
            <a:r>
              <a:rPr lang="ko-KR" altLang="en-US" dirty="0"/>
              <a:t>를 할당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우선순위 </a:t>
            </a:r>
            <a:r>
              <a:rPr lang="en-US" altLang="ko-KR" dirty="0"/>
              <a:t>= (</a:t>
            </a:r>
            <a:r>
              <a:rPr lang="ko-KR" altLang="en-US" dirty="0"/>
              <a:t>대기시간</a:t>
            </a:r>
            <a:r>
              <a:rPr lang="en-US" altLang="ko-KR" dirty="0"/>
              <a:t>+ CPU burst) / CPU burst</a:t>
            </a:r>
            <a:endParaRPr lang="ko-KR" altLang="en-US" dirty="0"/>
          </a:p>
          <a:p>
            <a:r>
              <a:rPr lang="en-US" altLang="ko-KR" dirty="0"/>
              <a:t>CPU burst</a:t>
            </a:r>
            <a:r>
              <a:rPr lang="ko-KR" altLang="en-US" dirty="0"/>
              <a:t>가 짧을수록 우선순위가 높고</a:t>
            </a:r>
            <a:r>
              <a:rPr lang="en-US" altLang="ko-KR" dirty="0"/>
              <a:t>, </a:t>
            </a:r>
            <a:r>
              <a:rPr lang="ko-KR" altLang="en-US" dirty="0"/>
              <a:t>오래 대기할수록 우선순위가 높다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b="1" dirty="0"/>
              <a:t>	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9357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FF7BA-C58D-4669-B104-4410E4E2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라운드로빈</a:t>
            </a:r>
            <a:r>
              <a:rPr lang="en-US" altLang="ko-KR" dirty="0"/>
              <a:t>(Round Robin: RR) </a:t>
            </a:r>
            <a:r>
              <a:rPr lang="ko-KR" altLang="en-US" dirty="0"/>
              <a:t>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B2F42-34EC-440F-9F3D-63FC52B4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시분할 시스템을 위해 만들어짐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각 프로세스는 </a:t>
            </a:r>
            <a:r>
              <a:rPr lang="ko-KR" altLang="en-US" sz="2400" dirty="0" err="1"/>
              <a:t>시간량</a:t>
            </a:r>
            <a:r>
              <a:rPr lang="en-US" altLang="ko-KR" sz="2400" b="1" dirty="0"/>
              <a:t>(</a:t>
            </a:r>
            <a:r>
              <a:rPr lang="ko-KR" altLang="en-US" sz="2400" dirty="0"/>
              <a:t>또는 시간할당량</a:t>
            </a:r>
            <a:r>
              <a:rPr lang="en-US" altLang="ko-KR" sz="2400" b="1" dirty="0"/>
              <a:t>) (time slice, time quantum) </a:t>
            </a:r>
            <a:r>
              <a:rPr lang="ko-KR" altLang="en-US" sz="2400" dirty="0"/>
              <a:t>동안 </a:t>
            </a:r>
            <a:r>
              <a:rPr lang="en-US" altLang="ko-KR" sz="2400" b="1" dirty="0"/>
              <a:t>CPU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할당받는다</a:t>
            </a:r>
            <a:r>
              <a:rPr lang="en-US" altLang="ko-KR" sz="2400" b="1" dirty="0"/>
              <a:t>. </a:t>
            </a:r>
            <a:r>
              <a:rPr lang="ko-KR" altLang="en-US" sz="2400" dirty="0" err="1"/>
              <a:t>시간량은</a:t>
            </a:r>
            <a:r>
              <a:rPr lang="ko-KR" altLang="en-US" sz="2400" dirty="0"/>
              <a:t> 보통</a:t>
            </a:r>
            <a:r>
              <a:rPr lang="en-US" altLang="ko-KR" sz="2400" b="1" dirty="0"/>
              <a:t>10-100 </a:t>
            </a:r>
            <a:r>
              <a:rPr lang="ko-KR" altLang="en-US" sz="2400" dirty="0"/>
              <a:t>밀리 초이다</a:t>
            </a:r>
            <a:r>
              <a:rPr lang="en-US" altLang="ko-KR" sz="2400" b="1" dirty="0"/>
              <a:t>. </a:t>
            </a:r>
            <a:r>
              <a:rPr lang="ko-KR" altLang="en-US" sz="2400" dirty="0"/>
              <a:t>이 시간이 지나면 프로세스는 </a:t>
            </a:r>
            <a:r>
              <a:rPr lang="en-US" altLang="ko-KR" sz="2400" b="1" dirty="0"/>
              <a:t>CPU</a:t>
            </a:r>
            <a:r>
              <a:rPr lang="ko-KR" altLang="en-US" sz="2400" dirty="0"/>
              <a:t>를 빼앗기고 준비 큐의 끝에 들어간다</a:t>
            </a:r>
            <a:r>
              <a:rPr lang="en-US" altLang="ko-KR" sz="2400" b="1" dirty="0"/>
              <a:t>.</a:t>
            </a:r>
          </a:p>
          <a:p>
            <a:pPr lvl="3"/>
            <a:endParaRPr lang="ko-KR" altLang="en-US" dirty="0"/>
          </a:p>
          <a:p>
            <a:r>
              <a:rPr lang="ko-KR" altLang="en-US" dirty="0"/>
              <a:t>준비 큐는 선입선출</a:t>
            </a:r>
            <a:r>
              <a:rPr lang="en-US" altLang="ko-KR" b="1" dirty="0"/>
              <a:t>(FCFS)</a:t>
            </a:r>
            <a:r>
              <a:rPr lang="ko-KR" altLang="en-US" dirty="0"/>
              <a:t>방식의 큐이다</a:t>
            </a:r>
            <a:r>
              <a:rPr lang="en-US" altLang="ko-KR" b="1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새로운 프로세스는 준비 큐의 끝에 들어간다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스케줄러는 큐의 맨 앞의 프로세스를 선택하여 </a:t>
            </a:r>
            <a:r>
              <a:rPr lang="en-US" altLang="ko-KR" dirty="0"/>
              <a:t>CPU</a:t>
            </a:r>
            <a:r>
              <a:rPr lang="ko-KR" altLang="en-US" dirty="0"/>
              <a:t>를 할당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4127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7F443-F493-46B9-86AA-2A3A9CC6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라운드로빈</a:t>
            </a:r>
            <a:r>
              <a:rPr lang="en-US" altLang="ko-KR" dirty="0"/>
              <a:t>(Round Robin: RR) </a:t>
            </a:r>
            <a:r>
              <a:rPr lang="ko-KR" altLang="en-US" dirty="0"/>
              <a:t>스케줄링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E1F5D-689C-427D-845F-E72E856E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운영체제는 타이머 인터럽트를 설정하여 주기적으로 인터럽트를 일으킴</a:t>
            </a:r>
            <a:r>
              <a:rPr lang="en-US" altLang="ko-KR" b="1" dirty="0"/>
              <a:t>. </a:t>
            </a:r>
            <a:r>
              <a:rPr lang="ko-KR" altLang="en-US" dirty="0"/>
              <a:t>인터럽트가 발생하면</a:t>
            </a:r>
            <a:r>
              <a:rPr lang="en-US" altLang="ko-KR" b="1" dirty="0"/>
              <a:t>, </a:t>
            </a:r>
            <a:r>
              <a:rPr lang="ko-KR" altLang="en-US" dirty="0"/>
              <a:t>운영체제가 실행되므로 이때 스케줄러를 실행한다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선점방식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7328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240E7-CDE1-4603-B1FF-81CBF0B8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 </a:t>
            </a:r>
            <a:r>
              <a:rPr lang="ko-KR" altLang="en-US" dirty="0" err="1"/>
              <a:t>시간량이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인</a:t>
            </a:r>
            <a:r>
              <a:rPr lang="en-US" altLang="ko-KR" dirty="0"/>
              <a:t>RR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90DBC-B0BE-4511-BB75-EEFEB7F9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9267" cy="2814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Process		Burst Time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P1		53</a:t>
            </a:r>
          </a:p>
          <a:p>
            <a:pPr marL="0" indent="0">
              <a:buNone/>
            </a:pPr>
            <a:r>
              <a:rPr lang="en-US" altLang="ko-KR" sz="2000" dirty="0"/>
              <a:t>P2		17</a:t>
            </a:r>
          </a:p>
          <a:p>
            <a:pPr marL="0" indent="0">
              <a:buNone/>
            </a:pPr>
            <a:r>
              <a:rPr lang="en-US" altLang="ko-KR" sz="2000" dirty="0"/>
              <a:t>P3		68</a:t>
            </a:r>
          </a:p>
          <a:p>
            <a:pPr marL="0" indent="0">
              <a:buNone/>
            </a:pPr>
            <a:r>
              <a:rPr lang="en-US" altLang="ko-KR" sz="2000" dirty="0"/>
              <a:t>P4		24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FD87BC-7A48-4F31-A269-A0D10E0C272B}"/>
              </a:ext>
            </a:extLst>
          </p:cNvPr>
          <p:cNvSpPr/>
          <p:nvPr/>
        </p:nvSpPr>
        <p:spPr>
          <a:xfrm>
            <a:off x="11754060" y="352490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AE0DCDE-D781-4DA5-82DE-6D3D565EF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9656"/>
              </p:ext>
            </p:extLst>
          </p:nvPr>
        </p:nvGraphicFramePr>
        <p:xfrm>
          <a:off x="3626060" y="242993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756541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299889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22253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65993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8552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1363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42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48575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45794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8786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47825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DBDDCA-7687-4AFA-92A1-B8BC2F6867BA}"/>
              </a:ext>
            </a:extLst>
          </p:cNvPr>
          <p:cNvSpPr/>
          <p:nvPr/>
        </p:nvSpPr>
        <p:spPr>
          <a:xfrm>
            <a:off x="3407090" y="2893505"/>
            <a:ext cx="8576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         20     37       57	      77	     97	   117	   121     134	154    162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EDC763-1683-43D7-8B68-612DF2D1768D}"/>
              </a:ext>
            </a:extLst>
          </p:cNvPr>
          <p:cNvSpPr/>
          <p:nvPr/>
        </p:nvSpPr>
        <p:spPr>
          <a:xfrm>
            <a:off x="2824796" y="3962854"/>
            <a:ext cx="6096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보통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반환 시간은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SJF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보다 높지만 응답시간은 좋다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7137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21473-EDAF-4618-9789-D19D10EC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 </a:t>
            </a:r>
            <a:r>
              <a:rPr lang="ko-KR" altLang="en-US" dirty="0" err="1"/>
              <a:t>시간량이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en-US" altLang="ko-KR" dirty="0"/>
              <a:t>RR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5E778-AE53-4DD0-A108-71ACAA3B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6443"/>
            <a:ext cx="5562600" cy="2257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Process		Burst Time	Arrival Time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P1		7                    0</a:t>
            </a:r>
          </a:p>
          <a:p>
            <a:pPr marL="0" indent="0">
              <a:buNone/>
            </a:pPr>
            <a:r>
              <a:rPr lang="en-US" altLang="ko-KR" sz="2000" dirty="0"/>
              <a:t>P2		3                    1</a:t>
            </a:r>
          </a:p>
          <a:p>
            <a:pPr marL="0" indent="0">
              <a:buNone/>
            </a:pPr>
            <a:r>
              <a:rPr lang="en-US" altLang="ko-KR" sz="2000" dirty="0"/>
              <a:t>P3		2                    5</a:t>
            </a:r>
          </a:p>
          <a:p>
            <a:pPr marL="0" indent="0">
              <a:buNone/>
            </a:pPr>
            <a:r>
              <a:rPr lang="en-US" altLang="ko-KR" sz="2000" dirty="0"/>
              <a:t>P4		4                    7</a:t>
            </a:r>
            <a:endParaRPr lang="ko-KR" altLang="en-US" sz="2000" dirty="0"/>
          </a:p>
        </p:txBody>
      </p:sp>
      <p:graphicFrame>
        <p:nvGraphicFramePr>
          <p:cNvPr id="4" name="표 12">
            <a:extLst>
              <a:ext uri="{FF2B5EF4-FFF2-40B4-BE49-F238E27FC236}">
                <a16:creationId xmlns:a16="http://schemas.microsoft.com/office/drawing/2014/main" id="{D198173C-34E6-4CDC-8DC0-681A945CE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26254"/>
              </p:ext>
            </p:extLst>
          </p:nvPr>
        </p:nvGraphicFramePr>
        <p:xfrm>
          <a:off x="1577127" y="3843867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5756541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299889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22253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65993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8552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13637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427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48575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4579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47825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62DAE5C-83D0-408D-B7BB-41C231997D2C}"/>
              </a:ext>
            </a:extLst>
          </p:cNvPr>
          <p:cNvSpPr/>
          <p:nvPr/>
        </p:nvSpPr>
        <p:spPr>
          <a:xfrm>
            <a:off x="1358157" y="4307440"/>
            <a:ext cx="790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         2        4         6         7        9        11       13	  14	 16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BF1485-04FD-4ABB-8642-EB3E98730603}"/>
              </a:ext>
            </a:extLst>
          </p:cNvPr>
          <p:cNvSpPr/>
          <p:nvPr/>
        </p:nvSpPr>
        <p:spPr>
          <a:xfrm>
            <a:off x="6096000" y="1360153"/>
            <a:ext cx="6096000" cy="10926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각 프로세스의 대기 시간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nn-NO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P</a:t>
            </a:r>
            <a:r>
              <a:rPr lang="nn-NO" altLang="ko-KR" sz="12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1 </a:t>
            </a:r>
            <a:r>
              <a:rPr lang="nn-NO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: (0+2+3+2) = 7; P</a:t>
            </a:r>
            <a:r>
              <a:rPr lang="nn-NO" altLang="ko-KR" sz="12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  <a:r>
              <a:rPr lang="nn-NO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: (1+2) = 3; </a:t>
            </a:r>
          </a:p>
          <a:p>
            <a:r>
              <a:rPr lang="nn-NO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P</a:t>
            </a:r>
            <a:r>
              <a:rPr lang="nn-NO" altLang="ko-KR" sz="12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3 </a:t>
            </a:r>
            <a:r>
              <a:rPr lang="nn-NO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= 2;  P</a:t>
            </a:r>
            <a:r>
              <a:rPr lang="nn-NO" altLang="ko-KR" sz="12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4  </a:t>
            </a:r>
            <a:r>
              <a:rPr lang="nn-NO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: (4+1) = 5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F2E9EA-B0ED-48A4-A8E2-8A83C93F62A2}"/>
              </a:ext>
            </a:extLst>
          </p:cNvPr>
          <p:cNvSpPr/>
          <p:nvPr/>
        </p:nvSpPr>
        <p:spPr>
          <a:xfrm>
            <a:off x="6096000" y="2497973"/>
            <a:ext cx="6096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1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평균대기시간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:   (7+ 3+ 2 + 5)/4= 4.25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7808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CDF88-A69F-490C-A507-2D489DE7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라운드 로빈 스케줄링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A4658-C8B5-4D4E-8C1D-59ADD415E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시간 할당량의 크기를 어떻게 정할 것인가</a:t>
            </a:r>
            <a:r>
              <a:rPr lang="en-US" altLang="ko-KR" b="1" dirty="0"/>
              <a:t>?</a:t>
            </a:r>
            <a:endParaRPr lang="ko-KR" altLang="en-US" dirty="0"/>
          </a:p>
          <a:p>
            <a:pPr lvl="1"/>
            <a:r>
              <a:rPr lang="ko-KR" altLang="en-US" dirty="0"/>
              <a:t>시간할당량이 크다면 </a:t>
            </a:r>
            <a:r>
              <a:rPr lang="en-US" altLang="ko-KR" dirty="0"/>
              <a:t>FCFS </a:t>
            </a:r>
            <a:r>
              <a:rPr lang="ko-KR" altLang="en-US" dirty="0"/>
              <a:t>스케줄링 방식이 됨</a:t>
            </a:r>
          </a:p>
          <a:p>
            <a:pPr lvl="1"/>
            <a:r>
              <a:rPr lang="ko-KR" altLang="en-US" dirty="0"/>
              <a:t>시간할당량이 적다면</a:t>
            </a:r>
            <a:r>
              <a:rPr lang="en-US" altLang="ko-KR" dirty="0"/>
              <a:t>, </a:t>
            </a:r>
            <a:r>
              <a:rPr lang="ko-KR" altLang="en-US" dirty="0"/>
              <a:t>문맥 교환 부담이 증가함</a:t>
            </a:r>
          </a:p>
          <a:p>
            <a:r>
              <a:rPr lang="ko-KR" altLang="en-US" sz="2400" dirty="0"/>
              <a:t>연구 결과에 의하면</a:t>
            </a:r>
            <a:r>
              <a:rPr lang="en-US" altLang="ko-KR" sz="2400" dirty="0"/>
              <a:t>, </a:t>
            </a:r>
            <a:r>
              <a:rPr lang="ko-KR" altLang="en-US" sz="2400" dirty="0"/>
              <a:t>대체적으로 </a:t>
            </a:r>
            <a:r>
              <a:rPr lang="en-US" altLang="ko-KR" sz="2400" dirty="0"/>
              <a:t>CPU </a:t>
            </a:r>
            <a:r>
              <a:rPr lang="ko-KR" altLang="en-US" sz="2400" dirty="0" err="1"/>
              <a:t>버스트들의</a:t>
            </a:r>
            <a:r>
              <a:rPr lang="ko-KR" altLang="en-US" sz="2400" dirty="0"/>
              <a:t> </a:t>
            </a:r>
            <a:r>
              <a:rPr lang="en-US" altLang="ko-KR" sz="2400" dirty="0"/>
              <a:t>80%</a:t>
            </a:r>
            <a:r>
              <a:rPr lang="ko-KR" altLang="en-US" sz="2400" dirty="0"/>
              <a:t>가 시간 할당량보다 짧은 것이 좋다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4697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77D88-C1DE-4CB2-BAD4-9C7F8C91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0D4F4-7FFA-410F-A32C-36F72C21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5"/>
            <a:ext cx="1071033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/>
              <a:t>라운드로빈</a:t>
            </a:r>
            <a:r>
              <a:rPr lang="en-US" altLang="ko-KR" sz="2400" dirty="0"/>
              <a:t>(Round-Robin) </a:t>
            </a:r>
            <a:r>
              <a:rPr lang="ko-KR" altLang="en-US" sz="2400" dirty="0"/>
              <a:t>방식으로 </a:t>
            </a:r>
            <a:r>
              <a:rPr lang="ko-KR" altLang="en-US" sz="2400" dirty="0" err="1"/>
              <a:t>스케쥴링</a:t>
            </a:r>
            <a:r>
              <a:rPr lang="ko-KR" altLang="en-US" sz="2400" dirty="0"/>
              <a:t> 할 경우</a:t>
            </a:r>
            <a:r>
              <a:rPr lang="en-US" altLang="ko-KR" sz="2400" dirty="0"/>
              <a:t>, </a:t>
            </a:r>
            <a:r>
              <a:rPr lang="ko-KR" altLang="en-US" sz="2400" dirty="0"/>
              <a:t>입력된 작업이 다음과 같고 각 작업의 </a:t>
            </a:r>
            <a:r>
              <a:rPr lang="en-US" altLang="ko-KR" sz="2400" dirty="0"/>
              <a:t>CPU </a:t>
            </a:r>
            <a:r>
              <a:rPr lang="ko-KR" altLang="en-US" sz="2400" dirty="0"/>
              <a:t>할당 시간이 </a:t>
            </a:r>
            <a:r>
              <a:rPr lang="en-US" altLang="ko-KR" sz="2400" dirty="0"/>
              <a:t>4</a:t>
            </a:r>
            <a:r>
              <a:rPr lang="ko-KR" altLang="en-US" sz="2400" dirty="0"/>
              <a:t>시간일 때</a:t>
            </a:r>
            <a:r>
              <a:rPr lang="en-US" altLang="ko-KR" sz="2400" dirty="0"/>
              <a:t>, </a:t>
            </a:r>
            <a:r>
              <a:rPr lang="ko-KR" altLang="en-US" sz="2400" dirty="0"/>
              <a:t>모든 작업을 완료하기 위한 </a:t>
            </a:r>
            <a:r>
              <a:rPr lang="en-US" altLang="ko-KR" sz="2400" dirty="0"/>
              <a:t>CPU</a:t>
            </a:r>
            <a:r>
              <a:rPr lang="ko-KR" altLang="en-US" sz="2400" dirty="0"/>
              <a:t>의 사용 순서를 옳게 </a:t>
            </a:r>
            <a:r>
              <a:rPr lang="ko-KR" altLang="en-US" sz="2400" dirty="0" err="1"/>
              <a:t>나열하시오</a:t>
            </a:r>
            <a:r>
              <a:rPr lang="en-US" altLang="ko-KR" sz="2400" dirty="0"/>
              <a:t> (</a:t>
            </a:r>
            <a:r>
              <a:rPr lang="ko-KR" altLang="en-US" sz="2400" dirty="0"/>
              <a:t>정보처리산업기사</a:t>
            </a:r>
            <a:r>
              <a:rPr lang="en-US" altLang="ko-KR" sz="2400" dirty="0"/>
              <a:t>2010</a:t>
            </a:r>
            <a:r>
              <a:rPr lang="ko-KR" altLang="en-US" sz="2400" dirty="0" err="1"/>
              <a:t>년기출문제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345AC0-7DE9-482A-AA29-776F93FC392C}"/>
              </a:ext>
            </a:extLst>
          </p:cNvPr>
          <p:cNvSpPr/>
          <p:nvPr/>
        </p:nvSpPr>
        <p:spPr>
          <a:xfrm>
            <a:off x="999067" y="2706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작업	입력시간	작업수행시간	</a:t>
            </a:r>
          </a:p>
          <a:p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  <a:ea typeface="굴림체" panose="020B0609000101010101" pitchFamily="49" charset="-127"/>
              </a:rPr>
              <a:t>A	 10:00		5</a:t>
            </a:r>
            <a:r>
              <a:rPr lang="ko-KR" altLang="en-US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시간</a:t>
            </a:r>
            <a:endParaRPr lang="en-US" altLang="ko-KR" dirty="0">
              <a:solidFill>
                <a:srgbClr val="000000"/>
              </a:solidFill>
              <a:latin typeface="Tahoma" panose="020B0604030504040204" pitchFamily="34" charset="0"/>
              <a:ea typeface="굴림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  <a:ea typeface="굴림체" panose="020B0609000101010101" pitchFamily="49" charset="-127"/>
              </a:rPr>
              <a:t>B	 10:30		10</a:t>
            </a:r>
            <a:r>
              <a:rPr lang="ko-KR" altLang="en-US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시간</a:t>
            </a:r>
            <a:endParaRPr lang="en-US" altLang="ko-KR" dirty="0">
              <a:solidFill>
                <a:srgbClr val="000000"/>
              </a:solidFill>
              <a:latin typeface="Tahoma" panose="020B0604030504040204" pitchFamily="34" charset="0"/>
              <a:ea typeface="굴림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  <a:ea typeface="굴림체" panose="020B0609000101010101" pitchFamily="49" charset="-127"/>
              </a:rPr>
              <a:t>C	 12:00		15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  <a:ea typeface="굴림체" panose="020B0609000101010101" pitchFamily="49" charset="-127"/>
              </a:rPr>
              <a:t>시간</a:t>
            </a:r>
            <a:endParaRPr lang="ko-KR" altLang="en-US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8393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643A2-978D-401C-B25F-096FDE7F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0BE09-CF95-449D-8186-81999A21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14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24BE246D5096A49A61468620B4F694C" ma:contentTypeVersion="2" ma:contentTypeDescription="새 문서를 만듭니다." ma:contentTypeScope="" ma:versionID="ffc1fd754d50385c74eaa0c429a23f87">
  <xsd:schema xmlns:xsd="http://www.w3.org/2001/XMLSchema" xmlns:xs="http://www.w3.org/2001/XMLSchema" xmlns:p="http://schemas.microsoft.com/office/2006/metadata/properties" xmlns:ns3="0e4de794-19e7-4a03-8a25-6601fbe4a2ad" targetNamespace="http://schemas.microsoft.com/office/2006/metadata/properties" ma:root="true" ma:fieldsID="37d4eeb6abfbeb3504662c7bbcc66b17" ns3:_="">
    <xsd:import namespace="0e4de794-19e7-4a03-8a25-6601fbe4a2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de794-19e7-4a03-8a25-6601fbe4a2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C9C6FB-1032-40F6-99A4-A36D9F16D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4de794-19e7-4a03-8a25-6601fbe4a2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B8425E-138E-4BE1-A1A1-DEAF16F7CC8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0e4de794-19e7-4a03-8a25-6601fbe4a2a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4506D1-FFA9-47EE-B148-AFA604BEB1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4099</Words>
  <Application>Microsoft Office PowerPoint</Application>
  <PresentationFormat>와이드스크린</PresentationFormat>
  <Paragraphs>735</Paragraphs>
  <Slides>99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99</vt:i4>
      </vt:variant>
    </vt:vector>
  </HeadingPairs>
  <TitlesOfParts>
    <vt:vector size="109" baseType="lpstr">
      <vt:lpstr>굴림</vt:lpstr>
      <vt:lpstr>굴림체</vt:lpstr>
      <vt:lpstr>맑은 고딕</vt:lpstr>
      <vt:lpstr>바탕</vt:lpstr>
      <vt:lpstr>한컴돋움</vt:lpstr>
      <vt:lpstr>Arial</vt:lpstr>
      <vt:lpstr>Calibri</vt:lpstr>
      <vt:lpstr>Tahoma</vt:lpstr>
      <vt:lpstr>Wingdings</vt:lpstr>
      <vt:lpstr>Office 테마</vt:lpstr>
      <vt:lpstr>운영체제</vt:lpstr>
      <vt:lpstr>참조</vt:lpstr>
      <vt:lpstr>목차</vt:lpstr>
      <vt:lpstr>Chapter 1 운영체제란</vt:lpstr>
      <vt:lpstr>운영체제에는 어떤 것들이 있나요?</vt:lpstr>
      <vt:lpstr>운영체제 사례</vt:lpstr>
      <vt:lpstr>운영체제 사례</vt:lpstr>
      <vt:lpstr>운영체제 사례</vt:lpstr>
      <vt:lpstr>운영체제의 정의</vt:lpstr>
      <vt:lpstr>컴퓨터 시스템의 구성요소</vt:lpstr>
      <vt:lpstr>컴퓨터 하드웨어</vt:lpstr>
      <vt:lpstr>운영체제의 목적</vt:lpstr>
      <vt:lpstr>운영체제의 주요 기능</vt:lpstr>
      <vt:lpstr>프로세스(process)란</vt:lpstr>
      <vt:lpstr>프로세스(process) 관리</vt:lpstr>
      <vt:lpstr>메모리 관리</vt:lpstr>
      <vt:lpstr>저장장치 관리</vt:lpstr>
      <vt:lpstr>파일 시스템</vt:lpstr>
      <vt:lpstr>입출력 장치</vt:lpstr>
      <vt:lpstr>Chapter 2 하드웨어 개요</vt:lpstr>
      <vt:lpstr>프로세서</vt:lpstr>
      <vt:lpstr>프로세서 기능</vt:lpstr>
      <vt:lpstr>프로세서의 모드</vt:lpstr>
      <vt:lpstr>프로세서의 모드</vt:lpstr>
      <vt:lpstr>프로세서 명령어</vt:lpstr>
      <vt:lpstr>컴퓨터 언어</vt:lpstr>
      <vt:lpstr>메모리</vt:lpstr>
      <vt:lpstr>저장장치</vt:lpstr>
      <vt:lpstr>인터럽트 ( interrupt )</vt:lpstr>
      <vt:lpstr>인터럽트 유형</vt:lpstr>
      <vt:lpstr>인터럽트</vt:lpstr>
      <vt:lpstr>Chapter 3 운영체제 수행</vt:lpstr>
      <vt:lpstr>운영체제의 수행 과정</vt:lpstr>
      <vt:lpstr>운영체제의 수행 과정</vt:lpstr>
      <vt:lpstr>운영체제의 수행 과정</vt:lpstr>
      <vt:lpstr>운영체제의 수행 과정</vt:lpstr>
      <vt:lpstr>운영체제의 수행 과정</vt:lpstr>
      <vt:lpstr>시스템 호출 ( System Call )</vt:lpstr>
      <vt:lpstr>시스템 호출 ( System Call )</vt:lpstr>
      <vt:lpstr>시스템 호출 ( System Call )</vt:lpstr>
      <vt:lpstr>시스템 호출 ( System Call )</vt:lpstr>
      <vt:lpstr>시스템 호출의 종류</vt:lpstr>
      <vt:lpstr>시스템 호출의 종류</vt:lpstr>
      <vt:lpstr>시스템 호출의 종류</vt:lpstr>
      <vt:lpstr>Chapter 4 프로세스</vt:lpstr>
      <vt:lpstr>프로세스 개념</vt:lpstr>
      <vt:lpstr>프로세스 개념</vt:lpstr>
      <vt:lpstr>프로세스 제어 블록 (PCB)</vt:lpstr>
      <vt:lpstr>프로세스 제어 블록 (PCB)</vt:lpstr>
      <vt:lpstr>프로세스 제어 블록 (PCB)</vt:lpstr>
      <vt:lpstr>다중 프로그래밍</vt:lpstr>
      <vt:lpstr>시분할, 멀티 태스킹</vt:lpstr>
      <vt:lpstr>프로세스 상태( Process State )</vt:lpstr>
      <vt:lpstr>프로세스 상태</vt:lpstr>
      <vt:lpstr>상태 변화의 예 : I/O 요청을 한 경우</vt:lpstr>
      <vt:lpstr>상태 변화의 예 : I/O 가 종료되어 인터럽트가 발생</vt:lpstr>
      <vt:lpstr>문맥 교환 ( Context Switch )</vt:lpstr>
      <vt:lpstr>운영체제는 CPU를 프로세스 간에 스위칭</vt:lpstr>
      <vt:lpstr>문맥 교환 ( Context Switch )</vt:lpstr>
      <vt:lpstr>퀴즈</vt:lpstr>
      <vt:lpstr>Chapter 5 스케줄링</vt:lpstr>
      <vt:lpstr>스케줄링 큐( queue )</vt:lpstr>
      <vt:lpstr>스케줄링 큐(queue)</vt:lpstr>
      <vt:lpstr>준비 큐와 다양한 입출력 장치 큐</vt:lpstr>
      <vt:lpstr>프로세스의 큐 이동</vt:lpstr>
      <vt:lpstr>이전 페이지 그림 설명</vt:lpstr>
      <vt:lpstr>스케줄러</vt:lpstr>
      <vt:lpstr>스케줄러</vt:lpstr>
      <vt:lpstr>스케줄러</vt:lpstr>
      <vt:lpstr>중기 스케줄러</vt:lpstr>
      <vt:lpstr>CPU 스케줄링 개요</vt:lpstr>
      <vt:lpstr>CPU 스케줄링 개요</vt:lpstr>
      <vt:lpstr>CPU 스케줄링 개요</vt:lpstr>
      <vt:lpstr>CPU 스케줄링 개요</vt:lpstr>
      <vt:lpstr>CPU 스케줄링 개요</vt:lpstr>
      <vt:lpstr>CPU 스케줄링 개요</vt:lpstr>
      <vt:lpstr>CPU 스케줄링알고리즘</vt:lpstr>
      <vt:lpstr>First Come, First Served (FCFS) 스케줄링</vt:lpstr>
      <vt:lpstr>First Come, First Served (FCFS) 스케줄링</vt:lpstr>
      <vt:lpstr>First Come, First Served (FCFS) 스케줄링</vt:lpstr>
      <vt:lpstr>Shortest-Job-First (SJF) 스케줄링</vt:lpstr>
      <vt:lpstr>비선점식 SJF의 예</vt:lpstr>
      <vt:lpstr>선점식 SJF의 예</vt:lpstr>
      <vt:lpstr>다음 CPU 버스트 크기의 결정</vt:lpstr>
      <vt:lpstr>실습01 </vt:lpstr>
      <vt:lpstr>실습01 풀이</vt:lpstr>
      <vt:lpstr>실습02</vt:lpstr>
      <vt:lpstr>실습02 1번 풀이</vt:lpstr>
      <vt:lpstr>실습02 2번 풀이</vt:lpstr>
      <vt:lpstr>우선순위(priority)스케줄링</vt:lpstr>
      <vt:lpstr>우선순위(priority)스케줄링</vt:lpstr>
      <vt:lpstr>HRN (Highest Response-rate Next) 알고리즘</vt:lpstr>
      <vt:lpstr>라운드로빈(Round Robin: RR) 스케줄링</vt:lpstr>
      <vt:lpstr>라운드로빈(Round Robin: RR) 스케줄링</vt:lpstr>
      <vt:lpstr>예:  시간량이 20인RR</vt:lpstr>
      <vt:lpstr>예:  시간량이 2인 RR</vt:lpstr>
      <vt:lpstr>라운드 로빈 스케줄링(Cont.)</vt:lpstr>
      <vt:lpstr>실습03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김태훈</dc:creator>
  <cp:lastModifiedBy>taehoon</cp:lastModifiedBy>
  <cp:revision>89</cp:revision>
  <dcterms:created xsi:type="dcterms:W3CDTF">2020-11-03T10:59:29Z</dcterms:created>
  <dcterms:modified xsi:type="dcterms:W3CDTF">2021-09-09T05:21:40Z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0x010100724BE246D5096A49A61468620B4F694C</vt:lpwstr>
  </property>
</Properties>
</file>