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2"/>
  </p:notesMasterIdLst>
  <p:sldIdLst>
    <p:sldId id="301" r:id="rId5"/>
    <p:sldId id="302" r:id="rId6"/>
    <p:sldId id="303" r:id="rId7"/>
    <p:sldId id="304" r:id="rId8"/>
    <p:sldId id="308" r:id="rId9"/>
    <p:sldId id="307" r:id="rId10"/>
    <p:sldId id="310" r:id="rId11"/>
    <p:sldId id="305" r:id="rId12"/>
    <p:sldId id="306" r:id="rId13"/>
    <p:sldId id="309" r:id="rId14"/>
    <p:sldId id="311" r:id="rId15"/>
    <p:sldId id="312" r:id="rId16"/>
    <p:sldId id="313" r:id="rId17"/>
    <p:sldId id="315" r:id="rId18"/>
    <p:sldId id="314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26" r:id="rId29"/>
    <p:sldId id="327" r:id="rId30"/>
    <p:sldId id="328" r:id="rId31"/>
    <p:sldId id="329" r:id="rId32"/>
    <p:sldId id="330" r:id="rId33"/>
    <p:sldId id="331" r:id="rId34"/>
    <p:sldId id="333" r:id="rId35"/>
    <p:sldId id="332" r:id="rId36"/>
    <p:sldId id="352" r:id="rId37"/>
    <p:sldId id="353" r:id="rId38"/>
    <p:sldId id="334" r:id="rId39"/>
    <p:sldId id="336" r:id="rId40"/>
    <p:sldId id="338" r:id="rId41"/>
    <p:sldId id="337" r:id="rId42"/>
    <p:sldId id="339" r:id="rId43"/>
    <p:sldId id="340" r:id="rId44"/>
    <p:sldId id="341" r:id="rId45"/>
    <p:sldId id="342" r:id="rId46"/>
    <p:sldId id="343" r:id="rId47"/>
    <p:sldId id="344" r:id="rId48"/>
    <p:sldId id="345" r:id="rId49"/>
    <p:sldId id="346" r:id="rId50"/>
    <p:sldId id="348" r:id="rId51"/>
    <p:sldId id="347" r:id="rId52"/>
    <p:sldId id="349" r:id="rId53"/>
    <p:sldId id="350" r:id="rId54"/>
    <p:sldId id="428" r:id="rId55"/>
    <p:sldId id="429" r:id="rId56"/>
    <p:sldId id="351" r:id="rId57"/>
    <p:sldId id="356" r:id="rId58"/>
    <p:sldId id="357" r:id="rId59"/>
    <p:sldId id="358" r:id="rId60"/>
    <p:sldId id="354" r:id="rId61"/>
    <p:sldId id="355" r:id="rId62"/>
    <p:sldId id="359" r:id="rId63"/>
    <p:sldId id="360" r:id="rId64"/>
    <p:sldId id="361" r:id="rId65"/>
    <p:sldId id="363" r:id="rId66"/>
    <p:sldId id="362" r:id="rId67"/>
    <p:sldId id="364" r:id="rId68"/>
    <p:sldId id="365" r:id="rId69"/>
    <p:sldId id="366" r:id="rId70"/>
    <p:sldId id="367" r:id="rId71"/>
    <p:sldId id="368" r:id="rId72"/>
    <p:sldId id="369" r:id="rId73"/>
    <p:sldId id="370" r:id="rId74"/>
    <p:sldId id="372" r:id="rId75"/>
    <p:sldId id="374" r:id="rId76"/>
    <p:sldId id="376" r:id="rId77"/>
    <p:sldId id="375" r:id="rId78"/>
    <p:sldId id="377" r:id="rId79"/>
    <p:sldId id="378" r:id="rId80"/>
    <p:sldId id="379" r:id="rId81"/>
    <p:sldId id="380" r:id="rId82"/>
    <p:sldId id="381" r:id="rId83"/>
    <p:sldId id="382" r:id="rId84"/>
    <p:sldId id="383" r:id="rId85"/>
    <p:sldId id="384" r:id="rId86"/>
    <p:sldId id="385" r:id="rId87"/>
    <p:sldId id="386" r:id="rId88"/>
    <p:sldId id="387" r:id="rId89"/>
    <p:sldId id="388" r:id="rId90"/>
    <p:sldId id="389" r:id="rId91"/>
    <p:sldId id="390" r:id="rId92"/>
    <p:sldId id="391" r:id="rId93"/>
    <p:sldId id="393" r:id="rId94"/>
    <p:sldId id="392" r:id="rId95"/>
    <p:sldId id="394" r:id="rId96"/>
    <p:sldId id="395" r:id="rId97"/>
    <p:sldId id="396" r:id="rId98"/>
    <p:sldId id="397" r:id="rId99"/>
    <p:sldId id="398" r:id="rId100"/>
    <p:sldId id="399" r:id="rId101"/>
    <p:sldId id="400" r:id="rId102"/>
    <p:sldId id="401" r:id="rId103"/>
    <p:sldId id="402" r:id="rId104"/>
    <p:sldId id="403" r:id="rId105"/>
    <p:sldId id="404" r:id="rId106"/>
    <p:sldId id="405" r:id="rId107"/>
    <p:sldId id="406" r:id="rId108"/>
    <p:sldId id="407" r:id="rId109"/>
    <p:sldId id="408" r:id="rId110"/>
    <p:sldId id="409" r:id="rId111"/>
    <p:sldId id="410" r:id="rId112"/>
    <p:sldId id="411" r:id="rId113"/>
    <p:sldId id="430" r:id="rId114"/>
    <p:sldId id="431" r:id="rId115"/>
    <p:sldId id="432" r:id="rId116"/>
    <p:sldId id="433" r:id="rId117"/>
    <p:sldId id="412" r:id="rId118"/>
    <p:sldId id="413" r:id="rId119"/>
    <p:sldId id="414" r:id="rId120"/>
    <p:sldId id="415" r:id="rId121"/>
    <p:sldId id="417" r:id="rId122"/>
    <p:sldId id="419" r:id="rId123"/>
    <p:sldId id="420" r:id="rId124"/>
    <p:sldId id="422" r:id="rId125"/>
    <p:sldId id="423" r:id="rId126"/>
    <p:sldId id="426" r:id="rId127"/>
    <p:sldId id="427" r:id="rId128"/>
    <p:sldId id="425" r:id="rId129"/>
    <p:sldId id="434" r:id="rId130"/>
    <p:sldId id="424" r:id="rId1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ECF6"/>
    <a:srgbClr val="E8F1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F20EA2-0A90-4552-B184-34457A5F35E2}" v="159" dt="2020-11-17T08:58:22.3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67" autoAdjust="0"/>
    <p:restoredTop sz="94660"/>
  </p:normalViewPr>
  <p:slideViewPr>
    <p:cSldViewPr snapToGrid="0">
      <p:cViewPr varScale="1">
        <p:scale>
          <a:sx n="85" d="100"/>
          <a:sy n="85" d="100"/>
        </p:scale>
        <p:origin x="35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presProps" Target="presProps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28" Type="http://schemas.openxmlformats.org/officeDocument/2006/relationships/slide" Target="slides/slide124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126" Type="http://schemas.openxmlformats.org/officeDocument/2006/relationships/slide" Target="slides/slide122.xml"/><Relationship Id="rId134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16" Type="http://schemas.openxmlformats.org/officeDocument/2006/relationships/slide" Target="slides/slide112.xml"/><Relationship Id="rId124" Type="http://schemas.openxmlformats.org/officeDocument/2006/relationships/slide" Target="slides/slide120.xml"/><Relationship Id="rId129" Type="http://schemas.openxmlformats.org/officeDocument/2006/relationships/slide" Target="slides/slide125.xml"/><Relationship Id="rId137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11" Type="http://schemas.openxmlformats.org/officeDocument/2006/relationships/slide" Target="slides/slide107.xml"/><Relationship Id="rId132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30" Type="http://schemas.openxmlformats.org/officeDocument/2006/relationships/slide" Target="slides/slide126.xml"/><Relationship Id="rId135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slide" Target="slides/slide127.xml"/><Relationship Id="rId136" Type="http://schemas.openxmlformats.org/officeDocument/2006/relationships/tableStyles" Target="tableStyles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E4C0E-3822-4470-875C-25F6E634D1E2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AC316-6613-4524-A62E-81CD3AE2E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246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F2EAD-2781-4C4E-89A7-EC1C39306F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557" y="1122363"/>
            <a:ext cx="4281443" cy="2387600"/>
          </a:xfrm>
        </p:spPr>
        <p:txBody>
          <a:bodyPr anchor="b"/>
          <a:lstStyle>
            <a:lvl1pPr algn="ctr">
              <a:defRPr sz="6000" b="1">
                <a:solidFill>
                  <a:srgbClr val="00206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9E29A5-2634-408B-BE7E-DC55036A0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7" y="3747536"/>
            <a:ext cx="5332576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FA0F8F-854E-4453-9F26-EA26574EF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92CE2E-3DDF-47DE-A497-FA2768260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DA6E08-71A3-4E4D-A9E2-C95760A22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2">
            <a:extLst>
              <a:ext uri="{FF2B5EF4-FFF2-40B4-BE49-F238E27FC236}">
                <a16:creationId xmlns:a16="http://schemas.microsoft.com/office/drawing/2014/main" id="{F94179D6-DDD3-4F68-80F8-886D8EB2F992}"/>
              </a:ext>
            </a:extLst>
          </p:cNvPr>
          <p:cNvGrpSpPr>
            <a:grpSpLocks/>
          </p:cNvGrpSpPr>
          <p:nvPr userDrawn="1"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id="{310EB746-0648-455E-B262-7901C0F5EF4A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D5BDD7E6-CC7A-417D-B742-5D2430D4B87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B39A6A8D-8CDB-4EC2-BABD-9D8508DC64F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96349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25D88-BC23-4A1F-9173-92DECA0F1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73FDCC-2F15-4838-988A-5F3DC2492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EC749F-75A5-4118-B9B8-A81219FE7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ABFB9A-4C65-4E9B-8A39-8B797B3E6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E365C1-A57D-4CAB-9EFE-B0DFA3B9B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81">
            <a:extLst>
              <a:ext uri="{FF2B5EF4-FFF2-40B4-BE49-F238E27FC236}">
                <a16:creationId xmlns:a16="http://schemas.microsoft.com/office/drawing/2014/main" id="{86B6738F-C65F-4F93-B1C4-33456A99E354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8" name="Freeform: Shape 82">
              <a:extLst>
                <a:ext uri="{FF2B5EF4-FFF2-40B4-BE49-F238E27FC236}">
                  <a16:creationId xmlns:a16="http://schemas.microsoft.com/office/drawing/2014/main" id="{578E8AA8-C5B4-4BB2-98B7-F36073E3DD2C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3">
              <a:extLst>
                <a:ext uri="{FF2B5EF4-FFF2-40B4-BE49-F238E27FC236}">
                  <a16:creationId xmlns:a16="http://schemas.microsoft.com/office/drawing/2014/main" id="{46226297-DAD7-499C-905A-26FFB731227D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8F4083A-B294-4A9B-8B3D-74E0DE52E219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835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841A11-3789-43FF-AC57-A02DE687D2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10CC6A-360A-415E-AEC7-9B1C282C2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FDE770-50F0-4D52-8834-CBF49BDFF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2EB55A-9B53-40FC-A95C-637E40046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5B7FA2-1670-4ADF-BF71-4BB964D82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81">
            <a:extLst>
              <a:ext uri="{FF2B5EF4-FFF2-40B4-BE49-F238E27FC236}">
                <a16:creationId xmlns:a16="http://schemas.microsoft.com/office/drawing/2014/main" id="{40EF9D87-E560-4CA7-AA00-CA08B926DE9A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8" name="Freeform: Shape 82">
              <a:extLst>
                <a:ext uri="{FF2B5EF4-FFF2-40B4-BE49-F238E27FC236}">
                  <a16:creationId xmlns:a16="http://schemas.microsoft.com/office/drawing/2014/main" id="{F0DEFCDF-0312-4FE9-B4C1-6D776FD485E8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3">
              <a:extLst>
                <a:ext uri="{FF2B5EF4-FFF2-40B4-BE49-F238E27FC236}">
                  <a16:creationId xmlns:a16="http://schemas.microsoft.com/office/drawing/2014/main" id="{25272A46-D7CA-4F17-A5C1-9974031FF4EF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CDDEB4B-5B77-4EC8-9714-12CE36740EFF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08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4F33C2-A22A-4379-A854-F5EAE6F93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43675F-98F2-4A2A-976B-D4627BC0A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AA3BE7-8C5D-4CD6-B9D4-A517ABF4A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EBA671-B19C-4299-8185-0FD137388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Group 81">
            <a:extLst>
              <a:ext uri="{FF2B5EF4-FFF2-40B4-BE49-F238E27FC236}">
                <a16:creationId xmlns:a16="http://schemas.microsoft.com/office/drawing/2014/main" id="{008D2588-B81F-4C0B-9FE4-A9274F98361E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7" name="Freeform: Shape 82">
              <a:extLst>
                <a:ext uri="{FF2B5EF4-FFF2-40B4-BE49-F238E27FC236}">
                  <a16:creationId xmlns:a16="http://schemas.microsoft.com/office/drawing/2014/main" id="{D5D334B7-BD40-4F4B-A320-B1DD8FCB2B54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: Shape 83">
              <a:extLst>
                <a:ext uri="{FF2B5EF4-FFF2-40B4-BE49-F238E27FC236}">
                  <a16:creationId xmlns:a16="http://schemas.microsoft.com/office/drawing/2014/main" id="{85D91C0E-07C4-4992-8680-A3C4C4B09147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C2DF044-AB28-4B96-805A-768DA604C104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560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1FC0C-F2B1-47CA-820F-A06CA5C6F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CBF082-7E2F-470D-A8F7-EB8D3D9B1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BD128D-5986-453F-A39B-345227AA4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8A1B6E-6038-4E9F-BB4D-8FF74D125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294223-3359-40C9-B142-2581AA6C1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81">
            <a:extLst>
              <a:ext uri="{FF2B5EF4-FFF2-40B4-BE49-F238E27FC236}">
                <a16:creationId xmlns:a16="http://schemas.microsoft.com/office/drawing/2014/main" id="{23D9063E-4804-46C8-AA7C-2D188BB0A9E3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8" name="Freeform: Shape 82">
              <a:extLst>
                <a:ext uri="{FF2B5EF4-FFF2-40B4-BE49-F238E27FC236}">
                  <a16:creationId xmlns:a16="http://schemas.microsoft.com/office/drawing/2014/main" id="{C6C07CC4-211A-4427-8411-3C70E88AD124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3">
              <a:extLst>
                <a:ext uri="{FF2B5EF4-FFF2-40B4-BE49-F238E27FC236}">
                  <a16:creationId xmlns:a16="http://schemas.microsoft.com/office/drawing/2014/main" id="{427B6A74-2440-4FFD-A3A1-F580582458FB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3EED896-E30D-4429-8275-7DF27E769D55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831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E454BE-5370-42C8-A21A-2D81192C8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3BCAC2-8A07-4F5A-B89F-AC1D9F424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355A1E-9CC2-4CFF-A672-DDA72786B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A367E8-FD94-4A02-A920-2C62D9613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F5EED8-01D3-47C9-B1E7-A04E2CFE9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81">
            <a:extLst>
              <a:ext uri="{FF2B5EF4-FFF2-40B4-BE49-F238E27FC236}">
                <a16:creationId xmlns:a16="http://schemas.microsoft.com/office/drawing/2014/main" id="{8976A489-F0D9-4DD1-B95E-60537161A08B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8" name="Freeform: Shape 82">
              <a:extLst>
                <a:ext uri="{FF2B5EF4-FFF2-40B4-BE49-F238E27FC236}">
                  <a16:creationId xmlns:a16="http://schemas.microsoft.com/office/drawing/2014/main" id="{D151D9F0-446B-407E-973B-F797C955F5E2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3">
              <a:extLst>
                <a:ext uri="{FF2B5EF4-FFF2-40B4-BE49-F238E27FC236}">
                  <a16:creationId xmlns:a16="http://schemas.microsoft.com/office/drawing/2014/main" id="{8FF2B48A-6EF5-497F-B488-2C207D94EC9F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E5C500A-5FFF-43F2-8CFE-DE7E59241206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334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42762-B339-4DCA-9A59-70343A1B4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2B985F-5B64-4860-816D-DA43E8EE18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621B7A-4634-46B5-891D-2C2D70B49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9D0A3E-5110-46EB-B1DA-95F8AD8A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66F538-D336-49F6-9060-9BAB3F3E2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19E632-1557-4294-9F9D-59A5525CA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81">
            <a:extLst>
              <a:ext uri="{FF2B5EF4-FFF2-40B4-BE49-F238E27FC236}">
                <a16:creationId xmlns:a16="http://schemas.microsoft.com/office/drawing/2014/main" id="{93B6972B-F21F-40ED-91D0-014628832237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9" name="Freeform: Shape 82">
              <a:extLst>
                <a:ext uri="{FF2B5EF4-FFF2-40B4-BE49-F238E27FC236}">
                  <a16:creationId xmlns:a16="http://schemas.microsoft.com/office/drawing/2014/main" id="{3BAE67AF-6B16-4FAD-9594-FD9FF7B91BCE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83">
              <a:extLst>
                <a:ext uri="{FF2B5EF4-FFF2-40B4-BE49-F238E27FC236}">
                  <a16:creationId xmlns:a16="http://schemas.microsoft.com/office/drawing/2014/main" id="{4DA5145F-607C-4406-AAD8-87D9986AC7FE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5B2E36C-5498-44CC-8525-6105DD43164C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976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FEE75-D797-4531-9090-2429E0CBF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4AE46B-A5EB-4B6B-A0F5-B05A11CCF1D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코드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DC84B7-3AE7-4E67-AFE2-84B2AEDC7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1B71EA-1BFF-4B5F-ADF4-E5F05340009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출력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3E69450-A7DA-4765-A278-A86AD263B0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9FCAA2-8650-43CD-9A1E-AC80BE492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444B8D6-6929-4A06-8B5E-1D4CE8095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C38D28-D20F-4459-8253-ADB03285E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0" name="Group 81">
            <a:extLst>
              <a:ext uri="{FF2B5EF4-FFF2-40B4-BE49-F238E27FC236}">
                <a16:creationId xmlns:a16="http://schemas.microsoft.com/office/drawing/2014/main" id="{E6B83432-D401-4F97-A258-813F5642FB0A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11" name="Freeform: Shape 82">
              <a:extLst>
                <a:ext uri="{FF2B5EF4-FFF2-40B4-BE49-F238E27FC236}">
                  <a16:creationId xmlns:a16="http://schemas.microsoft.com/office/drawing/2014/main" id="{4D382BA6-9169-4AAB-8B27-151ECFDE383B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83">
              <a:extLst>
                <a:ext uri="{FF2B5EF4-FFF2-40B4-BE49-F238E27FC236}">
                  <a16:creationId xmlns:a16="http://schemas.microsoft.com/office/drawing/2014/main" id="{E6748186-7359-427A-80FF-B6297802CFA2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E6FE9AF-6BB0-469E-8B7D-01F17BE54B3B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142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F4D32-A8C4-47C1-B0DA-4F07E9AC2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DB4D73-9103-49D4-8CC2-F89F1C29C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37A105-F225-4778-806C-869447752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CE9A0D-9E64-464B-B274-3A38A4FFD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Group 81">
            <a:extLst>
              <a:ext uri="{FF2B5EF4-FFF2-40B4-BE49-F238E27FC236}">
                <a16:creationId xmlns:a16="http://schemas.microsoft.com/office/drawing/2014/main" id="{80D8A4B0-302E-41AA-B42B-D8B519347BF3}"/>
              </a:ext>
            </a:extLst>
          </p:cNvPr>
          <p:cNvGrpSpPr/>
          <p:nvPr userDrawn="1"/>
        </p:nvGrpSpPr>
        <p:grpSpPr>
          <a:xfrm>
            <a:off x="0" y="4954136"/>
            <a:ext cx="12192000" cy="1909138"/>
            <a:chOff x="0" y="4948862"/>
            <a:chExt cx="12192000" cy="1909138"/>
          </a:xfrm>
        </p:grpSpPr>
        <p:sp>
          <p:nvSpPr>
            <p:cNvPr id="7" name="Freeform: Shape 82">
              <a:extLst>
                <a:ext uri="{FF2B5EF4-FFF2-40B4-BE49-F238E27FC236}">
                  <a16:creationId xmlns:a16="http://schemas.microsoft.com/office/drawing/2014/main" id="{5A491839-2727-41B5-9FF7-712E65D0A9DE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: Shape 83">
              <a:extLst>
                <a:ext uri="{FF2B5EF4-FFF2-40B4-BE49-F238E27FC236}">
                  <a16:creationId xmlns:a16="http://schemas.microsoft.com/office/drawing/2014/main" id="{0615C3EA-2AD7-4D06-8F46-F23BEE8E7FAF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1B7EC6E-83B6-4B70-A4E4-DE9A55BCDC3F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722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1CAFDB-CC3D-48E1-91A1-D0E34B56A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20B76C-38CC-45DC-8F1F-426F31391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F235E9-7382-49AC-905B-36F802A7C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5" name="Group 81">
            <a:extLst>
              <a:ext uri="{FF2B5EF4-FFF2-40B4-BE49-F238E27FC236}">
                <a16:creationId xmlns:a16="http://schemas.microsoft.com/office/drawing/2014/main" id="{00DAA62F-8802-4AC1-9A73-431A33B5C7EF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6" name="Freeform: Shape 82">
              <a:extLst>
                <a:ext uri="{FF2B5EF4-FFF2-40B4-BE49-F238E27FC236}">
                  <a16:creationId xmlns:a16="http://schemas.microsoft.com/office/drawing/2014/main" id="{99B4DDDE-0A26-432E-970D-B801A03D2D23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Freeform: Shape 83">
              <a:extLst>
                <a:ext uri="{FF2B5EF4-FFF2-40B4-BE49-F238E27FC236}">
                  <a16:creationId xmlns:a16="http://schemas.microsoft.com/office/drawing/2014/main" id="{4EFBAD1F-38E6-4AC7-AF14-D6F799038BA6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3FF50B4-F5E6-4369-8DB9-13FECB156B18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133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9425F-B519-4613-9367-4D19171B7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9CC89-0124-49E7-942F-BA73A9DDC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C500AE-7F6F-4CA9-BFFB-E554D8D8E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68FE28-4D57-4FDA-BEC9-18FD43E6E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7410B5-2966-4230-BB96-30E844BDC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99E94D-8B18-4D6D-BF21-E88F2D155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81">
            <a:extLst>
              <a:ext uri="{FF2B5EF4-FFF2-40B4-BE49-F238E27FC236}">
                <a16:creationId xmlns:a16="http://schemas.microsoft.com/office/drawing/2014/main" id="{8C58E7FF-88C5-41B2-A6C9-9D060889FED5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9" name="Freeform: Shape 82">
              <a:extLst>
                <a:ext uri="{FF2B5EF4-FFF2-40B4-BE49-F238E27FC236}">
                  <a16:creationId xmlns:a16="http://schemas.microsoft.com/office/drawing/2014/main" id="{1AE8563B-7309-4C2D-B58C-C308CB62D0C8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83">
              <a:extLst>
                <a:ext uri="{FF2B5EF4-FFF2-40B4-BE49-F238E27FC236}">
                  <a16:creationId xmlns:a16="http://schemas.microsoft.com/office/drawing/2014/main" id="{357481B6-DC02-4681-A769-EDC26B90BD13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986FDB8-E048-454D-A31E-5BCD9D339566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79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6D5332-AC3F-4A35-BFF4-40098C01D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322B31-162A-4DC3-ADA8-714C3AF330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6FA102-4BF0-4ACA-BF07-9D7F75FC7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667B58-53DE-4291-9F3C-E570925CD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B13815-D784-4A5B-AB5B-9B3EBAA35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13147F-209E-428B-8B95-FBDAB16E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81">
            <a:extLst>
              <a:ext uri="{FF2B5EF4-FFF2-40B4-BE49-F238E27FC236}">
                <a16:creationId xmlns:a16="http://schemas.microsoft.com/office/drawing/2014/main" id="{C2B0E6BA-2073-48AE-A8A7-919DCC3D5F65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9" name="Freeform: Shape 82">
              <a:extLst>
                <a:ext uri="{FF2B5EF4-FFF2-40B4-BE49-F238E27FC236}">
                  <a16:creationId xmlns:a16="http://schemas.microsoft.com/office/drawing/2014/main" id="{B41A29C4-B428-49CF-B171-05E8FC163A7C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83">
              <a:extLst>
                <a:ext uri="{FF2B5EF4-FFF2-40B4-BE49-F238E27FC236}">
                  <a16:creationId xmlns:a16="http://schemas.microsoft.com/office/drawing/2014/main" id="{0B3DDE18-7374-4E9D-9940-2C54E9C25FEB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451CE93-CBD1-4260-BD3B-D11057242C8D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10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26AADC-DC05-48D6-8682-952E755AB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A89727-8EB8-453D-BC40-AC5F38339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7F1A42-C5DE-4199-9B31-26C60B72FC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67A03-45D1-4EAE-8DA0-F79B7BEE625A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2CA448-B831-46B8-BF1B-6E80E5D59A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D936DB-B268-430B-B9E1-89A2DB0DD1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82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8" Type="http://schemas.openxmlformats.org/officeDocument/2006/relationships/hyperlink" Target="https://ko.wikipedia.org/wiki/%EC%9D%B4%EC%A7%84_%ED%83%90%EC%83%89_%ED%8A%B8%EB%A6%AC" TargetMode="External"/><Relationship Id="rId3" Type="http://schemas.openxmlformats.org/officeDocument/2006/relationships/hyperlink" Target="https://ko.wikipedia.org/wiki/%EA%B1%B0%ED%92%88_%EC%A0%95%EB%A0%AC" TargetMode="External"/><Relationship Id="rId7" Type="http://schemas.openxmlformats.org/officeDocument/2006/relationships/hyperlink" Target="https://mattlee.tistory.com/62" TargetMode="External"/><Relationship Id="rId2" Type="http://schemas.openxmlformats.org/officeDocument/2006/relationships/hyperlink" Target="https://ko.wikipedia.org/wiki/%EC%82%BD%EC%9E%85_%EC%A0%95%EB%A0%A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odgod732.tistory.com/10" TargetMode="External"/><Relationship Id="rId5" Type="http://schemas.openxmlformats.org/officeDocument/2006/relationships/hyperlink" Target="https://ko.wikipedia.org/wiki/%ED%95%A9%EB%B3%91_%EC%A0%95%EB%A0%AC" TargetMode="External"/><Relationship Id="rId4" Type="http://schemas.openxmlformats.org/officeDocument/2006/relationships/hyperlink" Target="https://ko.wikipedia.org/wiki/%ED%9E%99_%EC%A0%95%EB%A0%AC" TargetMode="External"/><Relationship Id="rId9" Type="http://schemas.openxmlformats.org/officeDocument/2006/relationships/image" Target="../media/image28.png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40E37-806C-4621-971C-7B0CF7D82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알고리즘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AE69E7-1804-4A2F-88F4-DFA9662082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7937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3CD2E-8DE3-4A83-A867-0A4FF158C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피보나치 수열의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679A9A-63CD-4C25-8256-0CA4902CC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알고리즘의 수행시간을 측정</a:t>
            </a:r>
            <a:r>
              <a:rPr lang="en-US" altLang="ko-KR" dirty="0"/>
              <a:t>. </a:t>
            </a:r>
            <a:r>
              <a:rPr lang="ko-KR" altLang="en-US" dirty="0"/>
              <a:t>단위는 </a:t>
            </a:r>
            <a:r>
              <a:rPr lang="en-US" altLang="ko-KR" dirty="0" err="1"/>
              <a:t>μs</a:t>
            </a:r>
            <a:r>
              <a:rPr lang="en-US" altLang="ko-KR" dirty="0"/>
              <a:t>(=0.001ms=0.000001s),</a:t>
            </a:r>
            <a:br>
              <a:rPr lang="en-US" altLang="ko-KR" dirty="0"/>
            </a:br>
            <a:r>
              <a:rPr lang="en-US" altLang="ko-KR" dirty="0"/>
              <a:t>n&gt;40</a:t>
            </a:r>
            <a:r>
              <a:rPr lang="ko-KR" altLang="en-US" dirty="0"/>
              <a:t>으로는 실행하지 않는 것을 추천</a:t>
            </a:r>
            <a:endParaRPr lang="en-US" altLang="ko-KR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C303C33B-32CC-442F-AFC5-09D4E9468A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062696"/>
              </p:ext>
            </p:extLst>
          </p:nvPr>
        </p:nvGraphicFramePr>
        <p:xfrm>
          <a:off x="883272" y="3074194"/>
          <a:ext cx="10425455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76202">
                  <a:extLst>
                    <a:ext uri="{9D8B030D-6E8A-4147-A177-3AD203B41FA5}">
                      <a16:colId xmlns:a16="http://schemas.microsoft.com/office/drawing/2014/main" val="306817651"/>
                    </a:ext>
                  </a:extLst>
                </a:gridCol>
                <a:gridCol w="1382144">
                  <a:extLst>
                    <a:ext uri="{9D8B030D-6E8A-4147-A177-3AD203B41FA5}">
                      <a16:colId xmlns:a16="http://schemas.microsoft.com/office/drawing/2014/main" val="263878545"/>
                    </a:ext>
                  </a:extLst>
                </a:gridCol>
                <a:gridCol w="1400572">
                  <a:extLst>
                    <a:ext uri="{9D8B030D-6E8A-4147-A177-3AD203B41FA5}">
                      <a16:colId xmlns:a16="http://schemas.microsoft.com/office/drawing/2014/main" val="3128977892"/>
                    </a:ext>
                  </a:extLst>
                </a:gridCol>
                <a:gridCol w="1372929">
                  <a:extLst>
                    <a:ext uri="{9D8B030D-6E8A-4147-A177-3AD203B41FA5}">
                      <a16:colId xmlns:a16="http://schemas.microsoft.com/office/drawing/2014/main" val="2111804318"/>
                    </a:ext>
                  </a:extLst>
                </a:gridCol>
                <a:gridCol w="1363716">
                  <a:extLst>
                    <a:ext uri="{9D8B030D-6E8A-4147-A177-3AD203B41FA5}">
                      <a16:colId xmlns:a16="http://schemas.microsoft.com/office/drawing/2014/main" val="179873623"/>
                    </a:ext>
                  </a:extLst>
                </a:gridCol>
                <a:gridCol w="1363715">
                  <a:extLst>
                    <a:ext uri="{9D8B030D-6E8A-4147-A177-3AD203B41FA5}">
                      <a16:colId xmlns:a16="http://schemas.microsoft.com/office/drawing/2014/main" val="3821349348"/>
                    </a:ext>
                  </a:extLst>
                </a:gridCol>
                <a:gridCol w="1508341">
                  <a:extLst>
                    <a:ext uri="{9D8B030D-6E8A-4147-A177-3AD203B41FA5}">
                      <a16:colId xmlns:a16="http://schemas.microsoft.com/office/drawing/2014/main" val="3364311516"/>
                    </a:ext>
                  </a:extLst>
                </a:gridCol>
                <a:gridCol w="1057836">
                  <a:extLst>
                    <a:ext uri="{9D8B030D-6E8A-4147-A177-3AD203B41FA5}">
                      <a16:colId xmlns:a16="http://schemas.microsoft.com/office/drawing/2014/main" val="4194702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평균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증가율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46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7,996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9,003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4,999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7,002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3,989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6,597.8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367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331,996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375,021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378,027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358,996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347,028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358,213.6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506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51,925,424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47,744,996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50,867,995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46,144,988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45,348,025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48,406,285.6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588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274717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C3C10-2D83-4CC1-BB2E-DBF9B1D26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751" y="365125"/>
            <a:ext cx="10515600" cy="1325563"/>
          </a:xfrm>
        </p:spPr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1AB05259-83DC-43C6-9239-333A4FC4825F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823630"/>
          <a:ext cx="103228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38">
                  <a:extLst>
                    <a:ext uri="{9D8B030D-6E8A-4147-A177-3AD203B41FA5}">
                      <a16:colId xmlns:a16="http://schemas.microsoft.com/office/drawing/2014/main" val="3548414687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59218766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5057324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66958832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443390604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1943657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90915254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611041016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0095947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17542685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3150190212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085379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[6]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[7]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[8]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[9]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8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0835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91B199B-6677-4C33-AAF6-0A20D48FBEC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0737475" y="2616551"/>
            <a:ext cx="0" cy="231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47B715-AF53-4617-8C5B-740AD2F91F8A}"/>
              </a:ext>
            </a:extLst>
          </p:cNvPr>
          <p:cNvSpPr txBox="1"/>
          <p:nvPr/>
        </p:nvSpPr>
        <p:spPr>
          <a:xfrm>
            <a:off x="10450604" y="2247220"/>
            <a:ext cx="57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low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4393880-8495-48DA-94BF-43C742F2507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6465800" y="3615322"/>
            <a:ext cx="0" cy="28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3FEDCF8-9E6F-4C97-AA08-B7A9A7D6EBA7}"/>
              </a:ext>
            </a:extLst>
          </p:cNvPr>
          <p:cNvSpPr txBox="1"/>
          <p:nvPr/>
        </p:nvSpPr>
        <p:spPr>
          <a:xfrm>
            <a:off x="6196859" y="3895870"/>
            <a:ext cx="53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92B4FF-4270-4F40-BEEB-E61A97A630AD}"/>
              </a:ext>
            </a:extLst>
          </p:cNvPr>
          <p:cNvSpPr txBox="1"/>
          <p:nvPr/>
        </p:nvSpPr>
        <p:spPr>
          <a:xfrm>
            <a:off x="10390094" y="3890684"/>
            <a:ext cx="69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right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AE577F6-FCD2-4694-9AEE-F9094206F8B2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10737475" y="3610135"/>
            <a:ext cx="0" cy="280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690C7E8-AD9E-4716-95FA-815A0F244001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6380634" y="2618487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F036C2-CEE9-495F-945D-C39F0E86DA05}"/>
              </a:ext>
            </a:extLst>
          </p:cNvPr>
          <p:cNvSpPr txBox="1"/>
          <p:nvPr/>
        </p:nvSpPr>
        <p:spPr>
          <a:xfrm>
            <a:off x="6026528" y="2249155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pivot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0D6EFCB-CDB7-4733-A1B7-28727809EDE8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9867896" y="2631969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E986546-F1DD-47DA-883C-CF872E34BFE1}"/>
              </a:ext>
            </a:extLst>
          </p:cNvPr>
          <p:cNvSpPr txBox="1"/>
          <p:nvPr/>
        </p:nvSpPr>
        <p:spPr>
          <a:xfrm>
            <a:off x="9513790" y="2262637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high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609030-29CA-4344-BE31-245B9A8A234F}"/>
              </a:ext>
            </a:extLst>
          </p:cNvPr>
          <p:cNvSpPr txBox="1"/>
          <p:nvPr/>
        </p:nvSpPr>
        <p:spPr>
          <a:xfrm>
            <a:off x="838199" y="1601567"/>
            <a:ext cx="247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partition(arr,5,10)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B389EC-C366-49EF-A539-7C4FE21678A2}"/>
              </a:ext>
            </a:extLst>
          </p:cNvPr>
          <p:cNvSpPr txBox="1"/>
          <p:nvPr/>
        </p:nvSpPr>
        <p:spPr>
          <a:xfrm>
            <a:off x="7086603" y="1533704"/>
            <a:ext cx="2796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high&lt;low</a:t>
            </a:r>
            <a:r>
              <a:rPr lang="ko-KR" altLang="en-US" dirty="0"/>
              <a:t>이므로</a:t>
            </a:r>
            <a:br>
              <a:rPr lang="en-US" altLang="ko-KR" dirty="0"/>
            </a:br>
            <a:r>
              <a:rPr lang="en-US" altLang="ko-KR" dirty="0" err="1"/>
              <a:t>arr</a:t>
            </a:r>
            <a:r>
              <a:rPr lang="en-US" altLang="ko-KR" dirty="0"/>
              <a:t>[left]</a:t>
            </a:r>
            <a:r>
              <a:rPr lang="ko-KR" altLang="en-US" dirty="0"/>
              <a:t>와 </a:t>
            </a:r>
            <a:r>
              <a:rPr lang="en-US" altLang="ko-KR" dirty="0" err="1"/>
              <a:t>arr</a:t>
            </a:r>
            <a:r>
              <a:rPr lang="en-US" altLang="ko-KR" dirty="0"/>
              <a:t>[high]</a:t>
            </a:r>
            <a:r>
              <a:rPr lang="ko-KR" altLang="en-US" dirty="0"/>
              <a:t>교체</a:t>
            </a:r>
            <a:r>
              <a:rPr lang="en-US" altLang="ko-KR" dirty="0"/>
              <a:t>,</a:t>
            </a:r>
          </a:p>
        </p:txBody>
      </p:sp>
      <p:cxnSp>
        <p:nvCxnSpPr>
          <p:cNvPr id="5" name="연결선: 구부러짐 4">
            <a:extLst>
              <a:ext uri="{FF2B5EF4-FFF2-40B4-BE49-F238E27FC236}">
                <a16:creationId xmlns:a16="http://schemas.microsoft.com/office/drawing/2014/main" id="{88C03B8B-4BB1-4ED9-8897-F70AF415B308}"/>
              </a:ext>
            </a:extLst>
          </p:cNvPr>
          <p:cNvCxnSpPr>
            <a:stCxn id="11" idx="3"/>
            <a:endCxn id="26" idx="1"/>
          </p:cNvCxnSpPr>
          <p:nvPr/>
        </p:nvCxnSpPr>
        <p:spPr>
          <a:xfrm flipV="1">
            <a:off x="6734740" y="2447303"/>
            <a:ext cx="2779050" cy="1633233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D7C364C-5A95-4567-A681-A7E08AED7CE6}"/>
              </a:ext>
            </a:extLst>
          </p:cNvPr>
          <p:cNvSpPr txBox="1"/>
          <p:nvPr/>
        </p:nvSpPr>
        <p:spPr>
          <a:xfrm>
            <a:off x="7966939" y="24784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교체</a:t>
            </a:r>
          </a:p>
        </p:txBody>
      </p:sp>
    </p:spTree>
    <p:extLst>
      <p:ext uri="{BB962C8B-B14F-4D97-AF65-F5344CB8AC3E}">
        <p14:creationId xmlns:p14="http://schemas.microsoft.com/office/powerpoint/2010/main" val="339126399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C3C10-2D83-4CC1-BB2E-DBF9B1D26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751" y="365125"/>
            <a:ext cx="10515600" cy="1325563"/>
          </a:xfrm>
        </p:spPr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1AB05259-83DC-43C6-9239-333A4FC48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970696"/>
              </p:ext>
            </p:extLst>
          </p:nvPr>
        </p:nvGraphicFramePr>
        <p:xfrm>
          <a:off x="838199" y="2823630"/>
          <a:ext cx="103228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38">
                  <a:extLst>
                    <a:ext uri="{9D8B030D-6E8A-4147-A177-3AD203B41FA5}">
                      <a16:colId xmlns:a16="http://schemas.microsoft.com/office/drawing/2014/main" val="3548414687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59218766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5057324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66958832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443390604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1943657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90915254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611041016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0095947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17542685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3150190212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085379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[6]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[7]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[8]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[9]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8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0835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91B199B-6677-4C33-AAF6-0A20D48FBEC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0737475" y="2616551"/>
            <a:ext cx="0" cy="231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47B715-AF53-4617-8C5B-740AD2F91F8A}"/>
              </a:ext>
            </a:extLst>
          </p:cNvPr>
          <p:cNvSpPr txBox="1"/>
          <p:nvPr/>
        </p:nvSpPr>
        <p:spPr>
          <a:xfrm>
            <a:off x="10450604" y="2247220"/>
            <a:ext cx="57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low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4393880-8495-48DA-94BF-43C742F2507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6465800" y="3615322"/>
            <a:ext cx="0" cy="28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3FEDCF8-9E6F-4C97-AA08-B7A9A7D6EBA7}"/>
              </a:ext>
            </a:extLst>
          </p:cNvPr>
          <p:cNvSpPr txBox="1"/>
          <p:nvPr/>
        </p:nvSpPr>
        <p:spPr>
          <a:xfrm>
            <a:off x="6196859" y="3895870"/>
            <a:ext cx="53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92B4FF-4270-4F40-BEEB-E61A97A630AD}"/>
              </a:ext>
            </a:extLst>
          </p:cNvPr>
          <p:cNvSpPr txBox="1"/>
          <p:nvPr/>
        </p:nvSpPr>
        <p:spPr>
          <a:xfrm>
            <a:off x="10390094" y="3890684"/>
            <a:ext cx="69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right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AE577F6-FCD2-4694-9AEE-F9094206F8B2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10737475" y="3610135"/>
            <a:ext cx="0" cy="280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690C7E8-AD9E-4716-95FA-815A0F244001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9563089" y="2620161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F036C2-CEE9-495F-945D-C39F0E86DA05}"/>
              </a:ext>
            </a:extLst>
          </p:cNvPr>
          <p:cNvSpPr txBox="1"/>
          <p:nvPr/>
        </p:nvSpPr>
        <p:spPr>
          <a:xfrm>
            <a:off x="9208983" y="2250829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pivot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0D6EFCB-CDB7-4733-A1B7-28727809EDE8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10080801" y="2635213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E986546-F1DD-47DA-883C-CF872E34BFE1}"/>
              </a:ext>
            </a:extLst>
          </p:cNvPr>
          <p:cNvSpPr txBox="1"/>
          <p:nvPr/>
        </p:nvSpPr>
        <p:spPr>
          <a:xfrm>
            <a:off x="9726695" y="2265881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high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609030-29CA-4344-BE31-245B9A8A234F}"/>
              </a:ext>
            </a:extLst>
          </p:cNvPr>
          <p:cNvSpPr txBox="1"/>
          <p:nvPr/>
        </p:nvSpPr>
        <p:spPr>
          <a:xfrm>
            <a:off x="838199" y="1601567"/>
            <a:ext cx="247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partition(arr,5,10)=&gt;9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284092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C3C10-2D83-4CC1-BB2E-DBF9B1D26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751" y="365125"/>
            <a:ext cx="10515600" cy="1325563"/>
          </a:xfrm>
        </p:spPr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1AB05259-83DC-43C6-9239-333A4FC4825F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823630"/>
          <a:ext cx="103228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38">
                  <a:extLst>
                    <a:ext uri="{9D8B030D-6E8A-4147-A177-3AD203B41FA5}">
                      <a16:colId xmlns:a16="http://schemas.microsoft.com/office/drawing/2014/main" val="3548414687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59218766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5057324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66958832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443390604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1943657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90915254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611041016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0095947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17542685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3150190212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085379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[6]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[7]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[8]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[9]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8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0835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91B199B-6677-4C33-AAF6-0A20D48FBEC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7604318" y="2659917"/>
            <a:ext cx="0" cy="231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47B715-AF53-4617-8C5B-740AD2F91F8A}"/>
              </a:ext>
            </a:extLst>
          </p:cNvPr>
          <p:cNvSpPr txBox="1"/>
          <p:nvPr/>
        </p:nvSpPr>
        <p:spPr>
          <a:xfrm>
            <a:off x="7317447" y="2290586"/>
            <a:ext cx="57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low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4393880-8495-48DA-94BF-43C742F2507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7317447" y="3592208"/>
            <a:ext cx="0" cy="28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3FEDCF8-9E6F-4C97-AA08-B7A9A7D6EBA7}"/>
              </a:ext>
            </a:extLst>
          </p:cNvPr>
          <p:cNvSpPr txBox="1"/>
          <p:nvPr/>
        </p:nvSpPr>
        <p:spPr>
          <a:xfrm>
            <a:off x="7048506" y="3872756"/>
            <a:ext cx="53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92B4FF-4270-4F40-BEEB-E61A97A630AD}"/>
              </a:ext>
            </a:extLst>
          </p:cNvPr>
          <p:cNvSpPr txBox="1"/>
          <p:nvPr/>
        </p:nvSpPr>
        <p:spPr>
          <a:xfrm>
            <a:off x="8677835" y="3872756"/>
            <a:ext cx="69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right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AE577F6-FCD2-4694-9AEE-F9094206F8B2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9025216" y="3592207"/>
            <a:ext cx="0" cy="280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690C7E8-AD9E-4716-95FA-815A0F244001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7048506" y="2669907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F036C2-CEE9-495F-945D-C39F0E86DA05}"/>
              </a:ext>
            </a:extLst>
          </p:cNvPr>
          <p:cNvSpPr txBox="1"/>
          <p:nvPr/>
        </p:nvSpPr>
        <p:spPr>
          <a:xfrm>
            <a:off x="6694400" y="2300575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pivot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0D6EFCB-CDB7-4733-A1B7-28727809EDE8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9892543" y="2632365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E986546-F1DD-47DA-883C-CF872E34BFE1}"/>
              </a:ext>
            </a:extLst>
          </p:cNvPr>
          <p:cNvSpPr txBox="1"/>
          <p:nvPr/>
        </p:nvSpPr>
        <p:spPr>
          <a:xfrm>
            <a:off x="9538437" y="2263033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high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609030-29CA-4344-BE31-245B9A8A234F}"/>
              </a:ext>
            </a:extLst>
          </p:cNvPr>
          <p:cNvSpPr txBox="1"/>
          <p:nvPr/>
        </p:nvSpPr>
        <p:spPr>
          <a:xfrm>
            <a:off x="838199" y="1601567"/>
            <a:ext cx="247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partition(arr,6,8)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89715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C3C10-2D83-4CC1-BB2E-DBF9B1D26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751" y="365125"/>
            <a:ext cx="10515600" cy="1325563"/>
          </a:xfrm>
        </p:spPr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1AB05259-83DC-43C6-9239-333A4FC4825F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823630"/>
          <a:ext cx="103228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38">
                  <a:extLst>
                    <a:ext uri="{9D8B030D-6E8A-4147-A177-3AD203B41FA5}">
                      <a16:colId xmlns:a16="http://schemas.microsoft.com/office/drawing/2014/main" val="3548414687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59218766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5057324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66958832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443390604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1943657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90915254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611041016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0095947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17542685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3150190212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085379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[6]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[7]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[8]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[9]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8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0835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91B199B-6677-4C33-AAF6-0A20D48FBEC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8183654" y="2576892"/>
            <a:ext cx="0" cy="231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47B715-AF53-4617-8C5B-740AD2F91F8A}"/>
              </a:ext>
            </a:extLst>
          </p:cNvPr>
          <p:cNvSpPr txBox="1"/>
          <p:nvPr/>
        </p:nvSpPr>
        <p:spPr>
          <a:xfrm>
            <a:off x="7896783" y="2207561"/>
            <a:ext cx="57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low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4393880-8495-48DA-94BF-43C742F2507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7317447" y="3592208"/>
            <a:ext cx="0" cy="28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3FEDCF8-9E6F-4C97-AA08-B7A9A7D6EBA7}"/>
              </a:ext>
            </a:extLst>
          </p:cNvPr>
          <p:cNvSpPr txBox="1"/>
          <p:nvPr/>
        </p:nvSpPr>
        <p:spPr>
          <a:xfrm>
            <a:off x="7048506" y="3872756"/>
            <a:ext cx="53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92B4FF-4270-4F40-BEEB-E61A97A630AD}"/>
              </a:ext>
            </a:extLst>
          </p:cNvPr>
          <p:cNvSpPr txBox="1"/>
          <p:nvPr/>
        </p:nvSpPr>
        <p:spPr>
          <a:xfrm>
            <a:off x="8677835" y="3872756"/>
            <a:ext cx="69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right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AE577F6-FCD2-4694-9AEE-F9094206F8B2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9025216" y="3592207"/>
            <a:ext cx="0" cy="280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690C7E8-AD9E-4716-95FA-815A0F244001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7255808" y="2625515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F036C2-CEE9-495F-945D-C39F0E86DA05}"/>
              </a:ext>
            </a:extLst>
          </p:cNvPr>
          <p:cNvSpPr txBox="1"/>
          <p:nvPr/>
        </p:nvSpPr>
        <p:spPr>
          <a:xfrm>
            <a:off x="6901702" y="2256183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pivot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0D6EFCB-CDB7-4733-A1B7-28727809EDE8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9892543" y="2632365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E986546-F1DD-47DA-883C-CF872E34BFE1}"/>
              </a:ext>
            </a:extLst>
          </p:cNvPr>
          <p:cNvSpPr txBox="1"/>
          <p:nvPr/>
        </p:nvSpPr>
        <p:spPr>
          <a:xfrm>
            <a:off x="9538437" y="2263033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high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609030-29CA-4344-BE31-245B9A8A234F}"/>
              </a:ext>
            </a:extLst>
          </p:cNvPr>
          <p:cNvSpPr txBox="1"/>
          <p:nvPr/>
        </p:nvSpPr>
        <p:spPr>
          <a:xfrm>
            <a:off x="838199" y="1601567"/>
            <a:ext cx="247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partition(arr,6,8)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118170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C3C10-2D83-4CC1-BB2E-DBF9B1D26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751" y="365125"/>
            <a:ext cx="10515600" cy="1325563"/>
          </a:xfrm>
        </p:spPr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1AB05259-83DC-43C6-9239-333A4FC4825F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823630"/>
          <a:ext cx="103228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38">
                  <a:extLst>
                    <a:ext uri="{9D8B030D-6E8A-4147-A177-3AD203B41FA5}">
                      <a16:colId xmlns:a16="http://schemas.microsoft.com/office/drawing/2014/main" val="3548414687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59218766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5057324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66958832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443390604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1943657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90915254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611041016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0095947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17542685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3150190212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085379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[6]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[7]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[8]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[9]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8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0835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91B199B-6677-4C33-AAF6-0A20D48FBEC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9025216" y="2625514"/>
            <a:ext cx="0" cy="231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47B715-AF53-4617-8C5B-740AD2F91F8A}"/>
              </a:ext>
            </a:extLst>
          </p:cNvPr>
          <p:cNvSpPr txBox="1"/>
          <p:nvPr/>
        </p:nvSpPr>
        <p:spPr>
          <a:xfrm>
            <a:off x="8738345" y="2256183"/>
            <a:ext cx="57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low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4393880-8495-48DA-94BF-43C742F2507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7317447" y="3592208"/>
            <a:ext cx="0" cy="28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3FEDCF8-9E6F-4C97-AA08-B7A9A7D6EBA7}"/>
              </a:ext>
            </a:extLst>
          </p:cNvPr>
          <p:cNvSpPr txBox="1"/>
          <p:nvPr/>
        </p:nvSpPr>
        <p:spPr>
          <a:xfrm>
            <a:off x="7048506" y="3872756"/>
            <a:ext cx="53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92B4FF-4270-4F40-BEEB-E61A97A630AD}"/>
              </a:ext>
            </a:extLst>
          </p:cNvPr>
          <p:cNvSpPr txBox="1"/>
          <p:nvPr/>
        </p:nvSpPr>
        <p:spPr>
          <a:xfrm>
            <a:off x="8677835" y="3872756"/>
            <a:ext cx="69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right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AE577F6-FCD2-4694-9AEE-F9094206F8B2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9025216" y="3592207"/>
            <a:ext cx="0" cy="280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690C7E8-AD9E-4716-95FA-815A0F244001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7255808" y="2625515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F036C2-CEE9-495F-945D-C39F0E86DA05}"/>
              </a:ext>
            </a:extLst>
          </p:cNvPr>
          <p:cNvSpPr txBox="1"/>
          <p:nvPr/>
        </p:nvSpPr>
        <p:spPr>
          <a:xfrm>
            <a:off x="6901702" y="2256183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pivot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0D6EFCB-CDB7-4733-A1B7-28727809EDE8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9892543" y="2632365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E986546-F1DD-47DA-883C-CF872E34BFE1}"/>
              </a:ext>
            </a:extLst>
          </p:cNvPr>
          <p:cNvSpPr txBox="1"/>
          <p:nvPr/>
        </p:nvSpPr>
        <p:spPr>
          <a:xfrm>
            <a:off x="9538437" y="2263033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high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609030-29CA-4344-BE31-245B9A8A234F}"/>
              </a:ext>
            </a:extLst>
          </p:cNvPr>
          <p:cNvSpPr txBox="1"/>
          <p:nvPr/>
        </p:nvSpPr>
        <p:spPr>
          <a:xfrm>
            <a:off x="838199" y="1601567"/>
            <a:ext cx="247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partition(arr,6,8)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94465D-0547-4BCD-BFAF-75C21266821F}"/>
              </a:ext>
            </a:extLst>
          </p:cNvPr>
          <p:cNvSpPr txBox="1"/>
          <p:nvPr/>
        </p:nvSpPr>
        <p:spPr>
          <a:xfrm>
            <a:off x="6638363" y="1339578"/>
            <a:ext cx="27230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low</a:t>
            </a:r>
            <a:r>
              <a:rPr lang="ko-KR" altLang="en-US" dirty="0"/>
              <a:t>가 </a:t>
            </a:r>
            <a:r>
              <a:rPr lang="en-US" altLang="ko-KR" dirty="0"/>
              <a:t>right</a:t>
            </a:r>
            <a:r>
              <a:rPr lang="ko-KR" altLang="en-US" dirty="0"/>
              <a:t>에 도달했기 때문에 더 이상 진행하지 않음</a:t>
            </a:r>
          </a:p>
        </p:txBody>
      </p:sp>
    </p:spTree>
    <p:extLst>
      <p:ext uri="{BB962C8B-B14F-4D97-AF65-F5344CB8AC3E}">
        <p14:creationId xmlns:p14="http://schemas.microsoft.com/office/powerpoint/2010/main" val="413116654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C3C10-2D83-4CC1-BB2E-DBF9B1D26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751" y="365125"/>
            <a:ext cx="10515600" cy="1325563"/>
          </a:xfrm>
        </p:spPr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1AB05259-83DC-43C6-9239-333A4FC4825F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823630"/>
          <a:ext cx="103228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38">
                  <a:extLst>
                    <a:ext uri="{9D8B030D-6E8A-4147-A177-3AD203B41FA5}">
                      <a16:colId xmlns:a16="http://schemas.microsoft.com/office/drawing/2014/main" val="3548414687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59218766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5057324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66958832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443390604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1943657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90915254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611041016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0095947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17542685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3150190212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085379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[6]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[7]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[8]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[9]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8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0835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91B199B-6677-4C33-AAF6-0A20D48FBEC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8738346" y="2625513"/>
            <a:ext cx="0" cy="231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47B715-AF53-4617-8C5B-740AD2F91F8A}"/>
              </a:ext>
            </a:extLst>
          </p:cNvPr>
          <p:cNvSpPr txBox="1"/>
          <p:nvPr/>
        </p:nvSpPr>
        <p:spPr>
          <a:xfrm>
            <a:off x="8451475" y="2256182"/>
            <a:ext cx="57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low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4393880-8495-48DA-94BF-43C742F2507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7317447" y="3592208"/>
            <a:ext cx="0" cy="28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3FEDCF8-9E6F-4C97-AA08-B7A9A7D6EBA7}"/>
              </a:ext>
            </a:extLst>
          </p:cNvPr>
          <p:cNvSpPr txBox="1"/>
          <p:nvPr/>
        </p:nvSpPr>
        <p:spPr>
          <a:xfrm>
            <a:off x="7048506" y="3872756"/>
            <a:ext cx="53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92B4FF-4270-4F40-BEEB-E61A97A630AD}"/>
              </a:ext>
            </a:extLst>
          </p:cNvPr>
          <p:cNvSpPr txBox="1"/>
          <p:nvPr/>
        </p:nvSpPr>
        <p:spPr>
          <a:xfrm>
            <a:off x="8677835" y="3872756"/>
            <a:ext cx="69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right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AE577F6-FCD2-4694-9AEE-F9094206F8B2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9025216" y="3592207"/>
            <a:ext cx="0" cy="280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690C7E8-AD9E-4716-95FA-815A0F244001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7255808" y="2625515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F036C2-CEE9-495F-945D-C39F0E86DA05}"/>
              </a:ext>
            </a:extLst>
          </p:cNvPr>
          <p:cNvSpPr txBox="1"/>
          <p:nvPr/>
        </p:nvSpPr>
        <p:spPr>
          <a:xfrm>
            <a:off x="6901702" y="2256183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pivot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0D6EFCB-CDB7-4733-A1B7-28727809EDE8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9244849" y="2625514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E986546-F1DD-47DA-883C-CF872E34BFE1}"/>
              </a:ext>
            </a:extLst>
          </p:cNvPr>
          <p:cNvSpPr txBox="1"/>
          <p:nvPr/>
        </p:nvSpPr>
        <p:spPr>
          <a:xfrm>
            <a:off x="8890743" y="2256182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high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609030-29CA-4344-BE31-245B9A8A234F}"/>
              </a:ext>
            </a:extLst>
          </p:cNvPr>
          <p:cNvSpPr txBox="1"/>
          <p:nvPr/>
        </p:nvSpPr>
        <p:spPr>
          <a:xfrm>
            <a:off x="838199" y="1601567"/>
            <a:ext cx="247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partition(arr,6,8)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774FCF-34E0-4A60-A897-5F3644C126A4}"/>
              </a:ext>
            </a:extLst>
          </p:cNvPr>
          <p:cNvSpPr txBox="1"/>
          <p:nvPr/>
        </p:nvSpPr>
        <p:spPr>
          <a:xfrm>
            <a:off x="6909549" y="1227069"/>
            <a:ext cx="26894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pivot&gt;=</a:t>
            </a:r>
            <a:r>
              <a:rPr lang="en-US" altLang="ko-KR" dirty="0" err="1"/>
              <a:t>arr</a:t>
            </a:r>
            <a:r>
              <a:rPr lang="en-US" altLang="ko-KR" dirty="0"/>
              <a:t>[high]</a:t>
            </a:r>
            <a:r>
              <a:rPr lang="ko-KR" altLang="en-US" dirty="0"/>
              <a:t>이므로 </a:t>
            </a:r>
            <a:r>
              <a:rPr lang="en-US" altLang="ko-KR" dirty="0"/>
              <a:t>high</a:t>
            </a:r>
            <a:r>
              <a:rPr lang="ko-KR" altLang="en-US" dirty="0"/>
              <a:t>는 더 이상 진행하지 않음</a:t>
            </a:r>
          </a:p>
        </p:txBody>
      </p:sp>
    </p:spTree>
    <p:extLst>
      <p:ext uri="{BB962C8B-B14F-4D97-AF65-F5344CB8AC3E}">
        <p14:creationId xmlns:p14="http://schemas.microsoft.com/office/powerpoint/2010/main" val="386333734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C3C10-2D83-4CC1-BB2E-DBF9B1D26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751" y="365125"/>
            <a:ext cx="10515600" cy="1325563"/>
          </a:xfrm>
        </p:spPr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1AB05259-83DC-43C6-9239-333A4FC4825F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823630"/>
          <a:ext cx="103228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38">
                  <a:extLst>
                    <a:ext uri="{9D8B030D-6E8A-4147-A177-3AD203B41FA5}">
                      <a16:colId xmlns:a16="http://schemas.microsoft.com/office/drawing/2014/main" val="3548414687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59218766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5057324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66958832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443390604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1943657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90915254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611041016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0095947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17542685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3150190212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085379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[6]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[7]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[8]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[9]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8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0835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91B199B-6677-4C33-AAF6-0A20D48FBEC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8738346" y="2625513"/>
            <a:ext cx="0" cy="231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47B715-AF53-4617-8C5B-740AD2F91F8A}"/>
              </a:ext>
            </a:extLst>
          </p:cNvPr>
          <p:cNvSpPr txBox="1"/>
          <p:nvPr/>
        </p:nvSpPr>
        <p:spPr>
          <a:xfrm>
            <a:off x="8451475" y="2256182"/>
            <a:ext cx="57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low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4393880-8495-48DA-94BF-43C742F2507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7317447" y="3592208"/>
            <a:ext cx="0" cy="28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3FEDCF8-9E6F-4C97-AA08-B7A9A7D6EBA7}"/>
              </a:ext>
            </a:extLst>
          </p:cNvPr>
          <p:cNvSpPr txBox="1"/>
          <p:nvPr/>
        </p:nvSpPr>
        <p:spPr>
          <a:xfrm>
            <a:off x="7048506" y="3872756"/>
            <a:ext cx="53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92B4FF-4270-4F40-BEEB-E61A97A630AD}"/>
              </a:ext>
            </a:extLst>
          </p:cNvPr>
          <p:cNvSpPr txBox="1"/>
          <p:nvPr/>
        </p:nvSpPr>
        <p:spPr>
          <a:xfrm>
            <a:off x="8677835" y="3872756"/>
            <a:ext cx="69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right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AE577F6-FCD2-4694-9AEE-F9094206F8B2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9025216" y="3592207"/>
            <a:ext cx="0" cy="280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690C7E8-AD9E-4716-95FA-815A0F244001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7255808" y="2625515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F036C2-CEE9-495F-945D-C39F0E86DA05}"/>
              </a:ext>
            </a:extLst>
          </p:cNvPr>
          <p:cNvSpPr txBox="1"/>
          <p:nvPr/>
        </p:nvSpPr>
        <p:spPr>
          <a:xfrm>
            <a:off x="6901702" y="2256183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pivot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0D6EFCB-CDB7-4733-A1B7-28727809EDE8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9244849" y="2625514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E986546-F1DD-47DA-883C-CF872E34BFE1}"/>
              </a:ext>
            </a:extLst>
          </p:cNvPr>
          <p:cNvSpPr txBox="1"/>
          <p:nvPr/>
        </p:nvSpPr>
        <p:spPr>
          <a:xfrm>
            <a:off x="8890743" y="2256182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high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609030-29CA-4344-BE31-245B9A8A234F}"/>
              </a:ext>
            </a:extLst>
          </p:cNvPr>
          <p:cNvSpPr txBox="1"/>
          <p:nvPr/>
        </p:nvSpPr>
        <p:spPr>
          <a:xfrm>
            <a:off x="838199" y="1601567"/>
            <a:ext cx="247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partition(arr,6,8)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2E869C-7EC3-447A-9BB4-4600DB97F4BC}"/>
              </a:ext>
            </a:extLst>
          </p:cNvPr>
          <p:cNvSpPr txBox="1"/>
          <p:nvPr/>
        </p:nvSpPr>
        <p:spPr>
          <a:xfrm>
            <a:off x="7052982" y="1240519"/>
            <a:ext cx="2796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high&lt;low</a:t>
            </a:r>
            <a:r>
              <a:rPr lang="ko-KR" altLang="en-US" dirty="0"/>
              <a:t>이므로</a:t>
            </a:r>
            <a:br>
              <a:rPr lang="en-US" altLang="ko-KR" dirty="0"/>
            </a:br>
            <a:r>
              <a:rPr lang="en-US" altLang="ko-KR" dirty="0" err="1"/>
              <a:t>arr</a:t>
            </a:r>
            <a:r>
              <a:rPr lang="en-US" altLang="ko-KR" dirty="0"/>
              <a:t>[left]</a:t>
            </a:r>
            <a:r>
              <a:rPr lang="ko-KR" altLang="en-US" dirty="0"/>
              <a:t>와 </a:t>
            </a:r>
            <a:r>
              <a:rPr lang="en-US" altLang="ko-KR" dirty="0" err="1"/>
              <a:t>arr</a:t>
            </a:r>
            <a:r>
              <a:rPr lang="en-US" altLang="ko-KR" dirty="0"/>
              <a:t>[high]</a:t>
            </a:r>
            <a:r>
              <a:rPr lang="ko-KR" altLang="en-US" dirty="0"/>
              <a:t>교체</a:t>
            </a:r>
            <a:r>
              <a:rPr lang="en-US" altLang="ko-KR" dirty="0"/>
              <a:t>,</a:t>
            </a:r>
          </a:p>
        </p:txBody>
      </p:sp>
      <p:cxnSp>
        <p:nvCxnSpPr>
          <p:cNvPr id="5" name="연결선: 구부러짐 4">
            <a:extLst>
              <a:ext uri="{FF2B5EF4-FFF2-40B4-BE49-F238E27FC236}">
                <a16:creationId xmlns:a16="http://schemas.microsoft.com/office/drawing/2014/main" id="{2DA72754-EBC1-46C1-8CC3-C209D70E4F08}"/>
              </a:ext>
            </a:extLst>
          </p:cNvPr>
          <p:cNvCxnSpPr>
            <a:stCxn id="11" idx="3"/>
            <a:endCxn id="26" idx="0"/>
          </p:cNvCxnSpPr>
          <p:nvPr/>
        </p:nvCxnSpPr>
        <p:spPr>
          <a:xfrm flipV="1">
            <a:off x="7586387" y="2256182"/>
            <a:ext cx="1658462" cy="1801240"/>
          </a:xfrm>
          <a:prstGeom prst="curvedConnector4">
            <a:avLst>
              <a:gd name="adj1" fmla="val 39324"/>
              <a:gd name="adj2" fmla="val 112691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EC85E72-8671-481A-BDC3-B0943FE29814}"/>
              </a:ext>
            </a:extLst>
          </p:cNvPr>
          <p:cNvSpPr txBox="1"/>
          <p:nvPr/>
        </p:nvSpPr>
        <p:spPr>
          <a:xfrm>
            <a:off x="7850964" y="21967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교체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1609668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C3C10-2D83-4CC1-BB2E-DBF9B1D26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751" y="365125"/>
            <a:ext cx="10515600" cy="1325563"/>
          </a:xfrm>
        </p:spPr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1AB05259-83DC-43C6-9239-333A4FC48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785920"/>
              </p:ext>
            </p:extLst>
          </p:nvPr>
        </p:nvGraphicFramePr>
        <p:xfrm>
          <a:off x="838199" y="2823630"/>
          <a:ext cx="103228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38">
                  <a:extLst>
                    <a:ext uri="{9D8B030D-6E8A-4147-A177-3AD203B41FA5}">
                      <a16:colId xmlns:a16="http://schemas.microsoft.com/office/drawing/2014/main" val="3548414687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59218766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5057324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66958832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443390604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1943657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90915254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611041016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0095947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17542685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3150190212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085379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[6]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[7]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[8]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[9]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8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0835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91B199B-6677-4C33-AAF6-0A20D48FBEC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9007288" y="2601615"/>
            <a:ext cx="0" cy="231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47B715-AF53-4617-8C5B-740AD2F91F8A}"/>
              </a:ext>
            </a:extLst>
          </p:cNvPr>
          <p:cNvSpPr txBox="1"/>
          <p:nvPr/>
        </p:nvSpPr>
        <p:spPr>
          <a:xfrm>
            <a:off x="8720417" y="2232284"/>
            <a:ext cx="57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low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4393880-8495-48DA-94BF-43C742F2507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7317447" y="3592208"/>
            <a:ext cx="0" cy="28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3FEDCF8-9E6F-4C97-AA08-B7A9A7D6EBA7}"/>
              </a:ext>
            </a:extLst>
          </p:cNvPr>
          <p:cNvSpPr txBox="1"/>
          <p:nvPr/>
        </p:nvSpPr>
        <p:spPr>
          <a:xfrm>
            <a:off x="7048506" y="3872756"/>
            <a:ext cx="53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92B4FF-4270-4F40-BEEB-E61A97A630AD}"/>
              </a:ext>
            </a:extLst>
          </p:cNvPr>
          <p:cNvSpPr txBox="1"/>
          <p:nvPr/>
        </p:nvSpPr>
        <p:spPr>
          <a:xfrm>
            <a:off x="8677835" y="3872756"/>
            <a:ext cx="69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right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AE577F6-FCD2-4694-9AEE-F9094206F8B2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9025216" y="3592207"/>
            <a:ext cx="0" cy="280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690C7E8-AD9E-4716-95FA-815A0F244001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8543364" y="2588167"/>
            <a:ext cx="134471" cy="262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F036C2-CEE9-495F-945D-C39F0E86DA05}"/>
              </a:ext>
            </a:extLst>
          </p:cNvPr>
          <p:cNvSpPr txBox="1"/>
          <p:nvPr/>
        </p:nvSpPr>
        <p:spPr>
          <a:xfrm>
            <a:off x="8189258" y="2218835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pivot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0D6EFCB-CDB7-4733-A1B7-28727809EDE8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9251576" y="2625514"/>
            <a:ext cx="194981" cy="224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E986546-F1DD-47DA-883C-CF872E34BFE1}"/>
              </a:ext>
            </a:extLst>
          </p:cNvPr>
          <p:cNvSpPr txBox="1"/>
          <p:nvPr/>
        </p:nvSpPr>
        <p:spPr>
          <a:xfrm>
            <a:off x="9092451" y="2256182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high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609030-29CA-4344-BE31-245B9A8A234F}"/>
              </a:ext>
            </a:extLst>
          </p:cNvPr>
          <p:cNvSpPr txBox="1"/>
          <p:nvPr/>
        </p:nvSpPr>
        <p:spPr>
          <a:xfrm>
            <a:off x="838199" y="1601567"/>
            <a:ext cx="247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partition(arr,6,8)=&gt;8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582406-EEAD-4F25-980D-CA505E8F58C3}"/>
              </a:ext>
            </a:extLst>
          </p:cNvPr>
          <p:cNvSpPr txBox="1"/>
          <p:nvPr/>
        </p:nvSpPr>
        <p:spPr>
          <a:xfrm>
            <a:off x="3054721" y="4779379"/>
            <a:ext cx="59704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partition(arr,6,7)</a:t>
            </a:r>
            <a:r>
              <a:rPr lang="ko-KR" altLang="en-US" sz="2800" dirty="0"/>
              <a:t>도 호출 되겠지만</a:t>
            </a:r>
            <a:r>
              <a:rPr lang="en-US" altLang="ko-KR" sz="2800" dirty="0"/>
              <a:t>, </a:t>
            </a:r>
            <a:r>
              <a:rPr lang="ko-KR" altLang="en-US" sz="2800" dirty="0"/>
              <a:t>배열의 정렬이 완료되었으므로 생략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3242932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C5D8FC-1FB4-4723-802C-FABE42DCB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750D57-45A8-4189-86C4-BDBD60A58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소스코드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5D39965-74B1-4D97-B330-1804AB152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180" y="1825625"/>
            <a:ext cx="5697640" cy="483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4502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D572C-B15D-4B64-A71D-361AC96F4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1EC422-FBCE-4FE3-9F82-9CDC04CE0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소스코드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A25B85-AB6C-432C-B1F9-DF46D7622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063" y="2577054"/>
            <a:ext cx="6289874" cy="208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077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AAE6FD-3B57-4680-9867-46547229E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피보나치 알고리즘의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C3944E-164C-41A7-A893-74A4BE1A1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24882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위 알고리즘은 </a:t>
            </a:r>
            <a:r>
              <a:rPr lang="en-US" altLang="ko-KR" dirty="0"/>
              <a:t>n=40</a:t>
            </a:r>
            <a:r>
              <a:rPr lang="ko-KR" altLang="en-US" dirty="0"/>
              <a:t>일 때 약 </a:t>
            </a:r>
            <a:r>
              <a:rPr lang="en-US" altLang="ko-KR" dirty="0"/>
              <a:t>48</a:t>
            </a:r>
            <a:r>
              <a:rPr lang="ko-KR" altLang="en-US" dirty="0"/>
              <a:t>초가 소요되었고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그 이후의 </a:t>
            </a:r>
            <a:r>
              <a:rPr lang="en-US" altLang="ko-KR" dirty="0"/>
              <a:t>n</a:t>
            </a:r>
            <a:r>
              <a:rPr lang="ko-KR" altLang="en-US" dirty="0"/>
              <a:t>에 대해서는 증가 폭이 더 커짐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그 이유를 분석해보자면</a:t>
            </a:r>
            <a:r>
              <a:rPr lang="en-US" altLang="ko-KR" dirty="0"/>
              <a:t>, </a:t>
            </a:r>
            <a:r>
              <a:rPr lang="ko-KR" altLang="en-US" dirty="0"/>
              <a:t>위 알고리즘은 다음과 같은 형태를 가짐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17D5AB-7B88-4719-ACB8-62A1E22BC2AE}"/>
              </a:ext>
            </a:extLst>
          </p:cNvPr>
          <p:cNvSpPr txBox="1"/>
          <p:nvPr/>
        </p:nvSpPr>
        <p:spPr>
          <a:xfrm>
            <a:off x="5208495" y="4377480"/>
            <a:ext cx="136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fibonacci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44A710-FCD2-4E39-B2C1-45C7F2D0F1B9}"/>
              </a:ext>
            </a:extLst>
          </p:cNvPr>
          <p:cNvSpPr txBox="1"/>
          <p:nvPr/>
        </p:nvSpPr>
        <p:spPr>
          <a:xfrm>
            <a:off x="4186518" y="5115180"/>
            <a:ext cx="136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fibonacci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E53BCE-3EE9-4934-A905-FCF8DA83B09C}"/>
              </a:ext>
            </a:extLst>
          </p:cNvPr>
          <p:cNvSpPr txBox="1"/>
          <p:nvPr/>
        </p:nvSpPr>
        <p:spPr>
          <a:xfrm>
            <a:off x="6104965" y="5119662"/>
            <a:ext cx="136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fibonacci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AF5E435-4AC4-4F0B-BA1B-E56DBD806500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4867836" y="4746812"/>
            <a:ext cx="1021977" cy="368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D0A4E29-C5C5-4CEF-BEEA-5D6B3B8C6F88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5889813" y="4746812"/>
            <a:ext cx="896470" cy="372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735A5B5-552E-40EF-BE37-C0BCBD1C3CC6}"/>
              </a:ext>
            </a:extLst>
          </p:cNvPr>
          <p:cNvSpPr txBox="1"/>
          <p:nvPr/>
        </p:nvSpPr>
        <p:spPr>
          <a:xfrm>
            <a:off x="7126942" y="4377480"/>
            <a:ext cx="2059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n=3,</a:t>
            </a:r>
            <a:br>
              <a:rPr lang="en-US" altLang="ko-KR" dirty="0"/>
            </a:br>
            <a:r>
              <a:rPr lang="ko-KR" altLang="en-US" dirty="0"/>
              <a:t>하위 호출 횟수</a:t>
            </a:r>
            <a:r>
              <a:rPr lang="en-US" altLang="ko-KR" dirty="0"/>
              <a:t>=2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263934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5EC0A6-C685-48A5-A491-C62EF6B0E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 알고리즘의 분석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8357FE8-9E4E-4D07-B77D-C6F2799DE8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/>
                  <a:t>평균적인 경우</a:t>
                </a:r>
                <a:r>
                  <a:rPr lang="en-US" altLang="ko-KR" dirty="0"/>
                  <a:t>, pivot</a:t>
                </a:r>
                <a:r>
                  <a:rPr lang="ko-KR" altLang="en-US" dirty="0"/>
                  <a:t>이 각 배열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파티션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의 중앙값을 가진다고 가정</a:t>
                </a:r>
                <a:r>
                  <a:rPr lang="en-US" altLang="ko-KR" dirty="0"/>
                  <a:t>.</a:t>
                </a:r>
                <a:br>
                  <a:rPr lang="en-US" altLang="ko-KR" dirty="0"/>
                </a:br>
                <a:r>
                  <a:rPr lang="en-US" altLang="ko-KR" dirty="0"/>
                  <a:t>n</a:t>
                </a:r>
                <a:r>
                  <a:rPr lang="ko-KR" altLang="en-US" dirty="0"/>
                  <a:t>개의 원소를 갖는 배열을 정렬할 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비교횟수를 </a:t>
                </a:r>
                <a:r>
                  <a:rPr lang="en-US" altLang="ko-KR" dirty="0"/>
                  <a:t>T(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이라 하자</a:t>
                </a:r>
                <a:r>
                  <a:rPr lang="en-US" altLang="ko-KR" dirty="0"/>
                  <a:t>.</a:t>
                </a:r>
              </a:p>
              <a:p>
                <a:pPr>
                  <a:lnSpc>
                    <a:spcPct val="100000"/>
                  </a:lnSpc>
                </a:pPr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br>
                  <a:rPr lang="en-US" altLang="ko-KR" b="0" i="1" dirty="0">
                    <a:latin typeface="Cambria Math" panose="02040503050406030204" pitchFamily="18" charset="0"/>
                  </a:rPr>
                </a:br>
                <a:r>
                  <a:rPr lang="en-US" altLang="ko-KR" b="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+2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br>
                  <a:rPr lang="en-US" altLang="ko-KR" b="0" i="1" dirty="0">
                    <a:latin typeface="Cambria Math" panose="02040503050406030204" pitchFamily="18" charset="0"/>
                  </a:rPr>
                </a:br>
                <a:r>
                  <a:rPr lang="en-US" altLang="ko-KR" b="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+4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+8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=…=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altLang="ko-KR" b="0" dirty="0"/>
                </a:b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8357FE8-9E4E-4D07-B77D-C6F2799DE8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9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863603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1A1A6-AEF4-4BE0-899E-3FC99CB65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 알고리즘의 분석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427A45-49DC-4469-8618-01D7C29BFD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049000" cy="4351338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인 상황에서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마지막 비교에 도달하여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ko-KR" altLang="en-US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dirty="0"/>
                  <a:t>고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ko-KR" altLang="en-US" dirty="0"/>
                  <a:t>이다</a:t>
                </a:r>
                <a:r>
                  <a:rPr lang="en-US" altLang="ko-KR" dirty="0"/>
                  <a:t>.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𝑛𝑇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br>
                  <a:rPr lang="en-US" altLang="ko-KR" dirty="0"/>
                </a:br>
                <a:br>
                  <a:rPr lang="en-US" altLang="ko-KR" dirty="0"/>
                </a:br>
                <a:r>
                  <a:rPr lang="ko-KR" altLang="en-US" dirty="0"/>
                  <a:t>따라서</a:t>
                </a:r>
                <a:r>
                  <a:rPr lang="en-US" altLang="ko-KR" dirty="0"/>
                  <a:t>, </a:t>
                </a:r>
                <a:r>
                  <a:rPr lang="ko-KR" altLang="en-US" dirty="0" err="1"/>
                  <a:t>퀵</a:t>
                </a:r>
                <a:r>
                  <a:rPr lang="ko-KR" altLang="en-US" dirty="0"/>
                  <a:t> 정렬 알고리즘은 평균 </a:t>
                </a:r>
                <a:r>
                  <a:rPr lang="en-US" altLang="ko-KR" dirty="0"/>
                  <a:t>O(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의 시간 복잡도를 가짐</a:t>
                </a:r>
                <a:r>
                  <a:rPr lang="en-US" altLang="ko-KR" dirty="0"/>
                  <a:t>.</a:t>
                </a:r>
                <a:br>
                  <a:rPr lang="en-US" altLang="ko-KR" dirty="0"/>
                </a:b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427A45-49DC-4469-8618-01D7C29BFD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049000" cy="4351338"/>
              </a:xfrm>
              <a:blipFill>
                <a:blip r:embed="rId2"/>
                <a:stretch>
                  <a:fillRect t="-4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562232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5E7879-60C4-4F6B-8994-94AE74B91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 알고리즘의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FCEA3B-2151-47F1-9DF2-558F9A76B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 err="1"/>
              <a:t>퀵</a:t>
            </a:r>
            <a:r>
              <a:rPr lang="ko-KR" altLang="en-US" dirty="0"/>
              <a:t> 정렬 알고리즘의 경우</a:t>
            </a:r>
            <a:r>
              <a:rPr lang="en-US" altLang="ko-KR" dirty="0"/>
              <a:t>, pivot</a:t>
            </a:r>
            <a:r>
              <a:rPr lang="ko-KR" altLang="en-US" dirty="0"/>
              <a:t>에 따라 시간 복잡도가</a:t>
            </a:r>
            <a:br>
              <a:rPr lang="en-US" altLang="ko-KR" dirty="0"/>
            </a:br>
            <a:r>
              <a:rPr lang="ko-KR" altLang="en-US" dirty="0"/>
              <a:t>크게 달라지기 때문에 최악의 경우 또한 고려해 보아야 한다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 err="1"/>
              <a:t>퀵</a:t>
            </a:r>
            <a:r>
              <a:rPr lang="ko-KR" altLang="en-US" dirty="0"/>
              <a:t> 정렬 알고리즘은 매번 선택된 </a:t>
            </a:r>
            <a:r>
              <a:rPr lang="en-US" altLang="ko-KR" dirty="0"/>
              <a:t>pivot</a:t>
            </a:r>
            <a:r>
              <a:rPr lang="ko-KR" altLang="en-US" dirty="0"/>
              <a:t>이 해당 배열</a:t>
            </a:r>
            <a:r>
              <a:rPr lang="en-US" altLang="ko-KR" dirty="0"/>
              <a:t>(</a:t>
            </a:r>
            <a:r>
              <a:rPr lang="ko-KR" altLang="en-US" dirty="0"/>
              <a:t>파티션</a:t>
            </a:r>
            <a:r>
              <a:rPr lang="en-US" altLang="ko-KR" dirty="0"/>
              <a:t>)</a:t>
            </a:r>
            <a:r>
              <a:rPr lang="ko-KR" altLang="en-US" dirty="0"/>
              <a:t>의 최대 또는 최소값일 때 최악의 경우가 된다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그 경우엔 파티션이 제대로 이뤄지지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393920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2CA543-A254-48FF-BB1B-F67230831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 알고리즘의 분석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78EAF5D-B401-4D2B-BF79-FDF3AD9487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br>
                  <a:rPr lang="en-US" altLang="ko-KR" b="0" dirty="0"/>
                </a:br>
                <a:r>
                  <a:rPr lang="en-US" altLang="ko-KR" b="0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</m:oMath>
                </a14:m>
                <a:br>
                  <a:rPr lang="en-US" altLang="ko-KR" dirty="0"/>
                </a:b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</m:oMath>
                </a14:m>
                <a:br>
                  <a:rPr lang="en-US" altLang="ko-KR" b="0" dirty="0"/>
                </a:br>
                <a:r>
                  <a:rPr lang="en-US" altLang="ko-KR" b="0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=…=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+…+1=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b="0" dirty="0"/>
              </a:p>
              <a:p>
                <a:pPr>
                  <a:lnSpc>
                    <a:spcPct val="100000"/>
                  </a:lnSpc>
                </a:pPr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ko-KR" altLang="en-US" dirty="0"/>
                  <a:t>따라서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최악의 경우 </a:t>
                </a:r>
                <a:r>
                  <a:rPr lang="ko-KR" altLang="en-US" dirty="0" err="1"/>
                  <a:t>퀵</a:t>
                </a:r>
                <a:r>
                  <a:rPr lang="ko-KR" altLang="en-US" dirty="0"/>
                  <a:t> 정렬 알고리즘은 </a:t>
                </a:r>
                <a:r>
                  <a:rPr lang="en-US" altLang="ko-KR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의 시간 복잡도를 가짐</a:t>
                </a:r>
                <a:r>
                  <a:rPr lang="en-US" altLang="ko-KR" dirty="0"/>
                  <a:t>.</a:t>
                </a:r>
                <a:endParaRPr lang="en-US" altLang="ko-KR" b="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78EAF5D-B401-4D2B-BF79-FDF3AD9487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361635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6D68D-CD13-48CB-88F2-0AA71F4CC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탐색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FA7C4E-426C-49A0-BAE6-EE5674ECA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배열에서 특정 값이나 그 값의 인덱스를 찾는 행위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알고리즘에 따라 정렬이 선행돼야 하는 경우도 있음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선형 탐색</a:t>
            </a:r>
            <a:r>
              <a:rPr lang="en-US" altLang="ko-KR" dirty="0"/>
              <a:t>(Linear Search)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이진 탐색</a:t>
            </a:r>
            <a:r>
              <a:rPr lang="en-US" altLang="ko-KR" dirty="0"/>
              <a:t>(Binary Search)</a:t>
            </a:r>
          </a:p>
        </p:txBody>
      </p:sp>
    </p:spTree>
    <p:extLst>
      <p:ext uri="{BB962C8B-B14F-4D97-AF65-F5344CB8AC3E}">
        <p14:creationId xmlns:p14="http://schemas.microsoft.com/office/powerpoint/2010/main" val="340250006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F287EE-14E0-4B8C-9348-DB1063838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선형 탐색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CDCA64-F52E-4394-8D46-233BC7042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배열의 처음부터 끝까지 순차적으로 값을 탐색하는 방법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떠올릴 수 있는 가장 간단한 방법인 동시에</a:t>
            </a:r>
            <a:br>
              <a:rPr lang="en-US" altLang="ko-KR" dirty="0"/>
            </a:br>
            <a:r>
              <a:rPr lang="ko-KR" altLang="en-US" dirty="0"/>
              <a:t>평균적으로 </a:t>
            </a:r>
            <a:r>
              <a:rPr lang="en-US" altLang="ko-KR" dirty="0"/>
              <a:t>O(n)</a:t>
            </a:r>
            <a:r>
              <a:rPr lang="ko-KR" altLang="en-US" dirty="0"/>
              <a:t>의 시간 복잡도를 가짐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47469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6B41EB-5522-4682-B05A-A3FE07F79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선형 탐색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03E23A-79F9-41E1-B91A-69FA287DA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소스코드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3D69DA-FD10-4154-9912-C5B0A6CC9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270" y="2465237"/>
            <a:ext cx="4760260" cy="330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7589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FC60D2-4567-4144-82B2-2180F97CC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이진 탐색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5CA4F2-AB3D-42F3-8239-82B871565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정렬된 배열에 대해</a:t>
            </a:r>
            <a:r>
              <a:rPr lang="en-US" altLang="ko-KR" dirty="0"/>
              <a:t>, </a:t>
            </a:r>
            <a:r>
              <a:rPr lang="ko-KR" altLang="en-US" dirty="0"/>
              <a:t>배열의 중앙값</a:t>
            </a:r>
            <a:r>
              <a:rPr lang="en-US" altLang="ko-KR" dirty="0"/>
              <a:t>(mid)</a:t>
            </a:r>
            <a:r>
              <a:rPr lang="ko-KR" altLang="en-US" dirty="0"/>
              <a:t>을 기준으로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찾고자 하는 값</a:t>
            </a:r>
            <a:r>
              <a:rPr lang="en-US" altLang="ko-KR" dirty="0"/>
              <a:t>(target)</a:t>
            </a:r>
            <a:r>
              <a:rPr lang="ko-KR" altLang="en-US" dirty="0"/>
              <a:t>이 중앙값 보다 작으면 중앙값 기준</a:t>
            </a:r>
            <a:br>
              <a:rPr lang="en-US" altLang="ko-KR" dirty="0"/>
            </a:br>
            <a:r>
              <a:rPr lang="ko-KR" altLang="en-US" dirty="0"/>
              <a:t>왼쪽 배열에서 탐색을 재귀적으로 수행하고</a:t>
            </a:r>
            <a:r>
              <a:rPr lang="en-US" altLang="ko-KR" dirty="0"/>
              <a:t>,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찾고자 하는 값이 중앙값 보다 크면</a:t>
            </a:r>
            <a:br>
              <a:rPr lang="en-US" altLang="ko-KR" dirty="0"/>
            </a:br>
            <a:r>
              <a:rPr lang="ko-KR" altLang="en-US" dirty="0"/>
              <a:t>중앙값 기준 오른쪽 배열에서 탐색을 재귀적으로 수행한다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1336824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13024-0736-40A6-8E83-E2DD2FE48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이진 탐색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74D3E3C-23A2-4032-91C2-0B6FCFE4EE14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3058160"/>
          <a:ext cx="8127999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1917567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2323165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609505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548315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31370374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035010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347978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4853221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03146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index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[0]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[1]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[2]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[3]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[4]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[5]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[6]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[7]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715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value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893349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775F0B8-3BDA-42DA-8D1B-B059ED917CED}"/>
              </a:ext>
            </a:extLst>
          </p:cNvPr>
          <p:cNvSpPr txBox="1"/>
          <p:nvPr/>
        </p:nvSpPr>
        <p:spPr>
          <a:xfrm>
            <a:off x="5342965" y="4087905"/>
            <a:ext cx="1792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정렬된 배열 </a:t>
            </a:r>
            <a:r>
              <a:rPr lang="en-US" altLang="ko-KR" dirty="0" err="1"/>
              <a:t>arr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3114552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13024-0736-40A6-8E83-E2DD2FE48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이진 탐색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47A9802-F868-4646-9B3A-7920E8EE8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err="1"/>
              <a:t>binary_search</a:t>
            </a:r>
            <a:r>
              <a:rPr lang="en-US" altLang="ko-KR" sz="1800" dirty="0"/>
              <a:t>(</a:t>
            </a:r>
            <a:r>
              <a:rPr lang="en-US" altLang="ko-KR" sz="1800" dirty="0" err="1"/>
              <a:t>arr</a:t>
            </a:r>
            <a:r>
              <a:rPr lang="en-US" altLang="ko-KR" sz="1800" dirty="0"/>
              <a:t>, target=3, start=0, end=7)</a:t>
            </a:r>
            <a:endParaRPr lang="ko-KR" altLang="en-US" sz="1800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74D3E3C-23A2-4032-91C2-0B6FCFE4EE14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3058160"/>
          <a:ext cx="8127999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1917567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2323165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609505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548315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31370374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035010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347978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4853221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03146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index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[0]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[1]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[2]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[3]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[4]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[5]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[6]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[7]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715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value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8933493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2E512D1-1B99-4CED-8425-C2135650172C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370729" y="3818965"/>
            <a:ext cx="0" cy="297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A48F323-11BA-49CE-8677-32C9A88BF4A1}"/>
              </a:ext>
            </a:extLst>
          </p:cNvPr>
          <p:cNvSpPr txBox="1"/>
          <p:nvPr/>
        </p:nvSpPr>
        <p:spPr>
          <a:xfrm>
            <a:off x="3016623" y="4116196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start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0AF930C-2F6B-4E89-B29A-38ADD1E47370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9708776" y="3818965"/>
            <a:ext cx="0" cy="297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D0CB293-7835-449E-B007-146AF7E3BD9F}"/>
              </a:ext>
            </a:extLst>
          </p:cNvPr>
          <p:cNvSpPr txBox="1"/>
          <p:nvPr/>
        </p:nvSpPr>
        <p:spPr>
          <a:xfrm>
            <a:off x="9354670" y="4116196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end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1AA6FDF-60E4-42F5-AB3A-FAF633A8192D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6129616" y="3818965"/>
            <a:ext cx="0" cy="297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6BF4242-932A-43E0-8E32-94437E24AE29}"/>
              </a:ext>
            </a:extLst>
          </p:cNvPr>
          <p:cNvSpPr txBox="1"/>
          <p:nvPr/>
        </p:nvSpPr>
        <p:spPr>
          <a:xfrm>
            <a:off x="5827057" y="4116196"/>
            <a:ext cx="605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mid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F05353-11F2-42CD-96B6-135DFEC45D76}"/>
              </a:ext>
            </a:extLst>
          </p:cNvPr>
          <p:cNvSpPr txBox="1"/>
          <p:nvPr/>
        </p:nvSpPr>
        <p:spPr>
          <a:xfrm>
            <a:off x="3514165" y="4665236"/>
            <a:ext cx="3081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target&lt;</a:t>
            </a:r>
            <a:r>
              <a:rPr lang="en-US" altLang="ko-KR" dirty="0" err="1"/>
              <a:t>arr</a:t>
            </a:r>
            <a:r>
              <a:rPr lang="en-US" altLang="ko-KR" dirty="0"/>
              <a:t>[mid] </a:t>
            </a:r>
            <a:r>
              <a:rPr lang="ko-KR" altLang="en-US" dirty="0"/>
              <a:t>이므로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 err="1"/>
              <a:t>binary_search</a:t>
            </a:r>
            <a:r>
              <a:rPr lang="en-US" altLang="ko-KR" dirty="0"/>
              <a:t>(arr,3,0,2) </a:t>
            </a:r>
            <a:r>
              <a:rPr lang="ko-KR" altLang="en-US" dirty="0"/>
              <a:t>호출</a:t>
            </a:r>
          </a:p>
        </p:txBody>
      </p:sp>
    </p:spTree>
    <p:extLst>
      <p:ext uri="{BB962C8B-B14F-4D97-AF65-F5344CB8AC3E}">
        <p14:creationId xmlns:p14="http://schemas.microsoft.com/office/powerpoint/2010/main" val="146335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BDB6C8-CC6C-4A1E-8E71-2C7E4040C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피보나치 알고리즘의 분석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ED2559-7542-405E-A5D1-50C2F8243D1A}"/>
              </a:ext>
            </a:extLst>
          </p:cNvPr>
          <p:cNvSpPr txBox="1"/>
          <p:nvPr/>
        </p:nvSpPr>
        <p:spPr>
          <a:xfrm>
            <a:off x="5985709" y="3367062"/>
            <a:ext cx="136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fibonacci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2EDBA1-6E49-49D8-AF13-1BC9050CEF9C}"/>
              </a:ext>
            </a:extLst>
          </p:cNvPr>
          <p:cNvSpPr txBox="1"/>
          <p:nvPr/>
        </p:nvSpPr>
        <p:spPr>
          <a:xfrm>
            <a:off x="4963732" y="4104762"/>
            <a:ext cx="136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fibonacci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2039D5-C123-4174-A524-149041767D04}"/>
              </a:ext>
            </a:extLst>
          </p:cNvPr>
          <p:cNvSpPr txBox="1"/>
          <p:nvPr/>
        </p:nvSpPr>
        <p:spPr>
          <a:xfrm>
            <a:off x="6882179" y="4109244"/>
            <a:ext cx="136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fibonacci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6F69520-CBE6-434A-BAB8-3D9289EA502D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5645050" y="3736394"/>
            <a:ext cx="1021977" cy="368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7F4D56B-6916-4D84-A543-4F05FD7D605B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6667027" y="3736394"/>
            <a:ext cx="896470" cy="372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74D22D7-56C9-4BB3-9557-27358E7FE9C2}"/>
              </a:ext>
            </a:extLst>
          </p:cNvPr>
          <p:cNvSpPr txBox="1"/>
          <p:nvPr/>
        </p:nvSpPr>
        <p:spPr>
          <a:xfrm>
            <a:off x="4596178" y="2537827"/>
            <a:ext cx="1434353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fibonacci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B2E238-3F6D-4DBA-9366-49156B4845D6}"/>
              </a:ext>
            </a:extLst>
          </p:cNvPr>
          <p:cNvSpPr txBox="1"/>
          <p:nvPr/>
        </p:nvSpPr>
        <p:spPr>
          <a:xfrm>
            <a:off x="3142266" y="3367062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fibonacci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9BD61CF-DC1A-4FD3-AA3B-9A14C80857DC}"/>
              </a:ext>
            </a:extLst>
          </p:cNvPr>
          <p:cNvCxnSpPr>
            <a:stCxn id="9" idx="2"/>
            <a:endCxn id="4" idx="0"/>
          </p:cNvCxnSpPr>
          <p:nvPr/>
        </p:nvCxnSpPr>
        <p:spPr>
          <a:xfrm>
            <a:off x="5313355" y="2914344"/>
            <a:ext cx="1353672" cy="452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48EDDD5-53D9-436F-BF1E-360E0B0A6659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3834924" y="2914344"/>
            <a:ext cx="1478431" cy="452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DC846BA-B484-4B22-9526-5D88D21AA601}"/>
              </a:ext>
            </a:extLst>
          </p:cNvPr>
          <p:cNvSpPr txBox="1"/>
          <p:nvPr/>
        </p:nvSpPr>
        <p:spPr>
          <a:xfrm>
            <a:off x="6667027" y="2545012"/>
            <a:ext cx="2059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n=4,</a:t>
            </a:r>
            <a:br>
              <a:rPr lang="en-US" altLang="ko-KR" dirty="0"/>
            </a:br>
            <a:r>
              <a:rPr lang="ko-KR" altLang="en-US" dirty="0"/>
              <a:t>하위 호출 횟수</a:t>
            </a:r>
            <a:r>
              <a:rPr lang="en-US" altLang="ko-KR" dirty="0"/>
              <a:t>=4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0755833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13024-0736-40A6-8E83-E2DD2FE48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이진 탐색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47A9802-F868-4646-9B3A-7920E8EE8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err="1"/>
              <a:t>binary_search</a:t>
            </a:r>
            <a:r>
              <a:rPr lang="en-US" altLang="ko-KR" sz="1800" dirty="0"/>
              <a:t>(</a:t>
            </a:r>
            <a:r>
              <a:rPr lang="en-US" altLang="ko-KR" sz="1800" dirty="0" err="1"/>
              <a:t>arr</a:t>
            </a:r>
            <a:r>
              <a:rPr lang="en-US" altLang="ko-KR" sz="1800" dirty="0"/>
              <a:t>, target=3, start=0, end=2)</a:t>
            </a:r>
            <a:endParaRPr lang="ko-KR" altLang="en-US" sz="1800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74D3E3C-23A2-4032-91C2-0B6FCFE4EE14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3058160"/>
          <a:ext cx="8127999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1917567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2323165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609505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548315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31370374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035010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347978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4853221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03146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index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[0]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[1]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[2]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[3]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[4]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[5]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[6]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[7]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715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value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8933493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2E512D1-1B99-4CED-8425-C2135650172C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370729" y="3818965"/>
            <a:ext cx="0" cy="297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A48F323-11BA-49CE-8677-32C9A88BF4A1}"/>
              </a:ext>
            </a:extLst>
          </p:cNvPr>
          <p:cNvSpPr txBox="1"/>
          <p:nvPr/>
        </p:nvSpPr>
        <p:spPr>
          <a:xfrm>
            <a:off x="3016623" y="4116196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start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0AF930C-2F6B-4E89-B29A-38ADD1E47370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5170393" y="3818965"/>
            <a:ext cx="0" cy="297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D0CB293-7835-449E-B007-146AF7E3BD9F}"/>
              </a:ext>
            </a:extLst>
          </p:cNvPr>
          <p:cNvSpPr txBox="1"/>
          <p:nvPr/>
        </p:nvSpPr>
        <p:spPr>
          <a:xfrm>
            <a:off x="4816287" y="4116196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end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1AA6FDF-60E4-42F5-AB3A-FAF633A8192D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4269440" y="3818965"/>
            <a:ext cx="0" cy="297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6BF4242-932A-43E0-8E32-94437E24AE29}"/>
              </a:ext>
            </a:extLst>
          </p:cNvPr>
          <p:cNvSpPr txBox="1"/>
          <p:nvPr/>
        </p:nvSpPr>
        <p:spPr>
          <a:xfrm>
            <a:off x="3966881" y="4116196"/>
            <a:ext cx="605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mid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F05353-11F2-42CD-96B6-135DFEC45D76}"/>
              </a:ext>
            </a:extLst>
          </p:cNvPr>
          <p:cNvSpPr txBox="1"/>
          <p:nvPr/>
        </p:nvSpPr>
        <p:spPr>
          <a:xfrm>
            <a:off x="2868706" y="4620465"/>
            <a:ext cx="3081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target&gt;</a:t>
            </a:r>
            <a:r>
              <a:rPr lang="en-US" altLang="ko-KR" dirty="0" err="1"/>
              <a:t>arr</a:t>
            </a:r>
            <a:r>
              <a:rPr lang="en-US" altLang="ko-KR" dirty="0"/>
              <a:t>[mid] </a:t>
            </a:r>
            <a:r>
              <a:rPr lang="ko-KR" altLang="en-US" dirty="0"/>
              <a:t>이므로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 err="1"/>
              <a:t>binary_search</a:t>
            </a:r>
            <a:r>
              <a:rPr lang="en-US" altLang="ko-KR" dirty="0"/>
              <a:t>(arr,3,2,2) </a:t>
            </a:r>
            <a:r>
              <a:rPr lang="ko-KR" altLang="en-US" dirty="0"/>
              <a:t>호출</a:t>
            </a:r>
          </a:p>
        </p:txBody>
      </p:sp>
    </p:spTree>
    <p:extLst>
      <p:ext uri="{BB962C8B-B14F-4D97-AF65-F5344CB8AC3E}">
        <p14:creationId xmlns:p14="http://schemas.microsoft.com/office/powerpoint/2010/main" val="1180514143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13024-0736-40A6-8E83-E2DD2FE48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이진 탐색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47A9802-F868-4646-9B3A-7920E8EE8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err="1"/>
              <a:t>binary_search</a:t>
            </a:r>
            <a:r>
              <a:rPr lang="en-US" altLang="ko-KR" sz="1800" dirty="0"/>
              <a:t>(</a:t>
            </a:r>
            <a:r>
              <a:rPr lang="en-US" altLang="ko-KR" sz="1800" dirty="0" err="1"/>
              <a:t>arr</a:t>
            </a:r>
            <a:r>
              <a:rPr lang="en-US" altLang="ko-KR" sz="1800" dirty="0"/>
              <a:t>, target=3, start=2, end=2) =&gt; 2</a:t>
            </a:r>
            <a:endParaRPr lang="ko-KR" altLang="en-US" sz="1800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74D3E3C-23A2-4032-91C2-0B6FCFE4EE14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3058160"/>
          <a:ext cx="8127999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1917567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2323165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609505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548315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31370374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035010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347978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4853221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03146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index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[0]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[1]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[2]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[3]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[4]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[5]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[6]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[7]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715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value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8933493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0AF930C-2F6B-4E89-B29A-38ADD1E47370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5209614" y="3802252"/>
            <a:ext cx="0" cy="306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D0CB293-7835-449E-B007-146AF7E3BD9F}"/>
              </a:ext>
            </a:extLst>
          </p:cNvPr>
          <p:cNvSpPr txBox="1"/>
          <p:nvPr/>
        </p:nvSpPr>
        <p:spPr>
          <a:xfrm>
            <a:off x="4834216" y="4109045"/>
            <a:ext cx="7507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start,mid,end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F05353-11F2-42CD-96B6-135DFEC45D76}"/>
              </a:ext>
            </a:extLst>
          </p:cNvPr>
          <p:cNvSpPr txBox="1"/>
          <p:nvPr/>
        </p:nvSpPr>
        <p:spPr>
          <a:xfrm>
            <a:off x="5851444" y="4247544"/>
            <a:ext cx="2617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target=</a:t>
            </a:r>
            <a:r>
              <a:rPr lang="en-US" altLang="ko-KR" dirty="0" err="1"/>
              <a:t>arr</a:t>
            </a:r>
            <a:r>
              <a:rPr lang="en-US" altLang="ko-KR" dirty="0"/>
              <a:t>[mid] </a:t>
            </a:r>
            <a:r>
              <a:rPr lang="ko-KR" altLang="en-US" dirty="0"/>
              <a:t>이므로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mid</a:t>
            </a:r>
            <a:r>
              <a:rPr lang="ko-KR" altLang="en-US" dirty="0"/>
              <a:t>의 값인 </a:t>
            </a:r>
            <a:r>
              <a:rPr lang="en-US" altLang="ko-KR" dirty="0"/>
              <a:t>2 </a:t>
            </a:r>
            <a:r>
              <a:rPr lang="ko-KR" altLang="en-US" dirty="0"/>
              <a:t>리턴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541354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F5781-B194-43A2-9547-5B5036FB9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이진 탐색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BF73D2-49C1-4B40-82AB-1987392F6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소스코드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C87A36-62F8-4564-B871-752696553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235" y="2624795"/>
            <a:ext cx="6653530" cy="318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515406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F5B52D-9BF0-4215-8537-DA6AF5EB7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이진 탐색 알고리즘의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8262D3-A0DE-4634-9753-5C7EB1FF8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101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배열의 크기가 </a:t>
            </a:r>
            <a:r>
              <a:rPr lang="en-US" altLang="ko-KR" dirty="0"/>
              <a:t>n</a:t>
            </a:r>
            <a:r>
              <a:rPr lang="ko-KR" altLang="en-US" dirty="0"/>
              <a:t>이라고 했을 때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비교는 배열의 크기가 각각 </a:t>
            </a:r>
            <a:r>
              <a:rPr lang="en-US" altLang="ko-KR" dirty="0"/>
              <a:t>n, n/2,</a:t>
            </a:r>
            <a:r>
              <a:rPr lang="ko-KR" altLang="en-US" dirty="0"/>
              <a:t> </a:t>
            </a:r>
            <a:r>
              <a:rPr lang="en-US" altLang="ko-KR" dirty="0"/>
              <a:t>n/4, …, 1</a:t>
            </a:r>
            <a:r>
              <a:rPr lang="ko-KR" altLang="en-US" dirty="0"/>
              <a:t>일 때 한번씩 진행된다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크기가 </a:t>
            </a:r>
            <a:r>
              <a:rPr lang="en-US" altLang="ko-KR" dirty="0"/>
              <a:t>4</a:t>
            </a:r>
            <a:r>
              <a:rPr lang="ko-KR" altLang="en-US" dirty="0"/>
              <a:t>인 배열은 크기가 </a:t>
            </a:r>
            <a:r>
              <a:rPr lang="en-US" altLang="ko-KR" dirty="0"/>
              <a:t>4</a:t>
            </a:r>
            <a:r>
              <a:rPr lang="ko-KR" altLang="en-US" dirty="0"/>
              <a:t>일 때</a:t>
            </a:r>
            <a:r>
              <a:rPr lang="en-US" altLang="ko-KR" dirty="0"/>
              <a:t>, 2</a:t>
            </a:r>
            <a:r>
              <a:rPr lang="ko-KR" altLang="en-US" dirty="0"/>
              <a:t>일 때</a:t>
            </a:r>
            <a:r>
              <a:rPr lang="en-US" altLang="ko-KR" dirty="0"/>
              <a:t>, 1</a:t>
            </a:r>
            <a:r>
              <a:rPr lang="ko-KR" altLang="en-US" dirty="0"/>
              <a:t>일 때로</a:t>
            </a:r>
            <a:br>
              <a:rPr lang="en-US" altLang="ko-KR" dirty="0"/>
            </a:br>
            <a:r>
              <a:rPr lang="ko-KR" altLang="en-US" dirty="0"/>
              <a:t>최대 </a:t>
            </a:r>
            <a:r>
              <a:rPr lang="en-US" altLang="ko-KR" dirty="0"/>
              <a:t>3</a:t>
            </a:r>
            <a:r>
              <a:rPr lang="ko-KR" altLang="en-US" dirty="0"/>
              <a:t>번의 비교가 이뤄진다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722659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F9C21-2FD0-4026-8DA8-0CC218DEE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이진 탐색 알고리즘의 분석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603D6C6-94A9-4092-9B4E-015AAE20A5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/>
                  <a:t>이를 일반화 하자면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ko-KR" altLang="en-US" i="1" dirty="0">
                        <a:latin typeface="Cambria Math" panose="02040503050406030204" pitchFamily="18" charset="0"/>
                      </a:rPr>
                      <m:t>비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교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횟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dirty="0" smtClean="0">
                            <a:latin typeface="Cambria Math" panose="02040503050406030204" pitchFamily="18" charset="0"/>
                          </a:rPr>
                          <m:t>수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ko-KR" altLang="en-US" i="1" dirty="0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dirty="0"/>
                  <a:t>다</a:t>
                </a:r>
                <a:r>
                  <a:rPr lang="en-US" altLang="ko-KR" dirty="0"/>
                  <a:t>.  </a:t>
                </a:r>
                <a:endParaRPr lang="ko-KR" altLang="en-US" dirty="0"/>
              </a:p>
              <a:p>
                <a:pPr>
                  <a:lnSpc>
                    <a:spcPct val="100000"/>
                  </a:lnSpc>
                </a:pPr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ko-KR" altLang="en-US" dirty="0"/>
                  <a:t>따라서 이진 탐색 알고리즘은 </a:t>
                </a:r>
                <a:r>
                  <a:rPr lang="en-US" altLang="ko-KR" dirty="0"/>
                  <a:t>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의 복잡도를 가진다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603D6C6-94A9-4092-9B4E-015AAE20A5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8607008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C1F0FF-BBB6-4196-BEE1-2CFC71F34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보충 자료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3024446-B8D6-4C0E-97AF-EA11D5ECE1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numCol="2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/>
                  <a:t>정렬</a:t>
                </a:r>
                <a:endParaRPr lang="en-US" altLang="ko-KR" dirty="0"/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/>
                  <a:t>)</a:t>
                </a:r>
                <a:br>
                  <a:rPr lang="en-US" altLang="ko-KR" dirty="0"/>
                </a:br>
                <a:r>
                  <a:rPr lang="ko-KR" altLang="en-US" dirty="0"/>
                  <a:t>삽입 정렬</a:t>
                </a:r>
                <a:r>
                  <a:rPr lang="en-US" altLang="ko-KR" dirty="0"/>
                  <a:t>(Insertion Sort, </a:t>
                </a:r>
                <a:r>
                  <a:rPr lang="ko-KR" altLang="en-US" dirty="0">
                    <a:hlinkClick r:id="rId2"/>
                  </a:rPr>
                  <a:t>링크</a:t>
                </a:r>
                <a:r>
                  <a:rPr lang="en-US" altLang="ko-KR" dirty="0"/>
                  <a:t>)</a:t>
                </a:r>
                <a:br>
                  <a:rPr lang="en-US" altLang="ko-KR" dirty="0"/>
                </a:br>
                <a:r>
                  <a:rPr lang="ko-KR" altLang="en-US" dirty="0"/>
                  <a:t>거품 정렬</a:t>
                </a:r>
                <a:r>
                  <a:rPr lang="en-US" altLang="ko-KR" dirty="0"/>
                  <a:t>(Bubble Sort, </a:t>
                </a:r>
                <a:r>
                  <a:rPr lang="ko-KR" altLang="en-US" dirty="0">
                    <a:hlinkClick r:id="rId3"/>
                  </a:rPr>
                  <a:t>링크</a:t>
                </a:r>
                <a:r>
                  <a:rPr lang="en-US" altLang="ko-KR" dirty="0"/>
                  <a:t>)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/>
                  <a:t>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m:rPr>
                            <m:sty m:val="p"/>
                          </m:rPr>
                          <a:rPr lang="en-US" altLang="ko-KR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ko-KR" dirty="0"/>
                  <a:t>)</a:t>
                </a:r>
                <a:br>
                  <a:rPr lang="en-US" altLang="ko-KR" dirty="0"/>
                </a:br>
                <a:r>
                  <a:rPr lang="ko-KR" altLang="en-US" dirty="0" err="1"/>
                  <a:t>힙</a:t>
                </a:r>
                <a:r>
                  <a:rPr lang="ko-KR" altLang="en-US" dirty="0"/>
                  <a:t> 정렬</a:t>
                </a:r>
                <a:r>
                  <a:rPr lang="en-US" altLang="ko-KR" dirty="0"/>
                  <a:t>(Heap Sort, </a:t>
                </a:r>
                <a:r>
                  <a:rPr lang="ko-KR" altLang="en-US" dirty="0">
                    <a:hlinkClick r:id="rId4"/>
                  </a:rPr>
                  <a:t>링크</a:t>
                </a:r>
                <a:r>
                  <a:rPr lang="en-US" altLang="ko-KR" dirty="0"/>
                  <a:t>)</a:t>
                </a:r>
                <a:br>
                  <a:rPr lang="en-US" altLang="ko-KR" dirty="0"/>
                </a:br>
                <a:r>
                  <a:rPr lang="ko-KR" altLang="en-US" dirty="0"/>
                  <a:t>합병 정렬</a:t>
                </a:r>
                <a:r>
                  <a:rPr lang="en-US" altLang="ko-KR" dirty="0"/>
                  <a:t>(Merge Sort, </a:t>
                </a:r>
                <a:r>
                  <a:rPr lang="ko-KR" altLang="en-US" dirty="0">
                    <a:hlinkClick r:id="rId5"/>
                  </a:rPr>
                  <a:t>링크</a:t>
                </a:r>
                <a:r>
                  <a:rPr lang="en-US" altLang="ko-KR" dirty="0"/>
                  <a:t>)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/>
                  <a:t>정렬의 특성에 따른 분류</a:t>
                </a:r>
                <a:br>
                  <a:rPr lang="en-US" altLang="ko-KR" dirty="0"/>
                </a:br>
                <a:r>
                  <a:rPr lang="ko-KR" altLang="en-US" dirty="0"/>
                  <a:t>안정 정렬</a:t>
                </a:r>
                <a:r>
                  <a:rPr lang="en-US" altLang="ko-KR" dirty="0"/>
                  <a:t>(Stable Sort)</a:t>
                </a:r>
                <a:r>
                  <a:rPr lang="ko-KR" altLang="en-US" dirty="0"/>
                  <a:t>과</a:t>
                </a:r>
                <a:br>
                  <a:rPr lang="en-US" altLang="ko-KR" dirty="0"/>
                </a:br>
                <a:r>
                  <a:rPr lang="ko-KR" altLang="en-US" dirty="0"/>
                  <a:t>불안정 정렬</a:t>
                </a:r>
                <a:r>
                  <a:rPr lang="en-US" altLang="ko-KR" dirty="0"/>
                  <a:t>(Unstable Sort)(</a:t>
                </a:r>
                <a:r>
                  <a:rPr lang="ko-KR" altLang="en-US" dirty="0">
                    <a:hlinkClick r:id="rId6"/>
                  </a:rPr>
                  <a:t>링크</a:t>
                </a:r>
                <a:r>
                  <a:rPr lang="en-US" altLang="ko-KR" dirty="0"/>
                  <a:t>)</a:t>
                </a:r>
              </a:p>
              <a:p>
                <a:pPr>
                  <a:lnSpc>
                    <a:spcPct val="100000"/>
                  </a:lnSpc>
                </a:pPr>
                <a:r>
                  <a:rPr lang="ko-KR" altLang="en-US" dirty="0"/>
                  <a:t>탐색</a:t>
                </a:r>
                <a:endParaRPr lang="en-US" altLang="ko-KR" dirty="0"/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 err="1"/>
                  <a:t>해싱</a:t>
                </a:r>
                <a:r>
                  <a:rPr lang="en-US" altLang="ko-KR" dirty="0"/>
                  <a:t>(Hashing, </a:t>
                </a:r>
                <a:r>
                  <a:rPr lang="ko-KR" altLang="en-US" dirty="0">
                    <a:hlinkClick r:id="rId7"/>
                  </a:rPr>
                  <a:t>링크</a:t>
                </a:r>
                <a:r>
                  <a:rPr lang="en-US" altLang="ko-KR" dirty="0"/>
                  <a:t>)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/>
                  <a:t>이진 탐색 트리</a:t>
                </a:r>
                <a:r>
                  <a:rPr lang="en-US" altLang="ko-KR" dirty="0"/>
                  <a:t>(Binary Search Tree, </a:t>
                </a:r>
                <a:r>
                  <a:rPr lang="ko-KR" altLang="en-US" dirty="0">
                    <a:hlinkClick r:id="rId8"/>
                  </a:rPr>
                  <a:t>링크</a:t>
                </a:r>
                <a:r>
                  <a:rPr lang="en-US" altLang="ko-KR" dirty="0"/>
                  <a:t>)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3024446-B8D6-4C0E-97AF-EA11D5ECE1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9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7235174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6DDEFF-6DAE-4004-A94E-C9C99F0A0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과제는 아니지만 해 보면 좋은 것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F176D7-D6D3-4622-8691-14F8BC34F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오름차순이 아닌 내림차순으로 정렬하는 선택 정렬과 </a:t>
            </a:r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이진 탐색 트리</a:t>
            </a:r>
            <a:r>
              <a:rPr lang="en-US" altLang="ko-KR" dirty="0"/>
              <a:t>(Binary Search Tree) </a:t>
            </a:r>
            <a:r>
              <a:rPr lang="ko-KR" altLang="en-US" dirty="0"/>
              <a:t>구현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96600994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118A3-C4B5-4774-9BEA-55C2841BD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6000" b="1" dirty="0"/>
              <a:t>수고하셨습니다</a:t>
            </a:r>
            <a:r>
              <a:rPr lang="en-US" altLang="ko-KR" sz="6000" b="1" dirty="0"/>
              <a:t>!</a:t>
            </a:r>
            <a:endParaRPr lang="ko-KR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779311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BDB6C8-CC6C-4A1E-8E71-2C7E4040C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피보나치 알고리즘의 분석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ED2559-7542-405E-A5D1-50C2F8243D1A}"/>
              </a:ext>
            </a:extLst>
          </p:cNvPr>
          <p:cNvSpPr txBox="1"/>
          <p:nvPr/>
        </p:nvSpPr>
        <p:spPr>
          <a:xfrm>
            <a:off x="7743608" y="4026375"/>
            <a:ext cx="136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fibonacci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2EDBA1-6E49-49D8-AF13-1BC9050CEF9C}"/>
              </a:ext>
            </a:extLst>
          </p:cNvPr>
          <p:cNvSpPr txBox="1"/>
          <p:nvPr/>
        </p:nvSpPr>
        <p:spPr>
          <a:xfrm>
            <a:off x="6721631" y="4764075"/>
            <a:ext cx="136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fibonacci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2039D5-C123-4174-A524-149041767D04}"/>
              </a:ext>
            </a:extLst>
          </p:cNvPr>
          <p:cNvSpPr txBox="1"/>
          <p:nvPr/>
        </p:nvSpPr>
        <p:spPr>
          <a:xfrm>
            <a:off x="8640078" y="4768557"/>
            <a:ext cx="136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fibonacci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6F69520-CBE6-434A-BAB8-3D9289EA502D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7402949" y="4395707"/>
            <a:ext cx="1021977" cy="368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7F4D56B-6916-4D84-A543-4F05FD7D605B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8424926" y="4395707"/>
            <a:ext cx="896470" cy="372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74D22D7-56C9-4BB3-9557-27358E7FE9C2}"/>
              </a:ext>
            </a:extLst>
          </p:cNvPr>
          <p:cNvSpPr txBox="1"/>
          <p:nvPr/>
        </p:nvSpPr>
        <p:spPr>
          <a:xfrm>
            <a:off x="6354077" y="3197140"/>
            <a:ext cx="1434353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fibonacci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B2E238-3F6D-4DBA-9366-49156B4845D6}"/>
              </a:ext>
            </a:extLst>
          </p:cNvPr>
          <p:cNvSpPr txBox="1"/>
          <p:nvPr/>
        </p:nvSpPr>
        <p:spPr>
          <a:xfrm>
            <a:off x="4900165" y="4026375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fibonacci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9BD61CF-DC1A-4FD3-AA3B-9A14C80857DC}"/>
              </a:ext>
            </a:extLst>
          </p:cNvPr>
          <p:cNvCxnSpPr>
            <a:stCxn id="9" idx="2"/>
            <a:endCxn id="4" idx="0"/>
          </p:cNvCxnSpPr>
          <p:nvPr/>
        </p:nvCxnSpPr>
        <p:spPr>
          <a:xfrm>
            <a:off x="7071254" y="3573657"/>
            <a:ext cx="1353672" cy="452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48EDDD5-53D9-436F-BF1E-360E0B0A6659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5592823" y="3573657"/>
            <a:ext cx="1478431" cy="452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BC74AAA-CE04-47AA-9148-FBCA9313EA73}"/>
              </a:ext>
            </a:extLst>
          </p:cNvPr>
          <p:cNvSpPr txBox="1"/>
          <p:nvPr/>
        </p:nvSpPr>
        <p:spPr>
          <a:xfrm>
            <a:off x="4355218" y="2344603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fibonacci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943EDA-4756-4491-943E-94C7F960069C}"/>
              </a:ext>
            </a:extLst>
          </p:cNvPr>
          <p:cNvSpPr txBox="1"/>
          <p:nvPr/>
        </p:nvSpPr>
        <p:spPr>
          <a:xfrm>
            <a:off x="2419316" y="3271806"/>
            <a:ext cx="136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fibonacci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5F3AE4-969A-40B4-9A5F-D17475CAF38A}"/>
              </a:ext>
            </a:extLst>
          </p:cNvPr>
          <p:cNvSpPr txBox="1"/>
          <p:nvPr/>
        </p:nvSpPr>
        <p:spPr>
          <a:xfrm>
            <a:off x="1397339" y="4009506"/>
            <a:ext cx="136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fibonacci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E93F69-8909-48EA-9C89-443AF96BDAE0}"/>
              </a:ext>
            </a:extLst>
          </p:cNvPr>
          <p:cNvSpPr txBox="1"/>
          <p:nvPr/>
        </p:nvSpPr>
        <p:spPr>
          <a:xfrm>
            <a:off x="3315786" y="4013988"/>
            <a:ext cx="136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fibonacci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77806DD-02B5-4121-9123-38510EF70054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 flipH="1">
            <a:off x="2078657" y="3641138"/>
            <a:ext cx="1021977" cy="368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386EE00-83DB-4CF1-8D94-41561303FFEF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>
            <a:off x="3100634" y="3641138"/>
            <a:ext cx="896470" cy="372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CD92781-063C-4C83-9EC5-8EC32BD55D02}"/>
              </a:ext>
            </a:extLst>
          </p:cNvPr>
          <p:cNvCxnSpPr>
            <a:stCxn id="3" idx="2"/>
            <a:endCxn id="13" idx="0"/>
          </p:cNvCxnSpPr>
          <p:nvPr/>
        </p:nvCxnSpPr>
        <p:spPr>
          <a:xfrm flipH="1">
            <a:off x="3100634" y="2713935"/>
            <a:ext cx="1947242" cy="557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1E0AD1F-ACD2-40DF-95AD-019E7BE045F9}"/>
              </a:ext>
            </a:extLst>
          </p:cNvPr>
          <p:cNvCxnSpPr>
            <a:stCxn id="3" idx="2"/>
            <a:endCxn id="9" idx="0"/>
          </p:cNvCxnSpPr>
          <p:nvPr/>
        </p:nvCxnSpPr>
        <p:spPr>
          <a:xfrm>
            <a:off x="5047876" y="2713935"/>
            <a:ext cx="2023378" cy="483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A50AFEA-2A92-472C-9DA8-A859F7D7CBBA}"/>
              </a:ext>
            </a:extLst>
          </p:cNvPr>
          <p:cNvSpPr txBox="1"/>
          <p:nvPr/>
        </p:nvSpPr>
        <p:spPr>
          <a:xfrm>
            <a:off x="5965263" y="2158081"/>
            <a:ext cx="2059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n=5,</a:t>
            </a:r>
            <a:br>
              <a:rPr lang="en-US" altLang="ko-KR" dirty="0"/>
            </a:br>
            <a:r>
              <a:rPr lang="ko-KR" altLang="en-US" dirty="0"/>
              <a:t>하위 호출 횟수</a:t>
            </a:r>
            <a:r>
              <a:rPr lang="en-US" altLang="ko-KR" dirty="0"/>
              <a:t>=8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0617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BDB6C8-CC6C-4A1E-8E71-2C7E4040C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피보나치 알고리즘의 분석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ED2559-7542-405E-A5D1-50C2F8243D1A}"/>
              </a:ext>
            </a:extLst>
          </p:cNvPr>
          <p:cNvSpPr txBox="1"/>
          <p:nvPr/>
        </p:nvSpPr>
        <p:spPr>
          <a:xfrm>
            <a:off x="7919807" y="4891909"/>
            <a:ext cx="1362649" cy="305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fibonacci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2EDBA1-6E49-49D8-AF13-1BC9050CEF9C}"/>
              </a:ext>
            </a:extLst>
          </p:cNvPr>
          <p:cNvSpPr txBox="1"/>
          <p:nvPr/>
        </p:nvSpPr>
        <p:spPr>
          <a:xfrm>
            <a:off x="7194292" y="5384764"/>
            <a:ext cx="1362649" cy="305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fibonacci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2039D5-C123-4174-A524-149041767D04}"/>
              </a:ext>
            </a:extLst>
          </p:cNvPr>
          <p:cNvSpPr txBox="1"/>
          <p:nvPr/>
        </p:nvSpPr>
        <p:spPr>
          <a:xfrm>
            <a:off x="8556941" y="5384764"/>
            <a:ext cx="1362649" cy="305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fibonacci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6F69520-CBE6-434A-BAB8-3D9289EA502D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7875617" y="5197143"/>
            <a:ext cx="725515" cy="187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7F4D56B-6916-4D84-A543-4F05FD7D605B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8601132" y="5197143"/>
            <a:ext cx="637134" cy="187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74D22D7-56C9-4BB3-9557-27358E7FE9C2}"/>
              </a:ext>
            </a:extLst>
          </p:cNvPr>
          <p:cNvSpPr txBox="1"/>
          <p:nvPr/>
        </p:nvSpPr>
        <p:spPr>
          <a:xfrm>
            <a:off x="7211600" y="4306826"/>
            <a:ext cx="1434365" cy="311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fibonacci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B2E238-3F6D-4DBA-9366-49156B4845D6}"/>
              </a:ext>
            </a:extLst>
          </p:cNvPr>
          <p:cNvSpPr txBox="1"/>
          <p:nvPr/>
        </p:nvSpPr>
        <p:spPr>
          <a:xfrm>
            <a:off x="6561622" y="4891909"/>
            <a:ext cx="1385326" cy="3052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fibonacci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9BD61CF-DC1A-4FD3-AA3B-9A14C80857DC}"/>
              </a:ext>
            </a:extLst>
          </p:cNvPr>
          <p:cNvCxnSpPr>
            <a:stCxn id="9" idx="2"/>
            <a:endCxn id="4" idx="0"/>
          </p:cNvCxnSpPr>
          <p:nvPr/>
        </p:nvCxnSpPr>
        <p:spPr>
          <a:xfrm>
            <a:off x="7928783" y="4617997"/>
            <a:ext cx="672349" cy="27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48EDDD5-53D9-436F-BF1E-360E0B0A6659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7254285" y="4617997"/>
            <a:ext cx="674498" cy="27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BC74AAA-CE04-47AA-9148-FBCA9313EA73}"/>
              </a:ext>
            </a:extLst>
          </p:cNvPr>
          <p:cNvSpPr txBox="1"/>
          <p:nvPr/>
        </p:nvSpPr>
        <p:spPr>
          <a:xfrm>
            <a:off x="5868959" y="3453665"/>
            <a:ext cx="1385326" cy="3052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fibonacci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943EDA-4756-4491-943E-94C7F960069C}"/>
              </a:ext>
            </a:extLst>
          </p:cNvPr>
          <p:cNvSpPr txBox="1"/>
          <p:nvPr/>
        </p:nvSpPr>
        <p:spPr>
          <a:xfrm>
            <a:off x="4534888" y="4259676"/>
            <a:ext cx="1362649" cy="305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fibonacci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5F3AE4-969A-40B4-9A5F-D17475CAF38A}"/>
              </a:ext>
            </a:extLst>
          </p:cNvPr>
          <p:cNvSpPr txBox="1"/>
          <p:nvPr/>
        </p:nvSpPr>
        <p:spPr>
          <a:xfrm>
            <a:off x="3853563" y="4881645"/>
            <a:ext cx="1362649" cy="305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fibonacci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E93F69-8909-48EA-9C89-443AF96BDAE0}"/>
              </a:ext>
            </a:extLst>
          </p:cNvPr>
          <p:cNvSpPr txBox="1"/>
          <p:nvPr/>
        </p:nvSpPr>
        <p:spPr>
          <a:xfrm>
            <a:off x="5216212" y="4881645"/>
            <a:ext cx="1362649" cy="305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fibonacci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77806DD-02B5-4121-9123-38510EF70054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 flipH="1">
            <a:off x="4534888" y="4564910"/>
            <a:ext cx="681325" cy="316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386EE00-83DB-4CF1-8D94-41561303FFEF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>
            <a:off x="5216213" y="4564910"/>
            <a:ext cx="681324" cy="316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CD92781-063C-4C83-9EC5-8EC32BD55D02}"/>
              </a:ext>
            </a:extLst>
          </p:cNvPr>
          <p:cNvCxnSpPr>
            <a:stCxn id="3" idx="2"/>
            <a:endCxn id="13" idx="0"/>
          </p:cNvCxnSpPr>
          <p:nvPr/>
        </p:nvCxnSpPr>
        <p:spPr>
          <a:xfrm flipH="1">
            <a:off x="5216213" y="3758899"/>
            <a:ext cx="1345409" cy="500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1E0AD1F-ACD2-40DF-95AD-019E7BE045F9}"/>
              </a:ext>
            </a:extLst>
          </p:cNvPr>
          <p:cNvCxnSpPr>
            <a:stCxn id="3" idx="2"/>
            <a:endCxn id="9" idx="0"/>
          </p:cNvCxnSpPr>
          <p:nvPr/>
        </p:nvCxnSpPr>
        <p:spPr>
          <a:xfrm>
            <a:off x="6561622" y="3758899"/>
            <a:ext cx="1367161" cy="547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A50AFEA-2A92-472C-9DA8-A859F7D7CBBA}"/>
              </a:ext>
            </a:extLst>
          </p:cNvPr>
          <p:cNvSpPr txBox="1"/>
          <p:nvPr/>
        </p:nvSpPr>
        <p:spPr>
          <a:xfrm>
            <a:off x="4405137" y="2075413"/>
            <a:ext cx="2264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n=6,</a:t>
            </a:r>
            <a:br>
              <a:rPr lang="en-US" altLang="ko-KR" dirty="0"/>
            </a:br>
            <a:r>
              <a:rPr lang="ko-KR" altLang="en-US" dirty="0"/>
              <a:t>하위 호출 횟수</a:t>
            </a:r>
            <a:r>
              <a:rPr lang="en-US" altLang="ko-KR" dirty="0"/>
              <a:t>=14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28D65A-4C63-46DE-A43E-34738C7C7BEB}"/>
              </a:ext>
            </a:extLst>
          </p:cNvPr>
          <p:cNvSpPr txBox="1"/>
          <p:nvPr/>
        </p:nvSpPr>
        <p:spPr>
          <a:xfrm>
            <a:off x="2936073" y="2231118"/>
            <a:ext cx="1469064" cy="305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fibonacci</a:t>
            </a:r>
            <a:r>
              <a:rPr lang="en-US" altLang="ko-KR" dirty="0"/>
              <a:t>(6)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728341-41F5-477D-A5B2-A0B60DD98A50}"/>
              </a:ext>
            </a:extLst>
          </p:cNvPr>
          <p:cNvSpPr txBox="1"/>
          <p:nvPr/>
        </p:nvSpPr>
        <p:spPr>
          <a:xfrm>
            <a:off x="1902408" y="4257463"/>
            <a:ext cx="1362649" cy="305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fibonacci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672EF3-0702-443A-9AC7-1328DABEC21F}"/>
              </a:ext>
            </a:extLst>
          </p:cNvPr>
          <p:cNvSpPr txBox="1"/>
          <p:nvPr/>
        </p:nvSpPr>
        <p:spPr>
          <a:xfrm>
            <a:off x="1221083" y="4872511"/>
            <a:ext cx="1362649" cy="305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fibonacci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115F29-B19B-47DC-92A6-DA5B9A261B25}"/>
              </a:ext>
            </a:extLst>
          </p:cNvPr>
          <p:cNvSpPr txBox="1"/>
          <p:nvPr/>
        </p:nvSpPr>
        <p:spPr>
          <a:xfrm>
            <a:off x="2574755" y="4872511"/>
            <a:ext cx="1362649" cy="305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fibonacci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2F62929-4F22-483E-9045-FF3C211D7BC7}"/>
              </a:ext>
            </a:extLst>
          </p:cNvPr>
          <p:cNvCxnSpPr>
            <a:stCxn id="23" idx="2"/>
            <a:endCxn id="24" idx="0"/>
          </p:cNvCxnSpPr>
          <p:nvPr/>
        </p:nvCxnSpPr>
        <p:spPr>
          <a:xfrm flipH="1">
            <a:off x="1902408" y="4562697"/>
            <a:ext cx="681325" cy="309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5839A90-A3B9-4266-9F0F-856E387E5574}"/>
              </a:ext>
            </a:extLst>
          </p:cNvPr>
          <p:cNvCxnSpPr>
            <a:stCxn id="23" idx="2"/>
            <a:endCxn id="26" idx="0"/>
          </p:cNvCxnSpPr>
          <p:nvPr/>
        </p:nvCxnSpPr>
        <p:spPr>
          <a:xfrm>
            <a:off x="2583733" y="4562697"/>
            <a:ext cx="672347" cy="309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87AC61C-D280-4BAB-9EF3-8BE9142DA821}"/>
              </a:ext>
            </a:extLst>
          </p:cNvPr>
          <p:cNvSpPr txBox="1"/>
          <p:nvPr/>
        </p:nvSpPr>
        <p:spPr>
          <a:xfrm>
            <a:off x="1149369" y="3374467"/>
            <a:ext cx="1434365" cy="311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fibonacci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78A7751-AFE2-4F87-B7E4-7FF86082281A}"/>
              </a:ext>
            </a:extLst>
          </p:cNvPr>
          <p:cNvSpPr txBox="1"/>
          <p:nvPr/>
        </p:nvSpPr>
        <p:spPr>
          <a:xfrm>
            <a:off x="517885" y="4203078"/>
            <a:ext cx="1385326" cy="3052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fibonacci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B760109-CF2B-44A7-ADED-6D0243797E8E}"/>
              </a:ext>
            </a:extLst>
          </p:cNvPr>
          <p:cNvCxnSpPr>
            <a:stCxn id="29" idx="2"/>
            <a:endCxn id="23" idx="0"/>
          </p:cNvCxnSpPr>
          <p:nvPr/>
        </p:nvCxnSpPr>
        <p:spPr>
          <a:xfrm>
            <a:off x="1866552" y="3685638"/>
            <a:ext cx="717181" cy="571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7819AEC-B400-422E-899D-B1F2B8379E58}"/>
              </a:ext>
            </a:extLst>
          </p:cNvPr>
          <p:cNvCxnSpPr>
            <a:stCxn id="29" idx="2"/>
            <a:endCxn id="30" idx="0"/>
          </p:cNvCxnSpPr>
          <p:nvPr/>
        </p:nvCxnSpPr>
        <p:spPr>
          <a:xfrm flipH="1">
            <a:off x="1210548" y="3685638"/>
            <a:ext cx="656004" cy="517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57AC594-03E6-4C44-866F-CB74037F4D46}"/>
              </a:ext>
            </a:extLst>
          </p:cNvPr>
          <p:cNvCxnSpPr>
            <a:stCxn id="11" idx="2"/>
            <a:endCxn id="29" idx="0"/>
          </p:cNvCxnSpPr>
          <p:nvPr/>
        </p:nvCxnSpPr>
        <p:spPr>
          <a:xfrm flipH="1">
            <a:off x="1866552" y="2536352"/>
            <a:ext cx="1804053" cy="838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76B4F2C-4BA8-4DEB-9B17-0B2BD496B2DD}"/>
              </a:ext>
            </a:extLst>
          </p:cNvPr>
          <p:cNvCxnSpPr>
            <a:stCxn id="11" idx="2"/>
            <a:endCxn id="3" idx="0"/>
          </p:cNvCxnSpPr>
          <p:nvPr/>
        </p:nvCxnSpPr>
        <p:spPr>
          <a:xfrm>
            <a:off x="3670605" y="2536352"/>
            <a:ext cx="2891017" cy="917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997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8C4904-D1AA-45FA-A574-41899B064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피보나치 알고리즘의 분석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DF2443D-F64C-43F7-8B03-072C14C886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/>
                  <a:t>호출 횟수만이 수행시간에 영향을 준다 가정했을 때</a:t>
                </a:r>
                <a:r>
                  <a:rPr lang="en-US" altLang="ko-KR" dirty="0"/>
                  <a:t>,</a:t>
                </a:r>
                <a:br>
                  <a:rPr lang="en-US" altLang="ko-KR" dirty="0"/>
                </a:br>
                <a:r>
                  <a:rPr lang="ko-KR" altLang="en-US" dirty="0"/>
                  <a:t>해당 알고리즘은 </a:t>
                </a:r>
                <a:r>
                  <a:rPr lang="en-US" altLang="ko-KR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의 복잡도를 갖는다는 것을 알 수 있음</a:t>
                </a:r>
                <a:r>
                  <a:rPr lang="en-US" altLang="ko-KR" dirty="0"/>
                  <a:t>.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DF2443D-F64C-43F7-8B03-072C14C886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>
            <a:extLst>
              <a:ext uri="{FF2B5EF4-FFF2-40B4-BE49-F238E27FC236}">
                <a16:creationId xmlns:a16="http://schemas.microsoft.com/office/drawing/2014/main" id="{DC7603DD-0663-4F73-B70D-D0A347531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787" y="2786965"/>
            <a:ext cx="4162425" cy="39671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41155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FB7E2B-06FF-419F-B61E-D2FC3CEDF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피보나치 알고리즘의 분석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C207691-50D2-4BF3-AE8A-871810935C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797988" cy="4351338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/>
                  <a:t>복잡도가 </a:t>
                </a:r>
                <a:r>
                  <a:rPr lang="en-US" altLang="ko-KR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인 알고리즘은 상대적으로 비싼 알고리즘에 속함</a:t>
                </a:r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ko-KR" altLang="en-US" dirty="0"/>
                  <a:t>호출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회당 </a:t>
                </a:r>
                <a:r>
                  <a:rPr lang="en-US" altLang="ko-KR" dirty="0"/>
                  <a:t>1ns(=0.001μs)</a:t>
                </a:r>
                <a:r>
                  <a:rPr lang="ko-KR" altLang="en-US" dirty="0"/>
                  <a:t>가 소요된다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가정했을 때</a:t>
                </a:r>
                <a:r>
                  <a:rPr lang="en-US" altLang="ko-KR" dirty="0"/>
                  <a:t>, n=40</a:t>
                </a:r>
                <a:r>
                  <a:rPr lang="ko-KR" altLang="en-US" dirty="0"/>
                  <a:t>일 때 </a:t>
                </a:r>
                <a:r>
                  <a:rPr lang="en-US" altLang="ko-KR" dirty="0"/>
                  <a:t>204,668μs</a:t>
                </a:r>
                <a:r>
                  <a:rPr lang="ko-KR" altLang="en-US" dirty="0"/>
                  <a:t>로 이전의 실험보다 훨씬 빠른 속도에도</a:t>
                </a:r>
                <a:br>
                  <a:rPr lang="en-US" altLang="ko-KR" dirty="0"/>
                </a:br>
                <a:r>
                  <a:rPr lang="ko-KR" altLang="en-US" dirty="0"/>
                  <a:t>불구하고 다음 표와 같은 시간이 소요될 것이라 예상됨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C207691-50D2-4BF3-AE8A-871810935C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797988" cy="4351338"/>
              </a:xfrm>
              <a:blipFill>
                <a:blip r:embed="rId2"/>
                <a:stretch>
                  <a:fillRect l="-1016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9736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88DB6-744F-4B65-9B3C-26F7FBEBC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피보나치 알고리즘의 분석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B485597-7213-45E2-A006-1C4696D45F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5374736"/>
              </p:ext>
            </p:extLst>
          </p:nvPr>
        </p:nvGraphicFramePr>
        <p:xfrm>
          <a:off x="1635312" y="2031347"/>
          <a:ext cx="3775634" cy="333048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87817">
                  <a:extLst>
                    <a:ext uri="{9D8B030D-6E8A-4147-A177-3AD203B41FA5}">
                      <a16:colId xmlns:a16="http://schemas.microsoft.com/office/drawing/2014/main" val="2242874383"/>
                    </a:ext>
                  </a:extLst>
                </a:gridCol>
                <a:gridCol w="1887817">
                  <a:extLst>
                    <a:ext uri="{9D8B030D-6E8A-4147-A177-3AD203B41FA5}">
                      <a16:colId xmlns:a16="http://schemas.microsoft.com/office/drawing/2014/main" val="1455768272"/>
                    </a:ext>
                  </a:extLst>
                </a:gridCol>
              </a:tblGrid>
              <a:tr h="416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예상 소요시간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120233"/>
                  </a:ext>
                </a:extLst>
              </a:tr>
              <a:tr h="416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0.00128ms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269972"/>
                  </a:ext>
                </a:extLst>
              </a:tr>
              <a:tr h="416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0.150048ms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860160"/>
                  </a:ext>
                </a:extLst>
              </a:tr>
              <a:tr h="416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18.454928ms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531055"/>
                  </a:ext>
                </a:extLst>
              </a:tr>
              <a:tr h="416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530089"/>
                  </a:ext>
                </a:extLst>
              </a:tr>
              <a:tr h="416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4m 39s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449978"/>
                  </a:ext>
                </a:extLst>
              </a:tr>
              <a:tr h="416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413449"/>
                  </a:ext>
                </a:extLst>
              </a:tr>
              <a:tr h="416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0656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AC38DC2-F4AE-40A3-87ED-EE54F520E4C7}"/>
              </a:ext>
            </a:extLst>
          </p:cNvPr>
          <p:cNvSpPr txBox="1"/>
          <p:nvPr/>
        </p:nvSpPr>
        <p:spPr>
          <a:xfrm>
            <a:off x="6096000" y="2967335"/>
            <a:ext cx="38996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고작 수열의 </a:t>
            </a:r>
            <a:r>
              <a:rPr lang="en-US" altLang="ko-KR" dirty="0"/>
              <a:t>85</a:t>
            </a:r>
            <a:r>
              <a:rPr lang="ko-KR" altLang="en-US" dirty="0"/>
              <a:t>번째 항을 알기 위해 </a:t>
            </a:r>
            <a:r>
              <a:rPr lang="en-US" altLang="ko-KR" dirty="0"/>
              <a:t>16</a:t>
            </a:r>
            <a:r>
              <a:rPr lang="ko-KR" altLang="en-US" dirty="0"/>
              <a:t>년을 기다려야 하는 알고리즘은 적절치 못함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4A5800B-EC34-4B2E-8F32-9A6245F81208}"/>
              </a:ext>
            </a:extLst>
          </p:cNvPr>
          <p:cNvSpPr/>
          <p:nvPr/>
        </p:nvSpPr>
        <p:spPr>
          <a:xfrm>
            <a:off x="1635312" y="4948518"/>
            <a:ext cx="3775634" cy="4133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197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605B87-60B2-432E-9DE9-B8AEBA4BF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피보나치 알고리즘의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5993D9-F005-434B-9E88-51A9774CF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87635" cy="4351338"/>
          </a:xfrm>
        </p:spPr>
        <p:txBody>
          <a:bodyPr/>
          <a:lstStyle/>
          <a:p>
            <a:r>
              <a:rPr lang="ko-KR" altLang="en-US" dirty="0"/>
              <a:t>이 알고리즘이 왜 이리 비효율적인지 </a:t>
            </a:r>
            <a:r>
              <a:rPr lang="en-US" altLang="ko-KR" dirty="0" err="1"/>
              <a:t>fibonacci</a:t>
            </a:r>
            <a:r>
              <a:rPr lang="en-US" altLang="ko-KR" dirty="0"/>
              <a:t>(6)</a:t>
            </a:r>
            <a:r>
              <a:rPr lang="ko-KR" altLang="en-US" dirty="0"/>
              <a:t>의 경우로 분석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2F5E5A-5A83-4788-BE36-B9BF9904D87B}"/>
              </a:ext>
            </a:extLst>
          </p:cNvPr>
          <p:cNvSpPr txBox="1"/>
          <p:nvPr/>
        </p:nvSpPr>
        <p:spPr>
          <a:xfrm>
            <a:off x="7315438" y="4777915"/>
            <a:ext cx="136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fibonacci</a:t>
            </a:r>
            <a:r>
              <a:rPr lang="en-US" altLang="ko-KR" dirty="0">
                <a:solidFill>
                  <a:srgbClr val="FF0000"/>
                </a:solidFill>
              </a:rPr>
              <a:t>(3)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35BC25-C1AB-4D3D-9C5B-B77AC2272A69}"/>
              </a:ext>
            </a:extLst>
          </p:cNvPr>
          <p:cNvSpPr txBox="1"/>
          <p:nvPr/>
        </p:nvSpPr>
        <p:spPr>
          <a:xfrm>
            <a:off x="6589923" y="5270770"/>
            <a:ext cx="136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fibonacci</a:t>
            </a:r>
            <a:r>
              <a:rPr lang="en-US" altLang="ko-KR" dirty="0">
                <a:solidFill>
                  <a:srgbClr val="FF0000"/>
                </a:solidFill>
              </a:rPr>
              <a:t>(1)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A64096-3146-407C-9F3D-BB0CBB83E7CA}"/>
              </a:ext>
            </a:extLst>
          </p:cNvPr>
          <p:cNvSpPr txBox="1"/>
          <p:nvPr/>
        </p:nvSpPr>
        <p:spPr>
          <a:xfrm>
            <a:off x="7952572" y="5270770"/>
            <a:ext cx="136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fibonacci</a:t>
            </a:r>
            <a:r>
              <a:rPr lang="en-US" altLang="ko-KR" dirty="0">
                <a:solidFill>
                  <a:srgbClr val="FF0000"/>
                </a:solidFill>
              </a:rPr>
              <a:t>(2)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D46AFF4-DF47-410E-B3E8-F2375BD5B9A4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7271248" y="5147247"/>
            <a:ext cx="725515" cy="123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1FEAFF9-FFC2-404A-9808-82751066800B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7996763" y="5147247"/>
            <a:ext cx="637134" cy="123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51FE8AF-2A02-4AAF-8EE2-2C6C3653321E}"/>
              </a:ext>
            </a:extLst>
          </p:cNvPr>
          <p:cNvSpPr txBox="1"/>
          <p:nvPr/>
        </p:nvSpPr>
        <p:spPr>
          <a:xfrm>
            <a:off x="6607231" y="4192832"/>
            <a:ext cx="1434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fibonacci</a:t>
            </a:r>
            <a:r>
              <a:rPr lang="en-US" altLang="ko-KR" dirty="0">
                <a:solidFill>
                  <a:srgbClr val="FF0000"/>
                </a:solidFill>
              </a:rPr>
              <a:t>(4)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019DD5-DE0A-402D-A4D2-5FA88CE63EA5}"/>
              </a:ext>
            </a:extLst>
          </p:cNvPr>
          <p:cNvSpPr txBox="1"/>
          <p:nvPr/>
        </p:nvSpPr>
        <p:spPr>
          <a:xfrm>
            <a:off x="5957253" y="4777915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fibonacci</a:t>
            </a:r>
            <a:r>
              <a:rPr lang="en-US" altLang="ko-KR" dirty="0">
                <a:solidFill>
                  <a:srgbClr val="FF0000"/>
                </a:solidFill>
              </a:rPr>
              <a:t>(2)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D386B6A-8943-499E-A609-B08DA219072F}"/>
              </a:ext>
            </a:extLst>
          </p:cNvPr>
          <p:cNvCxnSpPr>
            <a:stCxn id="9" idx="2"/>
            <a:endCxn id="4" idx="0"/>
          </p:cNvCxnSpPr>
          <p:nvPr/>
        </p:nvCxnSpPr>
        <p:spPr>
          <a:xfrm>
            <a:off x="7324414" y="4562164"/>
            <a:ext cx="672349" cy="215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1FB4E81-BDFE-4B6F-AF55-3824F9D81EF8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6649911" y="4562164"/>
            <a:ext cx="674503" cy="215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8E2210E-0E59-4401-B819-7A9B0BF24295}"/>
              </a:ext>
            </a:extLst>
          </p:cNvPr>
          <p:cNvSpPr txBox="1"/>
          <p:nvPr/>
        </p:nvSpPr>
        <p:spPr>
          <a:xfrm>
            <a:off x="5264590" y="3339671"/>
            <a:ext cx="1385326" cy="3052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fibonacci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057882-10BC-45FF-A7C3-3FD4A3BC8471}"/>
              </a:ext>
            </a:extLst>
          </p:cNvPr>
          <p:cNvSpPr txBox="1"/>
          <p:nvPr/>
        </p:nvSpPr>
        <p:spPr>
          <a:xfrm>
            <a:off x="3930519" y="4145682"/>
            <a:ext cx="136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fibonacci</a:t>
            </a:r>
            <a:r>
              <a:rPr lang="en-US" altLang="ko-KR" dirty="0">
                <a:solidFill>
                  <a:srgbClr val="FF0000"/>
                </a:solidFill>
              </a:rPr>
              <a:t>(3)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04715A-65AE-477B-B311-8D973D006B68}"/>
              </a:ext>
            </a:extLst>
          </p:cNvPr>
          <p:cNvSpPr txBox="1"/>
          <p:nvPr/>
        </p:nvSpPr>
        <p:spPr>
          <a:xfrm>
            <a:off x="3249194" y="4767651"/>
            <a:ext cx="136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fibonacci</a:t>
            </a:r>
            <a:r>
              <a:rPr lang="en-US" altLang="ko-KR" dirty="0">
                <a:solidFill>
                  <a:srgbClr val="FF0000"/>
                </a:solidFill>
              </a:rPr>
              <a:t>(1)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B5A82E-E11B-4E02-922E-D260F26EFF10}"/>
              </a:ext>
            </a:extLst>
          </p:cNvPr>
          <p:cNvSpPr txBox="1"/>
          <p:nvPr/>
        </p:nvSpPr>
        <p:spPr>
          <a:xfrm>
            <a:off x="4611843" y="4767651"/>
            <a:ext cx="136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fibonacci</a:t>
            </a:r>
            <a:r>
              <a:rPr lang="en-US" altLang="ko-KR" dirty="0">
                <a:solidFill>
                  <a:srgbClr val="FF0000"/>
                </a:solidFill>
              </a:rPr>
              <a:t>(2)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81D60BF-8BBA-4FD8-8044-8A3E97F03522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3930519" y="4515014"/>
            <a:ext cx="681325" cy="252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D8CFE4D-4799-4204-B6A8-9566B626840E}"/>
              </a:ext>
            </a:extLst>
          </p:cNvPr>
          <p:cNvCxnSpPr>
            <a:stCxn id="14" idx="2"/>
            <a:endCxn id="16" idx="0"/>
          </p:cNvCxnSpPr>
          <p:nvPr/>
        </p:nvCxnSpPr>
        <p:spPr>
          <a:xfrm>
            <a:off x="4611844" y="4515014"/>
            <a:ext cx="681324" cy="252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37079E9-04CE-4450-B4D6-BA2C23EF5B1F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 flipH="1">
            <a:off x="4611844" y="3644905"/>
            <a:ext cx="1345409" cy="500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617DB31-B69D-4FBC-9C41-575D2A33F994}"/>
              </a:ext>
            </a:extLst>
          </p:cNvPr>
          <p:cNvCxnSpPr>
            <a:stCxn id="13" idx="2"/>
            <a:endCxn id="9" idx="0"/>
          </p:cNvCxnSpPr>
          <p:nvPr/>
        </p:nvCxnSpPr>
        <p:spPr>
          <a:xfrm>
            <a:off x="5957253" y="3644905"/>
            <a:ext cx="1367161" cy="547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C17E74B-815A-489A-AA1D-72CACA5E46ED}"/>
              </a:ext>
            </a:extLst>
          </p:cNvPr>
          <p:cNvSpPr txBox="1"/>
          <p:nvPr/>
        </p:nvSpPr>
        <p:spPr>
          <a:xfrm>
            <a:off x="2884354" y="2718083"/>
            <a:ext cx="1469064" cy="305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fibonacci</a:t>
            </a:r>
            <a:r>
              <a:rPr lang="en-US" altLang="ko-KR" dirty="0"/>
              <a:t>(6)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8D058E-A720-40C8-8EE5-C3EC9B5AE22A}"/>
              </a:ext>
            </a:extLst>
          </p:cNvPr>
          <p:cNvSpPr txBox="1"/>
          <p:nvPr/>
        </p:nvSpPr>
        <p:spPr>
          <a:xfrm>
            <a:off x="1850689" y="4744428"/>
            <a:ext cx="1362649" cy="305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fibonacci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A00DA73-77F1-408B-A427-E49CC3597F3D}"/>
              </a:ext>
            </a:extLst>
          </p:cNvPr>
          <p:cNvSpPr txBox="1"/>
          <p:nvPr/>
        </p:nvSpPr>
        <p:spPr>
          <a:xfrm>
            <a:off x="1169364" y="5359476"/>
            <a:ext cx="1362649" cy="305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fibonacci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157B0D-4AED-452C-A7B4-70FC48747A42}"/>
              </a:ext>
            </a:extLst>
          </p:cNvPr>
          <p:cNvSpPr txBox="1"/>
          <p:nvPr/>
        </p:nvSpPr>
        <p:spPr>
          <a:xfrm>
            <a:off x="2523036" y="5359476"/>
            <a:ext cx="136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fibonacci</a:t>
            </a:r>
            <a:r>
              <a:rPr lang="en-US" altLang="ko-KR" dirty="0">
                <a:solidFill>
                  <a:srgbClr val="FF0000"/>
                </a:solidFill>
              </a:rPr>
              <a:t>(2)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5608A18-0330-4846-AF07-E47F97D418FE}"/>
              </a:ext>
            </a:extLst>
          </p:cNvPr>
          <p:cNvCxnSpPr>
            <a:stCxn id="23" idx="2"/>
            <a:endCxn id="24" idx="0"/>
          </p:cNvCxnSpPr>
          <p:nvPr/>
        </p:nvCxnSpPr>
        <p:spPr>
          <a:xfrm flipH="1">
            <a:off x="1850689" y="5049662"/>
            <a:ext cx="681325" cy="309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5EBAC65-F551-4A24-8673-3F7A8A6729F5}"/>
              </a:ext>
            </a:extLst>
          </p:cNvPr>
          <p:cNvCxnSpPr>
            <a:stCxn id="23" idx="2"/>
            <a:endCxn id="25" idx="0"/>
          </p:cNvCxnSpPr>
          <p:nvPr/>
        </p:nvCxnSpPr>
        <p:spPr>
          <a:xfrm>
            <a:off x="2532014" y="5049662"/>
            <a:ext cx="672347" cy="309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8C0CFCA-EB15-4815-908C-3171382B6C8E}"/>
              </a:ext>
            </a:extLst>
          </p:cNvPr>
          <p:cNvSpPr txBox="1"/>
          <p:nvPr/>
        </p:nvSpPr>
        <p:spPr>
          <a:xfrm>
            <a:off x="1097650" y="3861432"/>
            <a:ext cx="1434365" cy="311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fibonacci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9A92BB4-2EBB-48F1-953F-9DB06ADB831B}"/>
              </a:ext>
            </a:extLst>
          </p:cNvPr>
          <p:cNvSpPr txBox="1"/>
          <p:nvPr/>
        </p:nvSpPr>
        <p:spPr>
          <a:xfrm>
            <a:off x="466166" y="4690043"/>
            <a:ext cx="1385326" cy="3052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fibonacci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A60F8EA-0FAB-4FFA-87B7-3A96BC6C5A89}"/>
              </a:ext>
            </a:extLst>
          </p:cNvPr>
          <p:cNvCxnSpPr>
            <a:stCxn id="28" idx="2"/>
            <a:endCxn id="23" idx="0"/>
          </p:cNvCxnSpPr>
          <p:nvPr/>
        </p:nvCxnSpPr>
        <p:spPr>
          <a:xfrm>
            <a:off x="1814833" y="4172603"/>
            <a:ext cx="717181" cy="571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A40543C-4D4C-46C1-8228-13630886F353}"/>
              </a:ext>
            </a:extLst>
          </p:cNvPr>
          <p:cNvCxnSpPr>
            <a:stCxn id="28" idx="2"/>
            <a:endCxn id="29" idx="0"/>
          </p:cNvCxnSpPr>
          <p:nvPr/>
        </p:nvCxnSpPr>
        <p:spPr>
          <a:xfrm flipH="1">
            <a:off x="1158829" y="4172603"/>
            <a:ext cx="656004" cy="517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9949C1B-0875-4E01-9169-6E5E7E4B3E44}"/>
              </a:ext>
            </a:extLst>
          </p:cNvPr>
          <p:cNvCxnSpPr>
            <a:stCxn id="22" idx="2"/>
            <a:endCxn id="28" idx="0"/>
          </p:cNvCxnSpPr>
          <p:nvPr/>
        </p:nvCxnSpPr>
        <p:spPr>
          <a:xfrm flipH="1">
            <a:off x="1814833" y="3023317"/>
            <a:ext cx="1804053" cy="838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4671FBC-B3AD-4BC0-ACF7-51E16189E50B}"/>
              </a:ext>
            </a:extLst>
          </p:cNvPr>
          <p:cNvCxnSpPr>
            <a:stCxn id="22" idx="2"/>
            <a:endCxn id="13" idx="0"/>
          </p:cNvCxnSpPr>
          <p:nvPr/>
        </p:nvCxnSpPr>
        <p:spPr>
          <a:xfrm>
            <a:off x="3618886" y="3023317"/>
            <a:ext cx="2338367" cy="316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4AD4F8D-20DF-4731-A812-3D94DA97BB88}"/>
              </a:ext>
            </a:extLst>
          </p:cNvPr>
          <p:cNvSpPr txBox="1"/>
          <p:nvPr/>
        </p:nvSpPr>
        <p:spPr>
          <a:xfrm>
            <a:off x="8208509" y="3162088"/>
            <a:ext cx="29963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빨간색으로 칠해진 부분이</a:t>
            </a:r>
            <a:br>
              <a:rPr lang="en-US" altLang="ko-KR" dirty="0"/>
            </a:br>
            <a:r>
              <a:rPr lang="ko-KR" altLang="en-US" dirty="0"/>
              <a:t>중복으로 호출된 부분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총 호출 수</a:t>
            </a:r>
            <a:r>
              <a:rPr lang="en-US" altLang="ko-KR" dirty="0"/>
              <a:t>(14)</a:t>
            </a:r>
            <a:r>
              <a:rPr lang="ko-KR" altLang="en-US" dirty="0"/>
              <a:t>의</a:t>
            </a:r>
            <a:br>
              <a:rPr lang="en-US" altLang="ko-KR" dirty="0"/>
            </a:br>
            <a:r>
              <a:rPr lang="ko-KR" altLang="en-US" dirty="0"/>
              <a:t>과반</a:t>
            </a:r>
            <a:r>
              <a:rPr lang="en-US" altLang="ko-KR" dirty="0"/>
              <a:t>(9)</a:t>
            </a:r>
            <a:r>
              <a:rPr lang="ko-KR" altLang="en-US" dirty="0"/>
              <a:t>을 차지함</a:t>
            </a:r>
          </a:p>
        </p:txBody>
      </p:sp>
    </p:spTree>
    <p:extLst>
      <p:ext uri="{BB962C8B-B14F-4D97-AF65-F5344CB8AC3E}">
        <p14:creationId xmlns:p14="http://schemas.microsoft.com/office/powerpoint/2010/main" val="4203823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C8A334-54B9-4AAC-8117-6CCC3893C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피보나치 알고리즘의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69406C-EF79-4D89-BF90-863F0ECFC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반복되는 불필요한 호출을 해결하는 것이 필요</a:t>
            </a:r>
            <a:r>
              <a:rPr lang="en-US" altLang="ko-KR" dirty="0"/>
              <a:t>!</a:t>
            </a:r>
          </a:p>
          <a:p>
            <a:pPr marL="0" indent="0">
              <a:buNone/>
            </a:pPr>
            <a:endParaRPr lang="en-US" altLang="ko-KR" dirty="0"/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sz="3600" b="1" dirty="0"/>
              <a:t> 한번 계산한 항은 </a:t>
            </a:r>
            <a:r>
              <a:rPr lang="ko-KR" altLang="en-US" sz="3600" b="1" dirty="0">
                <a:solidFill>
                  <a:srgbClr val="FF0000"/>
                </a:solidFill>
              </a:rPr>
              <a:t>저장</a:t>
            </a:r>
            <a:r>
              <a:rPr lang="ko-KR" altLang="en-US" sz="3600" b="1" dirty="0"/>
              <a:t>하고 </a:t>
            </a:r>
            <a:r>
              <a:rPr lang="ko-KR" altLang="en-US" sz="3600" b="1" dirty="0">
                <a:solidFill>
                  <a:srgbClr val="FF0000"/>
                </a:solidFill>
              </a:rPr>
              <a:t>재활용</a:t>
            </a:r>
            <a:endParaRPr lang="en-US" altLang="ko-KR" sz="3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sz="3600" b="1" dirty="0">
              <a:solidFill>
                <a:srgbClr val="FF0000"/>
              </a:solidFill>
            </a:endParaRPr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sz="3600" b="1" dirty="0"/>
              <a:t> </a:t>
            </a:r>
            <a:r>
              <a:rPr lang="ko-KR" altLang="en-US" sz="3600" b="1" dirty="0">
                <a:solidFill>
                  <a:srgbClr val="FF0000"/>
                </a:solidFill>
              </a:rPr>
              <a:t>동적 계획법 </a:t>
            </a:r>
            <a:r>
              <a:rPr lang="en-US" altLang="ko-KR" sz="3600" b="1" dirty="0"/>
              <a:t>(Dynamic Programming, DP)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986820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50DE42-ECE9-4E5A-B251-65D6E36CF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A94D0-5BD8-4F37-89ED-B695365CE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과목 소개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동적 계획법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정렬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탐색</a:t>
            </a: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084362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9FAD6-0995-484F-8C2A-C318A840A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동적 계획법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7C01C9-3C75-4AB3-B6B0-2621202F6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특정 범위까지의 값을 구하기 위해 그것과 다른 범위까지의 값을 이용하여 효율적으로 값을 구하는 알고리즘 설계 기법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b="1" dirty="0" err="1"/>
              <a:t>메모이제이션</a:t>
            </a:r>
            <a:r>
              <a:rPr lang="en-US" altLang="ko-KR" b="1" dirty="0"/>
              <a:t>(</a:t>
            </a:r>
            <a:r>
              <a:rPr lang="en-US" altLang="ko-KR" b="1" dirty="0" err="1"/>
              <a:t>Memoization</a:t>
            </a:r>
            <a:r>
              <a:rPr lang="en-US" altLang="ko-KR" b="1" dirty="0"/>
              <a:t>): </a:t>
            </a:r>
            <a:r>
              <a:rPr lang="ko-KR" altLang="en-US" dirty="0"/>
              <a:t>최종 해를 구하기 위한 과정에서 중간 값들을 저장함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37419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974B7A-9422-40E8-A80D-177FB7A76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동적 계획법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F8EE71-2413-4C7A-A669-7BC8B7B9A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15918" cy="49606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동적 계획법에는 두가지 방식이 있음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b="1" dirty="0"/>
              <a:t>Top-Down</a:t>
            </a:r>
            <a:r>
              <a:rPr lang="en-US" altLang="ko-KR" dirty="0"/>
              <a:t>: </a:t>
            </a:r>
            <a:r>
              <a:rPr lang="ko-KR" altLang="en-US" dirty="0"/>
              <a:t>최종 해가 시작점</a:t>
            </a:r>
            <a:r>
              <a:rPr lang="en-US" altLang="ko-KR" dirty="0"/>
              <a:t>. </a:t>
            </a:r>
            <a:r>
              <a:rPr lang="ko-KR" altLang="en-US" dirty="0"/>
              <a:t>주로 재귀를 이용하여 구현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ex) </a:t>
            </a:r>
            <a:r>
              <a:rPr lang="en-US" altLang="ko-KR" dirty="0" err="1"/>
              <a:t>fibonacci</a:t>
            </a:r>
            <a:r>
              <a:rPr lang="en-US" altLang="ko-KR" dirty="0"/>
              <a:t>(n)</a:t>
            </a:r>
            <a:r>
              <a:rPr lang="ko-KR" altLang="en-US" dirty="0"/>
              <a:t>을 호출하면</a:t>
            </a:r>
            <a:r>
              <a:rPr lang="en-US" altLang="ko-KR" dirty="0"/>
              <a:t>, </a:t>
            </a:r>
            <a:r>
              <a:rPr lang="en-US" altLang="ko-KR" dirty="0" err="1"/>
              <a:t>fibonacci</a:t>
            </a:r>
            <a:r>
              <a:rPr lang="en-US" altLang="ko-KR" dirty="0"/>
              <a:t>(n-1), </a:t>
            </a:r>
            <a:r>
              <a:rPr lang="en-US" altLang="ko-KR" dirty="0" err="1"/>
              <a:t>fibonacci</a:t>
            </a:r>
            <a:r>
              <a:rPr lang="en-US" altLang="ko-KR" dirty="0"/>
              <a:t>(n-2), …</a:t>
            </a:r>
            <a:r>
              <a:rPr lang="ko-KR" altLang="en-US" dirty="0"/>
              <a:t>가 따라서 호출됨</a:t>
            </a:r>
            <a:r>
              <a:rPr lang="en-US" altLang="ko-KR" dirty="0"/>
              <a:t>. 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b="1" dirty="0"/>
              <a:t>Bottom-Up</a:t>
            </a:r>
            <a:r>
              <a:rPr lang="en-US" altLang="ko-KR" dirty="0"/>
              <a:t>: </a:t>
            </a:r>
            <a:r>
              <a:rPr lang="ko-KR" altLang="en-US" dirty="0"/>
              <a:t>최종 해가 도착점</a:t>
            </a:r>
            <a:r>
              <a:rPr lang="en-US" altLang="ko-KR" dirty="0"/>
              <a:t>. </a:t>
            </a:r>
            <a:r>
              <a:rPr lang="ko-KR" altLang="en-US" dirty="0"/>
              <a:t>주로 반복문을 이용하여 구현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ex) </a:t>
            </a:r>
            <a:r>
              <a:rPr lang="en-US" altLang="ko-KR" dirty="0" err="1"/>
              <a:t>fibonacci</a:t>
            </a:r>
            <a:r>
              <a:rPr lang="en-US" altLang="ko-KR" dirty="0"/>
              <a:t>(3), </a:t>
            </a:r>
            <a:r>
              <a:rPr lang="en-US" altLang="ko-KR" dirty="0" err="1"/>
              <a:t>fibonacci</a:t>
            </a:r>
            <a:r>
              <a:rPr lang="en-US" altLang="ko-KR" dirty="0"/>
              <a:t>(4), …, </a:t>
            </a:r>
            <a:r>
              <a:rPr lang="en-US" altLang="ko-KR" dirty="0" err="1"/>
              <a:t>fibonacci</a:t>
            </a:r>
            <a:r>
              <a:rPr lang="en-US" altLang="ko-KR" dirty="0"/>
              <a:t>(n) </a:t>
            </a:r>
            <a:r>
              <a:rPr lang="ko-KR" altLang="en-US" dirty="0"/>
              <a:t>순으로 계산해 나감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21155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AF91A3-C9CA-4B54-8473-1D7AEE3D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개선된 피보나치 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6CD154-74B8-45AD-8D16-FCA3EE878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Top-Down </a:t>
            </a:r>
            <a:r>
              <a:rPr lang="ko-KR" altLang="en-US" dirty="0"/>
              <a:t>방식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F9B17E-F31F-4EAF-86D5-6C4B4086B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10323"/>
            <a:ext cx="5873115" cy="36512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857FFB-EF1E-4F2D-8180-8A58F6BF4701}"/>
              </a:ext>
            </a:extLst>
          </p:cNvPr>
          <p:cNvSpPr txBox="1"/>
          <p:nvPr/>
        </p:nvSpPr>
        <p:spPr>
          <a:xfrm>
            <a:off x="6795246" y="2410323"/>
            <a:ext cx="533400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입력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85</a:t>
            </a:r>
          </a:p>
          <a:p>
            <a:endParaRPr lang="en-US" altLang="ko-KR" dirty="0"/>
          </a:p>
          <a:p>
            <a:r>
              <a:rPr lang="ko-KR" altLang="en-US" dirty="0"/>
              <a:t>출력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Time Elapsed: 0μs,</a:t>
            </a:r>
            <a:br>
              <a:rPr lang="en-US" altLang="ko-KR" dirty="0"/>
            </a:br>
            <a:r>
              <a:rPr lang="en-US" altLang="ko-KR" dirty="0"/>
              <a:t>Result: 259695496911122585</a:t>
            </a:r>
          </a:p>
          <a:p>
            <a:endParaRPr lang="en-US" altLang="ko-KR" dirty="0"/>
          </a:p>
          <a:p>
            <a:r>
              <a:rPr lang="ko-KR" altLang="en-US" dirty="0"/>
              <a:t>입력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100</a:t>
            </a:r>
          </a:p>
          <a:p>
            <a:endParaRPr lang="en-US" altLang="ko-KR" dirty="0"/>
          </a:p>
          <a:p>
            <a:r>
              <a:rPr lang="ko-KR" altLang="en-US" dirty="0"/>
              <a:t>출력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Time Elapsed: 995μs,</a:t>
            </a:r>
            <a:br>
              <a:rPr lang="en-US" altLang="ko-KR" dirty="0"/>
            </a:br>
            <a:r>
              <a:rPr lang="en-US" altLang="ko-KR" dirty="0"/>
              <a:t>Result: 354224848179261915075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56501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3E0FFA-B909-4CD7-AB9D-EFAEA93B3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개선된 피보나치 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18BFCD-868A-4ECF-BDA8-E46ACC2FD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Bottom-Up </a:t>
            </a:r>
            <a:r>
              <a:rPr lang="ko-KR" altLang="en-US" dirty="0"/>
              <a:t>방식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102CD85-1570-4630-9576-6EBCC3D0D4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603"/>
          <a:stretch/>
        </p:blipFill>
        <p:spPr>
          <a:xfrm>
            <a:off x="838200" y="2691653"/>
            <a:ext cx="4047565" cy="2819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E65389-3EA3-4297-9AE0-F3957E25C28E}"/>
              </a:ext>
            </a:extLst>
          </p:cNvPr>
          <p:cNvSpPr txBox="1"/>
          <p:nvPr/>
        </p:nvSpPr>
        <p:spPr>
          <a:xfrm>
            <a:off x="6586816" y="2154634"/>
            <a:ext cx="533400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입력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85</a:t>
            </a:r>
          </a:p>
          <a:p>
            <a:endParaRPr lang="en-US" altLang="ko-KR" dirty="0"/>
          </a:p>
          <a:p>
            <a:r>
              <a:rPr lang="ko-KR" altLang="en-US" dirty="0"/>
              <a:t>출력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Time Elapsed: 0μs,</a:t>
            </a:r>
            <a:br>
              <a:rPr lang="en-US" altLang="ko-KR" dirty="0"/>
            </a:br>
            <a:r>
              <a:rPr lang="en-US" altLang="ko-KR" dirty="0"/>
              <a:t>Result: 259695496911122585</a:t>
            </a:r>
          </a:p>
          <a:p>
            <a:endParaRPr lang="en-US" altLang="ko-KR" dirty="0"/>
          </a:p>
          <a:p>
            <a:r>
              <a:rPr lang="ko-KR" altLang="en-US" dirty="0"/>
              <a:t>입력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100</a:t>
            </a:r>
          </a:p>
          <a:p>
            <a:endParaRPr lang="en-US" altLang="ko-KR" dirty="0"/>
          </a:p>
          <a:p>
            <a:r>
              <a:rPr lang="ko-KR" altLang="en-US" dirty="0"/>
              <a:t>출력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Time Elapsed: 0μs,</a:t>
            </a:r>
            <a:br>
              <a:rPr lang="en-US" altLang="ko-KR" dirty="0"/>
            </a:br>
            <a:r>
              <a:rPr lang="en-US" altLang="ko-KR" dirty="0"/>
              <a:t>Result: 354224848179261915075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17893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59A07-9A67-4A1E-84B2-4BCBCC53E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개선된 피보나치 알고리즘의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3DDCE2-6A13-4781-BB11-E561BD42F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Top-Down </a:t>
            </a:r>
            <a:r>
              <a:rPr lang="ko-KR" altLang="en-US" dirty="0"/>
              <a:t>방식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33D411-7A7C-4713-8A76-8CF7EF9CBAEC}"/>
              </a:ext>
            </a:extLst>
          </p:cNvPr>
          <p:cNvSpPr txBox="1"/>
          <p:nvPr/>
        </p:nvSpPr>
        <p:spPr>
          <a:xfrm>
            <a:off x="3233544" y="3881718"/>
            <a:ext cx="136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fibonacci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2E7114-E5C0-47DB-9990-39D87B1C4CA9}"/>
              </a:ext>
            </a:extLst>
          </p:cNvPr>
          <p:cNvSpPr txBox="1"/>
          <p:nvPr/>
        </p:nvSpPr>
        <p:spPr>
          <a:xfrm>
            <a:off x="2211567" y="4619418"/>
            <a:ext cx="136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fibonacci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11A7B1-EDD5-4709-BC7A-31BFB54FBB56}"/>
              </a:ext>
            </a:extLst>
          </p:cNvPr>
          <p:cNvSpPr txBox="1"/>
          <p:nvPr/>
        </p:nvSpPr>
        <p:spPr>
          <a:xfrm>
            <a:off x="4130014" y="4623900"/>
            <a:ext cx="136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fibonacci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19F0202-2E8B-492B-B40F-7E206874E75F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2892885" y="4251050"/>
            <a:ext cx="1021977" cy="368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B44DC23-5B1A-4173-922F-1A53F20CFD8B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3914862" y="4251050"/>
            <a:ext cx="896470" cy="372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B3EADE4-1CB9-4413-A911-A1EB1B26CD22}"/>
              </a:ext>
            </a:extLst>
          </p:cNvPr>
          <p:cNvSpPr txBox="1"/>
          <p:nvPr/>
        </p:nvSpPr>
        <p:spPr>
          <a:xfrm>
            <a:off x="1844013" y="3052483"/>
            <a:ext cx="1434353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fibonacci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7A5003-D8B0-4950-A386-F76E09EE889E}"/>
              </a:ext>
            </a:extLst>
          </p:cNvPr>
          <p:cNvSpPr txBox="1"/>
          <p:nvPr/>
        </p:nvSpPr>
        <p:spPr>
          <a:xfrm>
            <a:off x="390101" y="3881718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fibonacci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5C2B261-F256-402F-8A21-C86BB2D0EC12}"/>
              </a:ext>
            </a:extLst>
          </p:cNvPr>
          <p:cNvCxnSpPr>
            <a:stCxn id="9" idx="2"/>
            <a:endCxn id="4" idx="0"/>
          </p:cNvCxnSpPr>
          <p:nvPr/>
        </p:nvCxnSpPr>
        <p:spPr>
          <a:xfrm>
            <a:off x="2561190" y="3429000"/>
            <a:ext cx="1353672" cy="452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6330E89-C4D3-4ED4-9A0A-7979B779FD4A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1082759" y="3429000"/>
            <a:ext cx="1478431" cy="452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91B3DF5-DD3E-4386-A773-3F3EF971E0AE}"/>
              </a:ext>
            </a:extLst>
          </p:cNvPr>
          <p:cNvSpPr txBox="1"/>
          <p:nvPr/>
        </p:nvSpPr>
        <p:spPr>
          <a:xfrm>
            <a:off x="3914862" y="3059668"/>
            <a:ext cx="2059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n=4,</a:t>
            </a:r>
            <a:br>
              <a:rPr lang="en-US" altLang="ko-KR" dirty="0"/>
            </a:br>
            <a:r>
              <a:rPr lang="ko-KR" altLang="en-US" dirty="0"/>
              <a:t>하위 호출 횟수</a:t>
            </a:r>
            <a:r>
              <a:rPr lang="en-US" altLang="ko-KR" dirty="0"/>
              <a:t>=4</a:t>
            </a:r>
            <a:endParaRPr lang="ko-KR" alt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237B141-8E97-4F59-A530-71AECF38C6C2}"/>
              </a:ext>
            </a:extLst>
          </p:cNvPr>
          <p:cNvCxnSpPr/>
          <p:nvPr/>
        </p:nvCxnSpPr>
        <p:spPr>
          <a:xfrm>
            <a:off x="5974571" y="2474259"/>
            <a:ext cx="0" cy="304800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32D019B-1D28-462E-AE50-774F9AD5B275}"/>
              </a:ext>
            </a:extLst>
          </p:cNvPr>
          <p:cNvSpPr txBox="1"/>
          <p:nvPr/>
        </p:nvSpPr>
        <p:spPr>
          <a:xfrm>
            <a:off x="10130729" y="4679599"/>
            <a:ext cx="136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fibonacci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AE02F8-4223-4FC7-B53F-8C7A996353B3}"/>
              </a:ext>
            </a:extLst>
          </p:cNvPr>
          <p:cNvSpPr txBox="1"/>
          <p:nvPr/>
        </p:nvSpPr>
        <p:spPr>
          <a:xfrm>
            <a:off x="9413553" y="3898832"/>
            <a:ext cx="1434353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fibonacci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04F2BB-5311-448B-8852-D56DE56B5774}"/>
              </a:ext>
            </a:extLst>
          </p:cNvPr>
          <p:cNvSpPr txBox="1"/>
          <p:nvPr/>
        </p:nvSpPr>
        <p:spPr>
          <a:xfrm>
            <a:off x="8745413" y="4679599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fibonacci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71D5C7E-40D9-4AB7-82F8-868CF043043A}"/>
              </a:ext>
            </a:extLst>
          </p:cNvPr>
          <p:cNvCxnSpPr>
            <a:stCxn id="21" idx="2"/>
            <a:endCxn id="16" idx="0"/>
          </p:cNvCxnSpPr>
          <p:nvPr/>
        </p:nvCxnSpPr>
        <p:spPr>
          <a:xfrm>
            <a:off x="10130730" y="4275349"/>
            <a:ext cx="681317" cy="40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F279A18-D567-4320-83B6-AFE29099B380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 flipH="1">
            <a:off x="9438071" y="4275349"/>
            <a:ext cx="692659" cy="40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FA889E7-B76F-4465-80EF-9415C36F293D}"/>
              </a:ext>
            </a:extLst>
          </p:cNvPr>
          <p:cNvSpPr txBox="1"/>
          <p:nvPr/>
        </p:nvSpPr>
        <p:spPr>
          <a:xfrm>
            <a:off x="8047699" y="3070861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fibonacci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B3D6C7-D0A2-495C-9C9E-AEFE40B03D8A}"/>
              </a:ext>
            </a:extLst>
          </p:cNvPr>
          <p:cNvSpPr txBox="1"/>
          <p:nvPr/>
        </p:nvSpPr>
        <p:spPr>
          <a:xfrm>
            <a:off x="6720117" y="3906017"/>
            <a:ext cx="136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fibonacci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498220-8B4B-4BDD-A51C-D17907E574FB}"/>
              </a:ext>
            </a:extLst>
          </p:cNvPr>
          <p:cNvSpPr txBox="1"/>
          <p:nvPr/>
        </p:nvSpPr>
        <p:spPr>
          <a:xfrm>
            <a:off x="6050139" y="4643717"/>
            <a:ext cx="136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fibonacci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B7D406-2E56-49E9-B33A-4A4A4805AEAF}"/>
              </a:ext>
            </a:extLst>
          </p:cNvPr>
          <p:cNvSpPr txBox="1"/>
          <p:nvPr/>
        </p:nvSpPr>
        <p:spPr>
          <a:xfrm>
            <a:off x="7396953" y="4643717"/>
            <a:ext cx="136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fibonacci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46154A1-0E06-40C7-B1D3-6200156804D5}"/>
              </a:ext>
            </a:extLst>
          </p:cNvPr>
          <p:cNvCxnSpPr>
            <a:stCxn id="26" idx="2"/>
            <a:endCxn id="27" idx="0"/>
          </p:cNvCxnSpPr>
          <p:nvPr/>
        </p:nvCxnSpPr>
        <p:spPr>
          <a:xfrm flipH="1">
            <a:off x="6731457" y="4275349"/>
            <a:ext cx="669978" cy="368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041A3E2-4C99-470F-B0F3-DAA891105294}"/>
              </a:ext>
            </a:extLst>
          </p:cNvPr>
          <p:cNvCxnSpPr>
            <a:cxnSpLocks/>
            <a:stCxn id="26" idx="2"/>
            <a:endCxn id="28" idx="0"/>
          </p:cNvCxnSpPr>
          <p:nvPr/>
        </p:nvCxnSpPr>
        <p:spPr>
          <a:xfrm>
            <a:off x="7401435" y="4275349"/>
            <a:ext cx="676836" cy="368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43086A0-72E0-4043-B738-E7DBFCACB998}"/>
              </a:ext>
            </a:extLst>
          </p:cNvPr>
          <p:cNvCxnSpPr>
            <a:stCxn id="25" idx="2"/>
            <a:endCxn id="26" idx="0"/>
          </p:cNvCxnSpPr>
          <p:nvPr/>
        </p:nvCxnSpPr>
        <p:spPr>
          <a:xfrm flipH="1">
            <a:off x="7401435" y="3440193"/>
            <a:ext cx="1338922" cy="465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F6E557D-DBAD-489D-BD82-2E798471D0D1}"/>
              </a:ext>
            </a:extLst>
          </p:cNvPr>
          <p:cNvCxnSpPr>
            <a:stCxn id="25" idx="2"/>
            <a:endCxn id="21" idx="0"/>
          </p:cNvCxnSpPr>
          <p:nvPr/>
        </p:nvCxnSpPr>
        <p:spPr>
          <a:xfrm>
            <a:off x="8740357" y="3440193"/>
            <a:ext cx="1390373" cy="458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7FE58F3-8E72-4547-99FE-C3131DF23E12}"/>
              </a:ext>
            </a:extLst>
          </p:cNvPr>
          <p:cNvSpPr txBox="1"/>
          <p:nvPr/>
        </p:nvSpPr>
        <p:spPr>
          <a:xfrm>
            <a:off x="9612339" y="2950534"/>
            <a:ext cx="2059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n=5,</a:t>
            </a:r>
            <a:br>
              <a:rPr lang="en-US" altLang="ko-KR" dirty="0"/>
            </a:br>
            <a:r>
              <a:rPr lang="ko-KR" altLang="en-US" dirty="0"/>
              <a:t>하위 호출 횟수</a:t>
            </a:r>
            <a:r>
              <a:rPr lang="en-US" altLang="ko-KR" dirty="0"/>
              <a:t>=6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14791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6EE9CC-629C-406C-BE0B-FA7B79222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개선된 피보나치 알고리즘의 분석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AE4E54-A66E-4A31-8AE8-1FED8AE86844}"/>
              </a:ext>
            </a:extLst>
          </p:cNvPr>
          <p:cNvSpPr txBox="1"/>
          <p:nvPr/>
        </p:nvSpPr>
        <p:spPr>
          <a:xfrm>
            <a:off x="8776957" y="4826779"/>
            <a:ext cx="1434365" cy="311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fibonacci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EDCEDE-E91E-4226-8D39-D49765952D31}"/>
              </a:ext>
            </a:extLst>
          </p:cNvPr>
          <p:cNvSpPr txBox="1"/>
          <p:nvPr/>
        </p:nvSpPr>
        <p:spPr>
          <a:xfrm>
            <a:off x="7434316" y="3973618"/>
            <a:ext cx="1385326" cy="3052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fibonacci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B6658A-EFE2-4E5A-AE33-0F7D07971FEE}"/>
              </a:ext>
            </a:extLst>
          </p:cNvPr>
          <p:cNvSpPr txBox="1"/>
          <p:nvPr/>
        </p:nvSpPr>
        <p:spPr>
          <a:xfrm>
            <a:off x="6100245" y="4779629"/>
            <a:ext cx="1362649" cy="305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fibonacci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71BEC17-5973-4670-A657-D42A04B54F92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 flipH="1">
            <a:off x="6781570" y="4278852"/>
            <a:ext cx="1345409" cy="500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AA8FA46-2D8B-4360-B119-582313F81F27}"/>
              </a:ext>
            </a:extLst>
          </p:cNvPr>
          <p:cNvCxnSpPr>
            <a:stCxn id="13" idx="2"/>
            <a:endCxn id="9" idx="0"/>
          </p:cNvCxnSpPr>
          <p:nvPr/>
        </p:nvCxnSpPr>
        <p:spPr>
          <a:xfrm>
            <a:off x="8126979" y="4278852"/>
            <a:ext cx="1367161" cy="547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203EA11-CF6E-4801-9A44-779075802D04}"/>
              </a:ext>
            </a:extLst>
          </p:cNvPr>
          <p:cNvSpPr txBox="1"/>
          <p:nvPr/>
        </p:nvSpPr>
        <p:spPr>
          <a:xfrm>
            <a:off x="5970494" y="2595366"/>
            <a:ext cx="2264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n=6,</a:t>
            </a:r>
            <a:br>
              <a:rPr lang="en-US" altLang="ko-KR" dirty="0"/>
            </a:br>
            <a:r>
              <a:rPr lang="ko-KR" altLang="en-US" dirty="0"/>
              <a:t>하위 호출 횟수</a:t>
            </a:r>
            <a:r>
              <a:rPr lang="en-US" altLang="ko-KR" dirty="0"/>
              <a:t>=8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7741F5-42C0-4AAC-8A3D-71BCC7FE1B80}"/>
              </a:ext>
            </a:extLst>
          </p:cNvPr>
          <p:cNvSpPr txBox="1"/>
          <p:nvPr/>
        </p:nvSpPr>
        <p:spPr>
          <a:xfrm>
            <a:off x="4501430" y="2751071"/>
            <a:ext cx="1469064" cy="305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fibonacci</a:t>
            </a:r>
            <a:r>
              <a:rPr lang="en-US" altLang="ko-KR" dirty="0"/>
              <a:t>(6)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EFCD46-725A-46BD-A8B7-9CD7C5AB624E}"/>
              </a:ext>
            </a:extLst>
          </p:cNvPr>
          <p:cNvSpPr txBox="1"/>
          <p:nvPr/>
        </p:nvSpPr>
        <p:spPr>
          <a:xfrm>
            <a:off x="3419982" y="4742179"/>
            <a:ext cx="1362649" cy="305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fibonacci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B5C21A-843E-4603-90FE-C6BC562ADF5E}"/>
              </a:ext>
            </a:extLst>
          </p:cNvPr>
          <p:cNvSpPr txBox="1"/>
          <p:nvPr/>
        </p:nvSpPr>
        <p:spPr>
          <a:xfrm>
            <a:off x="2786440" y="5392464"/>
            <a:ext cx="1362649" cy="305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fibonacci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2BC47C-AE52-497A-ABC2-F5E5ACF14F5A}"/>
              </a:ext>
            </a:extLst>
          </p:cNvPr>
          <p:cNvSpPr txBox="1"/>
          <p:nvPr/>
        </p:nvSpPr>
        <p:spPr>
          <a:xfrm>
            <a:off x="4140112" y="5392464"/>
            <a:ext cx="1362649" cy="305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fibonacci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2F6DA34-DF6D-4E7C-B2B1-B1E64C342FB7}"/>
              </a:ext>
            </a:extLst>
          </p:cNvPr>
          <p:cNvCxnSpPr>
            <a:stCxn id="23" idx="2"/>
            <a:endCxn id="24" idx="0"/>
          </p:cNvCxnSpPr>
          <p:nvPr/>
        </p:nvCxnSpPr>
        <p:spPr>
          <a:xfrm flipH="1">
            <a:off x="3467765" y="5047413"/>
            <a:ext cx="633542" cy="345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3D0A15E-0841-4A14-9A15-EC080C2DE94C}"/>
              </a:ext>
            </a:extLst>
          </p:cNvPr>
          <p:cNvCxnSpPr>
            <a:stCxn id="23" idx="2"/>
            <a:endCxn id="25" idx="0"/>
          </p:cNvCxnSpPr>
          <p:nvPr/>
        </p:nvCxnSpPr>
        <p:spPr>
          <a:xfrm>
            <a:off x="4101307" y="5047413"/>
            <a:ext cx="720130" cy="345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C5A84D7-1B6E-49A1-AE7E-EADD4008BE7F}"/>
              </a:ext>
            </a:extLst>
          </p:cNvPr>
          <p:cNvSpPr txBox="1"/>
          <p:nvPr/>
        </p:nvSpPr>
        <p:spPr>
          <a:xfrm>
            <a:off x="2714726" y="3894420"/>
            <a:ext cx="1434365" cy="311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fibonacci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2A6F7BC-5370-4E2D-8F8C-F8FFC259D927}"/>
              </a:ext>
            </a:extLst>
          </p:cNvPr>
          <p:cNvSpPr txBox="1"/>
          <p:nvPr/>
        </p:nvSpPr>
        <p:spPr>
          <a:xfrm>
            <a:off x="2083242" y="4723031"/>
            <a:ext cx="1385326" cy="3052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fibonacci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81479F4-8672-42D4-9F4D-B3E22C5ABA33}"/>
              </a:ext>
            </a:extLst>
          </p:cNvPr>
          <p:cNvCxnSpPr>
            <a:stCxn id="28" idx="2"/>
            <a:endCxn id="23" idx="0"/>
          </p:cNvCxnSpPr>
          <p:nvPr/>
        </p:nvCxnSpPr>
        <p:spPr>
          <a:xfrm>
            <a:off x="3431909" y="4205591"/>
            <a:ext cx="669398" cy="536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C353A3B-974D-49EE-A818-770101258AD6}"/>
              </a:ext>
            </a:extLst>
          </p:cNvPr>
          <p:cNvCxnSpPr>
            <a:stCxn id="28" idx="2"/>
            <a:endCxn id="29" idx="0"/>
          </p:cNvCxnSpPr>
          <p:nvPr/>
        </p:nvCxnSpPr>
        <p:spPr>
          <a:xfrm flipH="1">
            <a:off x="2775905" y="4205591"/>
            <a:ext cx="656004" cy="517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F38C22A-8D04-4B61-9DB5-B5512CADCE1A}"/>
              </a:ext>
            </a:extLst>
          </p:cNvPr>
          <p:cNvCxnSpPr>
            <a:stCxn id="22" idx="2"/>
            <a:endCxn id="28" idx="0"/>
          </p:cNvCxnSpPr>
          <p:nvPr/>
        </p:nvCxnSpPr>
        <p:spPr>
          <a:xfrm flipH="1">
            <a:off x="3431909" y="3056305"/>
            <a:ext cx="1804053" cy="838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842E388-1D16-454B-AF5C-490A295D9F46}"/>
              </a:ext>
            </a:extLst>
          </p:cNvPr>
          <p:cNvCxnSpPr>
            <a:stCxn id="22" idx="2"/>
            <a:endCxn id="13" idx="0"/>
          </p:cNvCxnSpPr>
          <p:nvPr/>
        </p:nvCxnSpPr>
        <p:spPr>
          <a:xfrm>
            <a:off x="5235962" y="3056305"/>
            <a:ext cx="2891017" cy="917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내용 개체 틀 2">
            <a:extLst>
              <a:ext uri="{FF2B5EF4-FFF2-40B4-BE49-F238E27FC236}">
                <a16:creationId xmlns:a16="http://schemas.microsoft.com/office/drawing/2014/main" id="{82607820-F95C-4910-84BA-C679ED222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Top-Down </a:t>
            </a:r>
            <a:r>
              <a:rPr lang="ko-KR" altLang="en-US" dirty="0"/>
              <a:t>방식</a:t>
            </a:r>
          </a:p>
        </p:txBody>
      </p:sp>
    </p:spTree>
    <p:extLst>
      <p:ext uri="{BB962C8B-B14F-4D97-AF65-F5344CB8AC3E}">
        <p14:creationId xmlns:p14="http://schemas.microsoft.com/office/powerpoint/2010/main" val="42809338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43BE6B-1AA1-4D9F-9205-7180F0A23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개선된 피보나치 알고리즘의 분석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C8B1A16F-20C5-4C80-986E-7CF204E4D4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7651052"/>
              </p:ext>
            </p:extLst>
          </p:nvPr>
        </p:nvGraphicFramePr>
        <p:xfrm>
          <a:off x="719418" y="2687320"/>
          <a:ext cx="10753164" cy="741680"/>
        </p:xfrm>
        <a:graphic>
          <a:graphicData uri="http://schemas.openxmlformats.org/drawingml/2006/table">
            <a:tbl>
              <a:tblPr firstCol="1">
                <a:tableStyleId>{073A0DAA-6AF3-43AB-8588-CEC1D06C72B9}</a:tableStyleId>
              </a:tblPr>
              <a:tblGrid>
                <a:gridCol w="1194796">
                  <a:extLst>
                    <a:ext uri="{9D8B030D-6E8A-4147-A177-3AD203B41FA5}">
                      <a16:colId xmlns:a16="http://schemas.microsoft.com/office/drawing/2014/main" val="2532083385"/>
                    </a:ext>
                  </a:extLst>
                </a:gridCol>
                <a:gridCol w="1194796">
                  <a:extLst>
                    <a:ext uri="{9D8B030D-6E8A-4147-A177-3AD203B41FA5}">
                      <a16:colId xmlns:a16="http://schemas.microsoft.com/office/drawing/2014/main" val="1367857135"/>
                    </a:ext>
                  </a:extLst>
                </a:gridCol>
                <a:gridCol w="1194796">
                  <a:extLst>
                    <a:ext uri="{9D8B030D-6E8A-4147-A177-3AD203B41FA5}">
                      <a16:colId xmlns:a16="http://schemas.microsoft.com/office/drawing/2014/main" val="788902703"/>
                    </a:ext>
                  </a:extLst>
                </a:gridCol>
                <a:gridCol w="1194796">
                  <a:extLst>
                    <a:ext uri="{9D8B030D-6E8A-4147-A177-3AD203B41FA5}">
                      <a16:colId xmlns:a16="http://schemas.microsoft.com/office/drawing/2014/main" val="2489872677"/>
                    </a:ext>
                  </a:extLst>
                </a:gridCol>
                <a:gridCol w="1194796">
                  <a:extLst>
                    <a:ext uri="{9D8B030D-6E8A-4147-A177-3AD203B41FA5}">
                      <a16:colId xmlns:a16="http://schemas.microsoft.com/office/drawing/2014/main" val="2996321331"/>
                    </a:ext>
                  </a:extLst>
                </a:gridCol>
                <a:gridCol w="1194796">
                  <a:extLst>
                    <a:ext uri="{9D8B030D-6E8A-4147-A177-3AD203B41FA5}">
                      <a16:colId xmlns:a16="http://schemas.microsoft.com/office/drawing/2014/main" val="2466657942"/>
                    </a:ext>
                  </a:extLst>
                </a:gridCol>
                <a:gridCol w="1194796">
                  <a:extLst>
                    <a:ext uri="{9D8B030D-6E8A-4147-A177-3AD203B41FA5}">
                      <a16:colId xmlns:a16="http://schemas.microsoft.com/office/drawing/2014/main" val="2094062248"/>
                    </a:ext>
                  </a:extLst>
                </a:gridCol>
                <a:gridCol w="1194796">
                  <a:extLst>
                    <a:ext uri="{9D8B030D-6E8A-4147-A177-3AD203B41FA5}">
                      <a16:colId xmlns:a16="http://schemas.microsoft.com/office/drawing/2014/main" val="1569091723"/>
                    </a:ext>
                  </a:extLst>
                </a:gridCol>
                <a:gridCol w="1194796">
                  <a:extLst>
                    <a:ext uri="{9D8B030D-6E8A-4147-A177-3AD203B41FA5}">
                      <a16:colId xmlns:a16="http://schemas.microsoft.com/office/drawing/2014/main" val="2212625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03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호출 횟수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15077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2AA984-49FC-42F9-A7B1-804428C3EF08}"/>
                  </a:ext>
                </a:extLst>
              </p:cNvPr>
              <p:cNvSpPr txBox="1"/>
              <p:nvPr/>
            </p:nvSpPr>
            <p:spPr>
              <a:xfrm>
                <a:off x="2809138" y="4093940"/>
                <a:ext cx="6990503" cy="472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2400" i="1" dirty="0" smtClean="0">
                        <a:latin typeface="Cambria Math" panose="02040503050406030204" pitchFamily="18" charset="0"/>
                      </a:rPr>
                      <m:t>호출횟</m:t>
                    </m:r>
                    <m:sSub>
                      <m:sSubPr>
                        <m:ctrlP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 dirty="0" smtClean="0">
                            <a:latin typeface="Cambria Math" panose="02040503050406030204" pitchFamily="18" charset="0"/>
                          </a:rPr>
                          <m:t>수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ko-KR" altLang="en-US" sz="2400" i="1" dirty="0">
                        <a:latin typeface="Cambria Math" panose="02040503050406030204" pitchFamily="18" charset="0"/>
                      </a:rPr>
                      <m:t>로</m:t>
                    </m:r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O(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2400" dirty="0"/>
                  <a:t>)</a:t>
                </a:r>
                <a:r>
                  <a:rPr lang="ko-KR" altLang="en-US" sz="2400" dirty="0"/>
                  <a:t>의 시간 복잡도를 가짐</a:t>
                </a:r>
                <a:r>
                  <a:rPr lang="en-US" altLang="ko-KR" sz="2400" dirty="0"/>
                  <a:t>.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2AA984-49FC-42F9-A7B1-804428C3E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138" y="4093940"/>
                <a:ext cx="6990503" cy="472694"/>
              </a:xfrm>
              <a:prstGeom prst="rect">
                <a:avLst/>
              </a:prstGeom>
              <a:blipFill>
                <a:blip r:embed="rId2"/>
                <a:stretch>
                  <a:fillRect t="-7792" r="-349" b="-29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0C7187A-E780-4E82-8162-207033D1A66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Top-Down </a:t>
            </a:r>
            <a:r>
              <a:rPr lang="ko-KR" altLang="en-US" dirty="0"/>
              <a:t>방식</a:t>
            </a:r>
          </a:p>
        </p:txBody>
      </p:sp>
    </p:spTree>
    <p:extLst>
      <p:ext uri="{BB962C8B-B14F-4D97-AF65-F5344CB8AC3E}">
        <p14:creationId xmlns:p14="http://schemas.microsoft.com/office/powerpoint/2010/main" val="38265344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D43E38-F973-4B35-9E3A-44E8049B8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개선된 피보나치 알고리즘의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75AD10-08BF-4EE1-AD49-2C413F3AD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Bottom-Up </a:t>
            </a:r>
            <a:r>
              <a:rPr lang="ko-KR" altLang="en-US" dirty="0"/>
              <a:t>방식</a:t>
            </a:r>
            <a:br>
              <a:rPr lang="en-US" altLang="ko-KR" dirty="0"/>
            </a:br>
            <a:r>
              <a:rPr lang="ko-KR" altLang="en-US" dirty="0"/>
              <a:t>반복문으로 구현했기 때문에 더하기 연산을 기준으로 알고리즘의 복잡도 계산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6E0449-681D-482A-8F88-5E4D73616F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603"/>
          <a:stretch/>
        </p:blipFill>
        <p:spPr>
          <a:xfrm>
            <a:off x="1010920" y="3429000"/>
            <a:ext cx="4047565" cy="2819400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30F70C67-0721-4EA4-B71D-669B8333F2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078690"/>
              </p:ext>
            </p:extLst>
          </p:nvPr>
        </p:nvGraphicFramePr>
        <p:xfrm>
          <a:off x="5520763" y="3553059"/>
          <a:ext cx="5936130" cy="741680"/>
        </p:xfrm>
        <a:graphic>
          <a:graphicData uri="http://schemas.openxmlformats.org/drawingml/2006/table">
            <a:tbl>
              <a:tblPr firstCol="1">
                <a:tableStyleId>{073A0DAA-6AF3-43AB-8588-CEC1D06C72B9}</a:tableStyleId>
              </a:tblPr>
              <a:tblGrid>
                <a:gridCol w="1187226">
                  <a:extLst>
                    <a:ext uri="{9D8B030D-6E8A-4147-A177-3AD203B41FA5}">
                      <a16:colId xmlns:a16="http://schemas.microsoft.com/office/drawing/2014/main" val="144568875"/>
                    </a:ext>
                  </a:extLst>
                </a:gridCol>
                <a:gridCol w="1187226">
                  <a:extLst>
                    <a:ext uri="{9D8B030D-6E8A-4147-A177-3AD203B41FA5}">
                      <a16:colId xmlns:a16="http://schemas.microsoft.com/office/drawing/2014/main" val="2411664882"/>
                    </a:ext>
                  </a:extLst>
                </a:gridCol>
                <a:gridCol w="1187226">
                  <a:extLst>
                    <a:ext uri="{9D8B030D-6E8A-4147-A177-3AD203B41FA5}">
                      <a16:colId xmlns:a16="http://schemas.microsoft.com/office/drawing/2014/main" val="4215952291"/>
                    </a:ext>
                  </a:extLst>
                </a:gridCol>
                <a:gridCol w="1187226">
                  <a:extLst>
                    <a:ext uri="{9D8B030D-6E8A-4147-A177-3AD203B41FA5}">
                      <a16:colId xmlns:a16="http://schemas.microsoft.com/office/drawing/2014/main" val="85215039"/>
                    </a:ext>
                  </a:extLst>
                </a:gridCol>
                <a:gridCol w="1187226">
                  <a:extLst>
                    <a:ext uri="{9D8B030D-6E8A-4147-A177-3AD203B41FA5}">
                      <a16:colId xmlns:a16="http://schemas.microsoft.com/office/drawing/2014/main" val="1879985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43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연산 횟수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15414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4BEF89D-6996-4221-A9D2-F2866007A8F9}"/>
                  </a:ext>
                </a:extLst>
              </p:cNvPr>
              <p:cNvSpPr txBox="1"/>
              <p:nvPr/>
            </p:nvSpPr>
            <p:spPr>
              <a:xfrm>
                <a:off x="5520763" y="4602353"/>
                <a:ext cx="6051337" cy="840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 dirty="0">
                            <a:latin typeface="Cambria Math" panose="02040503050406030204" pitchFamily="18" charset="0"/>
                          </a:rPr>
                          <m:t>연</m:t>
                        </m:r>
                        <m:r>
                          <a:rPr lang="ko-KR" altLang="en-US" sz="2400" i="1" dirty="0" smtClean="0">
                            <a:latin typeface="Cambria Math" panose="02040503050406030204" pitchFamily="18" charset="0"/>
                          </a:rPr>
                          <m:t>산</m:t>
                        </m:r>
                        <m:r>
                          <a:rPr lang="ko-KR" altLang="en-US" sz="2400" i="1" dirty="0">
                            <a:latin typeface="Cambria Math" panose="02040503050406030204" pitchFamily="18" charset="0"/>
                          </a:rPr>
                          <m:t>횟수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ko-KR" altLang="en-US" sz="2400" i="1" dirty="0">
                        <a:latin typeface="Cambria Math" panose="02040503050406030204" pitchFamily="18" charset="0"/>
                      </a:rPr>
                      <m:t>로</m:t>
                    </m:r>
                  </m:oMath>
                </a14:m>
                <a:r>
                  <a:rPr lang="en-US" altLang="ko-KR" sz="2400" dirty="0"/>
                  <a:t> Bottom-Up </a:t>
                </a:r>
                <a:r>
                  <a:rPr lang="ko-KR" altLang="en-US" sz="2400" dirty="0"/>
                  <a:t>방식 또한</a:t>
                </a:r>
                <a:endParaRPr lang="en-US" altLang="ko-KR" sz="2400" dirty="0"/>
              </a:p>
              <a:p>
                <a:r>
                  <a:rPr lang="en-US" altLang="ko-KR" sz="2400" dirty="0"/>
                  <a:t>O(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2400" dirty="0"/>
                  <a:t>)</a:t>
                </a:r>
                <a:r>
                  <a:rPr lang="ko-KR" altLang="en-US" sz="2400" dirty="0"/>
                  <a:t>의 시간 복잡도를 가짐</a:t>
                </a:r>
                <a:r>
                  <a:rPr lang="en-US" altLang="ko-KR" sz="2400" dirty="0"/>
                  <a:t>.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4BEF89D-6996-4221-A9D2-F2866007A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763" y="4602353"/>
                <a:ext cx="6051337" cy="840358"/>
              </a:xfrm>
              <a:prstGeom prst="rect">
                <a:avLst/>
              </a:prstGeom>
              <a:blipFill>
                <a:blip r:embed="rId3"/>
                <a:stretch>
                  <a:fillRect l="-1613" t="-5072" r="-605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90292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FEC4D2-C259-41B6-A23B-EF060265A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개선된 피보나치 알고리즘의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6B3B10-414C-4B47-A85A-6C6A39A19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Top-Down vs</a:t>
            </a:r>
            <a:r>
              <a:rPr lang="ko-KR" altLang="en-US" dirty="0"/>
              <a:t> </a:t>
            </a:r>
            <a:r>
              <a:rPr lang="en-US" altLang="ko-KR" dirty="0"/>
              <a:t>Bottom-Up</a:t>
            </a:r>
            <a:br>
              <a:rPr lang="en-US" altLang="ko-KR" dirty="0"/>
            </a:br>
            <a:r>
              <a:rPr lang="ko-KR" altLang="en-US" dirty="0"/>
              <a:t>피보나치 수열 문제에서</a:t>
            </a:r>
            <a:r>
              <a:rPr lang="en-US" altLang="ko-KR" dirty="0"/>
              <a:t> n=100</a:t>
            </a:r>
            <a:r>
              <a:rPr lang="ko-KR" altLang="en-US" dirty="0"/>
              <a:t>일 때</a:t>
            </a:r>
            <a:br>
              <a:rPr lang="en-US" altLang="ko-KR" dirty="0"/>
            </a:br>
            <a:r>
              <a:rPr lang="en-US" altLang="ko-KR" dirty="0"/>
              <a:t>Top-Down </a:t>
            </a:r>
            <a:r>
              <a:rPr lang="ko-KR" altLang="en-US" dirty="0"/>
              <a:t>방식의 경우 </a:t>
            </a:r>
            <a:r>
              <a:rPr lang="en-US" altLang="ko-KR" dirty="0"/>
              <a:t>995μs</a:t>
            </a:r>
            <a:r>
              <a:rPr lang="ko-KR" altLang="en-US" dirty="0"/>
              <a:t>가 경과했지만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Bottom-Up </a:t>
            </a:r>
            <a:r>
              <a:rPr lang="ko-KR" altLang="en-US" dirty="0"/>
              <a:t>방식은 </a:t>
            </a:r>
            <a:r>
              <a:rPr lang="en-US" altLang="ko-KR" dirty="0"/>
              <a:t>1μs</a:t>
            </a:r>
            <a:r>
              <a:rPr lang="ko-KR" altLang="en-US" dirty="0"/>
              <a:t>도 걸리지 않았음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그러나 이를 두고 </a:t>
            </a:r>
            <a:r>
              <a:rPr lang="en-US" altLang="ko-KR" dirty="0"/>
              <a:t>Bottom-Up </a:t>
            </a:r>
            <a:r>
              <a:rPr lang="ko-KR" altLang="en-US" dirty="0"/>
              <a:t>방식이 </a:t>
            </a:r>
            <a:r>
              <a:rPr lang="en-US" altLang="ko-KR" dirty="0"/>
              <a:t>Top-Down </a:t>
            </a:r>
            <a:r>
              <a:rPr lang="ko-KR" altLang="en-US" dirty="0"/>
              <a:t>방식보다</a:t>
            </a:r>
            <a:br>
              <a:rPr lang="en-US" altLang="ko-KR" dirty="0"/>
            </a:br>
            <a:r>
              <a:rPr lang="ko-KR" altLang="en-US" dirty="0"/>
              <a:t>우월하다고 볼 수는 없음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문제에 따라 적절한 풀이를 유연하게 선택할 줄 알아야함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722295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A8FC02-96BA-4D2D-BCCA-EFCD0E28B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참고자료 </a:t>
            </a:r>
            <a:r>
              <a:rPr lang="en-US" altLang="ko-KR" dirty="0"/>
              <a:t>– </a:t>
            </a:r>
            <a:r>
              <a:rPr lang="ko-KR" altLang="en-US" dirty="0"/>
              <a:t>복잡도의 비교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F1F4247-ACA2-4916-887E-24898F2F1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16" y="2370129"/>
            <a:ext cx="3743044" cy="3681582"/>
          </a:xfrm>
          <a:prstGeom prst="rect">
            <a:avLst/>
          </a:prstGeom>
          <a:noFill/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C94C48E6-A6CA-41DF-87DF-F61426EB2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239" y="2484311"/>
            <a:ext cx="3743044" cy="3567400"/>
          </a:xfrm>
          <a:prstGeom prst="rect">
            <a:avLst/>
          </a:prstGeom>
          <a:noFill/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50736AE2-02A6-4300-888D-E0D08FC8B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7261" y="2484311"/>
            <a:ext cx="3706703" cy="3567400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1A85945-E1B5-4219-9397-4A7690F28E1F}"/>
                  </a:ext>
                </a:extLst>
              </p:cNvPr>
              <p:cNvSpPr txBox="1"/>
              <p:nvPr/>
            </p:nvSpPr>
            <p:spPr>
              <a:xfrm>
                <a:off x="3758573" y="1603986"/>
                <a:ext cx="45983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dirty="0"/>
                  <a:t>) &gt;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dirty="0"/>
                  <a:t>) &gt;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/>
                  <a:t>) &gt; O(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/>
                  <a:t>) &gt; O(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1A85945-E1B5-4219-9397-4A7690F28E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8573" y="1603986"/>
                <a:ext cx="4598375" cy="369332"/>
              </a:xfrm>
              <a:prstGeom prst="rect">
                <a:avLst/>
              </a:prstGeom>
              <a:blipFill>
                <a:blip r:embed="rId5"/>
                <a:stretch>
                  <a:fillRect l="-1194" t="-8197" r="-398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77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E053A-FA74-496E-80F1-D25F1B571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과목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E741B1-36C2-4185-82E1-21A8D271A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주로 </a:t>
            </a:r>
            <a:r>
              <a:rPr lang="en-US" altLang="ko-KR" dirty="0"/>
              <a:t>2~3</a:t>
            </a:r>
            <a:r>
              <a:rPr lang="ko-KR" altLang="en-US" dirty="0"/>
              <a:t>학년 때 수강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문제를 해결하는 여러 방법들을 학습하고 분석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자료 구조를 선 이수해야 하는 경우가 많음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알고리즘의 평가는 주로 </a:t>
            </a:r>
            <a:r>
              <a:rPr lang="en-US" altLang="ko-KR" dirty="0"/>
              <a:t>Big-O </a:t>
            </a:r>
            <a:r>
              <a:rPr lang="ko-KR" altLang="en-US"/>
              <a:t>표기법으로 </a:t>
            </a:r>
            <a:r>
              <a:rPr lang="ko-KR" altLang="en-US" dirty="0"/>
              <a:t>진행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08549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4A6EA9-0CF3-48FB-BCD6-163980021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42784D-F90F-4DB3-B1B1-17A7F3B6D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6962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배열</a:t>
            </a:r>
            <a:r>
              <a:rPr lang="en-US" altLang="ko-KR" dirty="0"/>
              <a:t>(</a:t>
            </a:r>
            <a:r>
              <a:rPr lang="ko-KR" altLang="en-US" dirty="0"/>
              <a:t>리스트</a:t>
            </a:r>
            <a:r>
              <a:rPr lang="en-US" altLang="ko-KR" dirty="0"/>
              <a:t>)</a:t>
            </a:r>
            <a:r>
              <a:rPr lang="ko-KR" altLang="en-US" dirty="0"/>
              <a:t>의 각 원소를 오름차순</a:t>
            </a:r>
            <a:r>
              <a:rPr lang="en-US" altLang="ko-KR" dirty="0"/>
              <a:t>(a-&gt;z, 0-&gt;9) </a:t>
            </a:r>
            <a:r>
              <a:rPr lang="ko-KR" altLang="en-US" dirty="0"/>
              <a:t>또는 내림차순</a:t>
            </a:r>
            <a:r>
              <a:rPr lang="en-US" altLang="ko-KR" dirty="0"/>
              <a:t>(z-&gt;a, 9-&gt;0)</a:t>
            </a:r>
            <a:r>
              <a:rPr lang="ko-KR" altLang="en-US" dirty="0"/>
              <a:t>으로 재배열함</a:t>
            </a:r>
            <a:r>
              <a:rPr lang="en-US" altLang="ko-KR" dirty="0"/>
              <a:t>. </a:t>
            </a:r>
            <a:r>
              <a:rPr lang="ko-KR" altLang="en-US" dirty="0"/>
              <a:t>알고리즘 설명은 오름차순 기준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탐색을 하기 위해 필수적인 행위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755657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4C64F2-EB3F-4981-BA7C-061887E65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3DE3846-DAE6-401B-BC37-95EB3F9CF9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/>
                  <a:t>크게 시간 복잡도가 </a:t>
                </a:r>
                <a:r>
                  <a:rPr lang="en-US" altLang="ko-KR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인 알고리즘과</a:t>
                </a:r>
                <a:br>
                  <a:rPr lang="en-US" altLang="ko-KR" dirty="0"/>
                </a:br>
                <a:r>
                  <a:rPr lang="en-US" altLang="ko-KR" dirty="0"/>
                  <a:t>O(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인 알고리즘으로 나뉨</a:t>
                </a:r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/>
                  <a:t>): </a:t>
                </a:r>
                <a:r>
                  <a:rPr lang="ko-KR" altLang="en-US" b="1" dirty="0"/>
                  <a:t>선택 정렬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거품 정렬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삽입 정렬 등</a:t>
                </a:r>
                <a:br>
                  <a:rPr lang="en-US" altLang="ko-KR" dirty="0"/>
                </a:br>
                <a:r>
                  <a:rPr lang="en-US" altLang="ko-KR" dirty="0"/>
                  <a:t>O(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ko-KR" dirty="0"/>
                  <a:t>): </a:t>
                </a:r>
                <a:r>
                  <a:rPr lang="ko-KR" altLang="en-US" b="1" dirty="0" err="1"/>
                  <a:t>퀵</a:t>
                </a:r>
                <a:r>
                  <a:rPr lang="ko-KR" altLang="en-US" b="1" dirty="0"/>
                  <a:t> 정렬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합병 정렬</a:t>
                </a:r>
                <a:r>
                  <a:rPr lang="en-US" altLang="ko-KR" dirty="0"/>
                  <a:t>, </a:t>
                </a:r>
                <a:r>
                  <a:rPr lang="ko-KR" altLang="en-US" dirty="0" err="1"/>
                  <a:t>힙</a:t>
                </a:r>
                <a:r>
                  <a:rPr lang="ko-KR" altLang="en-US" dirty="0"/>
                  <a:t> 정렬 등</a:t>
                </a:r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ko-KR" altLang="en-US" dirty="0"/>
                  <a:t>이번 강의에서는 </a:t>
                </a:r>
                <a:r>
                  <a:rPr lang="ko-KR" altLang="en-US" b="1" dirty="0"/>
                  <a:t>선택 정렬</a:t>
                </a:r>
                <a:r>
                  <a:rPr lang="ko-KR" altLang="en-US" dirty="0"/>
                  <a:t>과 </a:t>
                </a:r>
                <a:r>
                  <a:rPr lang="ko-KR" altLang="en-US" b="1" dirty="0" err="1"/>
                  <a:t>퀵</a:t>
                </a:r>
                <a:r>
                  <a:rPr lang="ko-KR" altLang="en-US" b="1" dirty="0"/>
                  <a:t> 정렬</a:t>
                </a:r>
                <a:r>
                  <a:rPr lang="ko-KR" altLang="en-US" dirty="0"/>
                  <a:t>만 다룰 예정</a:t>
                </a:r>
                <a:r>
                  <a:rPr lang="en-US" altLang="ko-KR" dirty="0"/>
                  <a:t>.</a:t>
                </a:r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3DE3846-DAE6-401B-BC37-95EB3F9CF9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72395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73A55-FD79-4B15-97BE-4ACFB3DB9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선택 정렬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57F6722-F60F-45C3-BC76-F6A0BDCF79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첫번째 인덱스부터 순차적으로 나머지 배열의 최소값을 채워 나가는 정렬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의 시간 복잡도를 가진다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57F6722-F60F-45C3-BC76-F6A0BDCF79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62685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4CE895-EA60-4EF2-81CB-25B3B6083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선택 정렬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2EF4FF-6C1E-4EA1-B09D-C5571BAC3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dirty="0" err="1"/>
              <a:t>current_index</a:t>
            </a:r>
            <a:r>
              <a:rPr lang="ko-KR" altLang="en-US" dirty="0"/>
              <a:t>를 </a:t>
            </a:r>
            <a:r>
              <a:rPr lang="en-US" altLang="ko-KR" dirty="0"/>
              <a:t>0</a:t>
            </a:r>
            <a:r>
              <a:rPr lang="ko-KR" altLang="en-US" dirty="0"/>
              <a:t>으로 설정한다</a:t>
            </a:r>
            <a:r>
              <a:rPr lang="en-US" altLang="ko-KR" dirty="0"/>
              <a:t>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dirty="0" err="1"/>
              <a:t>min_index</a:t>
            </a:r>
            <a:r>
              <a:rPr lang="ko-KR" altLang="en-US" dirty="0"/>
              <a:t>를 </a:t>
            </a:r>
            <a:r>
              <a:rPr lang="en-US" altLang="ko-KR" dirty="0" err="1"/>
              <a:t>current_index</a:t>
            </a:r>
            <a:r>
              <a:rPr lang="ko-KR" altLang="en-US" dirty="0"/>
              <a:t>와 같게 둔다</a:t>
            </a:r>
            <a:r>
              <a:rPr lang="en-US" altLang="ko-KR" dirty="0"/>
              <a:t>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dirty="0"/>
              <a:t>i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min_index+1</a:t>
            </a:r>
            <a:r>
              <a:rPr lang="ko-KR" altLang="en-US" dirty="0"/>
              <a:t>부터 배열의 끝까지 이동시키며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만약 </a:t>
            </a:r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]&lt;</a:t>
            </a:r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 err="1"/>
              <a:t>min_index</a:t>
            </a:r>
            <a:r>
              <a:rPr lang="en-US" altLang="ko-KR" dirty="0"/>
              <a:t>]</a:t>
            </a:r>
            <a:r>
              <a:rPr lang="ko-KR" altLang="en-US" dirty="0"/>
              <a:t>라면</a:t>
            </a:r>
            <a:r>
              <a:rPr lang="en-US" altLang="ko-KR" dirty="0"/>
              <a:t>, </a:t>
            </a:r>
            <a:r>
              <a:rPr lang="en-US" altLang="ko-KR" dirty="0" err="1"/>
              <a:t>min_index</a:t>
            </a:r>
            <a:r>
              <a:rPr lang="ko-KR" altLang="en-US" dirty="0"/>
              <a:t>를 </a:t>
            </a:r>
            <a:r>
              <a:rPr lang="en-US" altLang="ko-KR" dirty="0" err="1"/>
              <a:t>i</a:t>
            </a:r>
            <a:r>
              <a:rPr lang="ko-KR" altLang="en-US" dirty="0"/>
              <a:t>로 업데이트한다</a:t>
            </a:r>
            <a:r>
              <a:rPr lang="en-US" altLang="ko-KR" dirty="0"/>
              <a:t>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 err="1"/>
              <a:t>min_index</a:t>
            </a:r>
            <a:r>
              <a:rPr lang="en-US" altLang="ko-KR" dirty="0"/>
              <a:t>]</a:t>
            </a:r>
            <a:r>
              <a:rPr lang="ko-KR" altLang="en-US" dirty="0"/>
              <a:t>와 </a:t>
            </a:r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 err="1"/>
              <a:t>current_index</a:t>
            </a:r>
            <a:r>
              <a:rPr lang="en-US" altLang="ko-KR" dirty="0"/>
              <a:t>]</a:t>
            </a:r>
            <a:r>
              <a:rPr lang="ko-KR" altLang="en-US" dirty="0"/>
              <a:t>를 서로 바꾼다</a:t>
            </a:r>
            <a:r>
              <a:rPr lang="en-US" altLang="ko-KR" dirty="0"/>
              <a:t>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dirty="0" err="1"/>
              <a:t>current_index</a:t>
            </a:r>
            <a:r>
              <a:rPr lang="en-US" altLang="ko-KR" dirty="0"/>
              <a:t>+=1</a:t>
            </a:r>
            <a:r>
              <a:rPr lang="ko-KR" altLang="en-US" dirty="0"/>
              <a:t>한 채로 </a:t>
            </a:r>
            <a:r>
              <a:rPr lang="en-US" altLang="ko-KR" dirty="0"/>
              <a:t>2</a:t>
            </a:r>
            <a:r>
              <a:rPr lang="ko-KR" altLang="en-US" dirty="0"/>
              <a:t>번부터 반복한다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67669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C3C10-2D83-4CC1-BB2E-DBF9B1D26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선택 정렬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81723E-A7D6-4E85-9444-8CF91A9D9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1AB05259-83DC-43C6-9239-333A4FC48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136823"/>
              </p:ext>
            </p:extLst>
          </p:nvPr>
        </p:nvGraphicFramePr>
        <p:xfrm>
          <a:off x="2031999" y="3630454"/>
          <a:ext cx="8128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54841468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9218766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5057324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6958832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433906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19436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8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083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2412BDA-186D-4A47-8D0B-303A7C429763}"/>
              </a:ext>
            </a:extLst>
          </p:cNvPr>
          <p:cNvSpPr txBox="1"/>
          <p:nvPr/>
        </p:nvSpPr>
        <p:spPr>
          <a:xfrm>
            <a:off x="5114364" y="4616824"/>
            <a:ext cx="1963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배열의 초기 상태</a:t>
            </a:r>
          </a:p>
        </p:txBody>
      </p:sp>
    </p:spTree>
    <p:extLst>
      <p:ext uri="{BB962C8B-B14F-4D97-AF65-F5344CB8AC3E}">
        <p14:creationId xmlns:p14="http://schemas.microsoft.com/office/powerpoint/2010/main" val="5647612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FB947-18B9-4159-9979-2AF49D72E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선택 정렬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A462B4D4-6D6C-41BA-BC5F-0BEDBA21D8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202199"/>
              </p:ext>
            </p:extLst>
          </p:nvPr>
        </p:nvGraphicFramePr>
        <p:xfrm>
          <a:off x="1691340" y="3200148"/>
          <a:ext cx="8128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54841468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9218766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5057324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6958832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433906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19436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8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0835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07C606B-75D6-4419-B465-57AE1B6EDA7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729318" y="2792862"/>
            <a:ext cx="0" cy="380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F46DB11-4FC4-48A5-BFDB-22711D36902D}"/>
              </a:ext>
            </a:extLst>
          </p:cNvPr>
          <p:cNvSpPr txBox="1"/>
          <p:nvPr/>
        </p:nvSpPr>
        <p:spPr>
          <a:xfrm>
            <a:off x="3200401" y="2146531"/>
            <a:ext cx="1057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current index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DDFAD8-84FD-40A8-AEAC-6418F3614578}"/>
              </a:ext>
            </a:extLst>
          </p:cNvPr>
          <p:cNvSpPr txBox="1"/>
          <p:nvPr/>
        </p:nvSpPr>
        <p:spPr>
          <a:xfrm>
            <a:off x="3303495" y="4349114"/>
            <a:ext cx="851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min</a:t>
            </a:r>
            <a:br>
              <a:rPr lang="en-US" altLang="ko-KR" dirty="0"/>
            </a:br>
            <a:r>
              <a:rPr lang="en-US" altLang="ko-KR" dirty="0"/>
              <a:t>index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248063B-2BBC-4C58-8ABD-F9ECAA5CB8FE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3729318" y="4003973"/>
            <a:ext cx="0" cy="345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3AEB460-8876-4230-8F21-C1588A7A4F73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5082988" y="4003973"/>
            <a:ext cx="0" cy="478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FE1E817-5C36-41E4-ADA7-7E5217F9D8FC}"/>
              </a:ext>
            </a:extLst>
          </p:cNvPr>
          <p:cNvSpPr txBox="1"/>
          <p:nvPr/>
        </p:nvSpPr>
        <p:spPr>
          <a:xfrm>
            <a:off x="4975412" y="4482353"/>
            <a:ext cx="215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</a:t>
            </a:r>
            <a:endParaRPr lang="ko-KR" altLang="en-US" dirty="0"/>
          </a:p>
        </p:txBody>
      </p:sp>
      <p:sp>
        <p:nvSpPr>
          <p:cNvPr id="24" name="원호 23">
            <a:extLst>
              <a:ext uri="{FF2B5EF4-FFF2-40B4-BE49-F238E27FC236}">
                <a16:creationId xmlns:a16="http://schemas.microsoft.com/office/drawing/2014/main" id="{FE65C4A9-BB2A-4F33-B06E-224844420FC3}"/>
              </a:ext>
            </a:extLst>
          </p:cNvPr>
          <p:cNvSpPr/>
          <p:nvPr/>
        </p:nvSpPr>
        <p:spPr>
          <a:xfrm rot="10800000">
            <a:off x="3729318" y="4516885"/>
            <a:ext cx="1353663" cy="957120"/>
          </a:xfrm>
          <a:prstGeom prst="arc">
            <a:avLst>
              <a:gd name="adj1" fmla="val 10874263"/>
              <a:gd name="adj2" fmla="val 2154981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73250A-3BC3-4BF9-BD96-BD42AE7B9E6E}"/>
              </a:ext>
            </a:extLst>
          </p:cNvPr>
          <p:cNvSpPr txBox="1"/>
          <p:nvPr/>
        </p:nvSpPr>
        <p:spPr>
          <a:xfrm>
            <a:off x="4074455" y="5508538"/>
            <a:ext cx="663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비교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3B6E43-C5EA-49FC-BABA-7484DFF4FF89}"/>
              </a:ext>
            </a:extLst>
          </p:cNvPr>
          <p:cNvSpPr txBox="1"/>
          <p:nvPr/>
        </p:nvSpPr>
        <p:spPr>
          <a:xfrm>
            <a:off x="5508803" y="5231539"/>
            <a:ext cx="3424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 err="1"/>
              <a:t>min_index</a:t>
            </a:r>
            <a:r>
              <a:rPr lang="en-US" altLang="ko-KR" dirty="0"/>
              <a:t>]</a:t>
            </a:r>
            <a:r>
              <a:rPr lang="ko-KR" altLang="en-US" dirty="0"/>
              <a:t>와 </a:t>
            </a:r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</a:t>
            </a:r>
            <a:r>
              <a:rPr lang="ko-KR" altLang="en-US" dirty="0"/>
              <a:t>비교 후 </a:t>
            </a:r>
            <a:r>
              <a:rPr lang="en-US" altLang="ko-KR" dirty="0" err="1"/>
              <a:t>min_index</a:t>
            </a:r>
            <a:r>
              <a:rPr lang="en-US" altLang="ko-KR" dirty="0"/>
              <a:t> </a:t>
            </a:r>
            <a:r>
              <a:rPr lang="ko-KR" altLang="en-US" dirty="0"/>
              <a:t>업데이트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8E980E-17AE-402B-99AF-17C8214C84C6}"/>
              </a:ext>
            </a:extLst>
          </p:cNvPr>
          <p:cNvSpPr txBox="1"/>
          <p:nvPr/>
        </p:nvSpPr>
        <p:spPr>
          <a:xfrm>
            <a:off x="4247019" y="1571166"/>
            <a:ext cx="1848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를 </a:t>
            </a:r>
            <a:r>
              <a:rPr lang="en-US" altLang="ko-KR" dirty="0" err="1"/>
              <a:t>min_index</a:t>
            </a:r>
            <a:r>
              <a:rPr lang="en-US" altLang="ko-KR" dirty="0"/>
              <a:t> </a:t>
            </a:r>
            <a:r>
              <a:rPr lang="ko-KR" altLang="en-US" dirty="0"/>
              <a:t>바로 뒤에 위치</a:t>
            </a:r>
          </a:p>
        </p:txBody>
      </p:sp>
    </p:spTree>
    <p:extLst>
      <p:ext uri="{BB962C8B-B14F-4D97-AF65-F5344CB8AC3E}">
        <p14:creationId xmlns:p14="http://schemas.microsoft.com/office/powerpoint/2010/main" val="38124921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FB947-18B9-4159-9979-2AF49D72E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선택 정렬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A462B4D4-6D6C-41BA-BC5F-0BEDBA21D8C8}"/>
              </a:ext>
            </a:extLst>
          </p:cNvPr>
          <p:cNvGraphicFramePr>
            <a:graphicFrameLocks noGrp="1"/>
          </p:cNvGraphicFramePr>
          <p:nvPr/>
        </p:nvGraphicFramePr>
        <p:xfrm>
          <a:off x="1691340" y="3200148"/>
          <a:ext cx="8128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54841468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9218766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5057324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6958832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433906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19436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8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0835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07C606B-75D6-4419-B465-57AE1B6EDA7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729318" y="2792862"/>
            <a:ext cx="0" cy="380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F46DB11-4FC4-48A5-BFDB-22711D36902D}"/>
              </a:ext>
            </a:extLst>
          </p:cNvPr>
          <p:cNvSpPr txBox="1"/>
          <p:nvPr/>
        </p:nvSpPr>
        <p:spPr>
          <a:xfrm>
            <a:off x="3200401" y="2146531"/>
            <a:ext cx="1057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current index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DDFAD8-84FD-40A8-AEAC-6418F3614578}"/>
              </a:ext>
            </a:extLst>
          </p:cNvPr>
          <p:cNvSpPr txBox="1"/>
          <p:nvPr/>
        </p:nvSpPr>
        <p:spPr>
          <a:xfrm>
            <a:off x="4285123" y="4302322"/>
            <a:ext cx="851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min</a:t>
            </a:r>
            <a:br>
              <a:rPr lang="en-US" altLang="ko-KR" dirty="0"/>
            </a:br>
            <a:r>
              <a:rPr lang="en-US" altLang="ko-KR" dirty="0"/>
              <a:t>index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248063B-2BBC-4C58-8ABD-F9ECAA5CB8FE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4710946" y="3957181"/>
            <a:ext cx="0" cy="345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3AEB460-8876-4230-8F21-C1588A7A4F73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5414686" y="3960381"/>
            <a:ext cx="0" cy="478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FE1E817-5C36-41E4-ADA7-7E5217F9D8FC}"/>
              </a:ext>
            </a:extLst>
          </p:cNvPr>
          <p:cNvSpPr txBox="1"/>
          <p:nvPr/>
        </p:nvSpPr>
        <p:spPr>
          <a:xfrm>
            <a:off x="5307110" y="4438761"/>
            <a:ext cx="215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775A05-81F8-4FE0-A155-8D9C5A2DC6C7}"/>
              </a:ext>
            </a:extLst>
          </p:cNvPr>
          <p:cNvSpPr txBox="1"/>
          <p:nvPr/>
        </p:nvSpPr>
        <p:spPr>
          <a:xfrm>
            <a:off x="5009028" y="5039772"/>
            <a:ext cx="811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이동</a:t>
            </a:r>
          </a:p>
        </p:txBody>
      </p:sp>
    </p:spTree>
    <p:extLst>
      <p:ext uri="{BB962C8B-B14F-4D97-AF65-F5344CB8AC3E}">
        <p14:creationId xmlns:p14="http://schemas.microsoft.com/office/powerpoint/2010/main" val="1461015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FB947-18B9-4159-9979-2AF49D72E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선택 정렬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A462B4D4-6D6C-41BA-BC5F-0BEDBA21D8C8}"/>
              </a:ext>
            </a:extLst>
          </p:cNvPr>
          <p:cNvGraphicFramePr>
            <a:graphicFrameLocks noGrp="1"/>
          </p:cNvGraphicFramePr>
          <p:nvPr/>
        </p:nvGraphicFramePr>
        <p:xfrm>
          <a:off x="1691340" y="3200148"/>
          <a:ext cx="8128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54841468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9218766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5057324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6958832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433906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19436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8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0835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07C606B-75D6-4419-B465-57AE1B6EDA7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729318" y="2792862"/>
            <a:ext cx="0" cy="380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F46DB11-4FC4-48A5-BFDB-22711D36902D}"/>
              </a:ext>
            </a:extLst>
          </p:cNvPr>
          <p:cNvSpPr txBox="1"/>
          <p:nvPr/>
        </p:nvSpPr>
        <p:spPr>
          <a:xfrm>
            <a:off x="3200401" y="2146531"/>
            <a:ext cx="1057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current index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DDFAD8-84FD-40A8-AEAC-6418F3614578}"/>
              </a:ext>
            </a:extLst>
          </p:cNvPr>
          <p:cNvSpPr txBox="1"/>
          <p:nvPr/>
        </p:nvSpPr>
        <p:spPr>
          <a:xfrm>
            <a:off x="4679570" y="4314487"/>
            <a:ext cx="851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min</a:t>
            </a:r>
            <a:br>
              <a:rPr lang="en-US" altLang="ko-KR" dirty="0"/>
            </a:br>
            <a:r>
              <a:rPr lang="en-US" altLang="ko-KR" dirty="0"/>
              <a:t>index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248063B-2BBC-4C58-8ABD-F9ECAA5CB8FE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5105393" y="3969346"/>
            <a:ext cx="0" cy="345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3AEB460-8876-4230-8F21-C1588A7A4F73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6463556" y="3960381"/>
            <a:ext cx="0" cy="478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FE1E817-5C36-41E4-ADA7-7E5217F9D8FC}"/>
              </a:ext>
            </a:extLst>
          </p:cNvPr>
          <p:cNvSpPr txBox="1"/>
          <p:nvPr/>
        </p:nvSpPr>
        <p:spPr>
          <a:xfrm>
            <a:off x="6355980" y="4438761"/>
            <a:ext cx="215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2375082-3DC3-4EB7-BA85-3E9B3E9706E0}"/>
              </a:ext>
            </a:extLst>
          </p:cNvPr>
          <p:cNvGrpSpPr/>
          <p:nvPr/>
        </p:nvGrpSpPr>
        <p:grpSpPr>
          <a:xfrm>
            <a:off x="5109893" y="4494168"/>
            <a:ext cx="1353663" cy="1360985"/>
            <a:chOff x="5109893" y="4494168"/>
            <a:chExt cx="1353663" cy="1360985"/>
          </a:xfrm>
        </p:grpSpPr>
        <p:sp>
          <p:nvSpPr>
            <p:cNvPr id="12" name="원호 11">
              <a:extLst>
                <a:ext uri="{FF2B5EF4-FFF2-40B4-BE49-F238E27FC236}">
                  <a16:creationId xmlns:a16="http://schemas.microsoft.com/office/drawing/2014/main" id="{F38F8326-D3E0-4EFC-BD46-AEF0296ECF13}"/>
                </a:ext>
              </a:extLst>
            </p:cNvPr>
            <p:cNvSpPr/>
            <p:nvPr/>
          </p:nvSpPr>
          <p:spPr>
            <a:xfrm rot="10800000">
              <a:off x="5109893" y="4494168"/>
              <a:ext cx="1353663" cy="957120"/>
            </a:xfrm>
            <a:prstGeom prst="arc">
              <a:avLst>
                <a:gd name="adj1" fmla="val 10874263"/>
                <a:gd name="adj2" fmla="val 215498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7985DDB-8B9F-4A1A-9C39-3B26F3E5B966}"/>
                </a:ext>
              </a:extLst>
            </p:cNvPr>
            <p:cNvSpPr txBox="1"/>
            <p:nvPr/>
          </p:nvSpPr>
          <p:spPr>
            <a:xfrm>
              <a:off x="5455030" y="5485821"/>
              <a:ext cx="66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비교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F50988C-EAD2-45DD-BE4C-908A890FF5DE}"/>
              </a:ext>
            </a:extLst>
          </p:cNvPr>
          <p:cNvSpPr txBox="1"/>
          <p:nvPr/>
        </p:nvSpPr>
        <p:spPr>
          <a:xfrm>
            <a:off x="6987980" y="4839490"/>
            <a:ext cx="3424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 err="1"/>
              <a:t>min_index</a:t>
            </a:r>
            <a:r>
              <a:rPr lang="en-US" altLang="ko-KR" dirty="0"/>
              <a:t>]</a:t>
            </a:r>
            <a:r>
              <a:rPr lang="ko-KR" altLang="en-US" dirty="0"/>
              <a:t>와 </a:t>
            </a:r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</a:t>
            </a:r>
            <a:r>
              <a:rPr lang="ko-KR" altLang="en-US" dirty="0"/>
              <a:t>비교 후 </a:t>
            </a:r>
            <a:r>
              <a:rPr lang="en-US" altLang="ko-KR" dirty="0" err="1"/>
              <a:t>min_index</a:t>
            </a:r>
            <a:r>
              <a:rPr lang="en-US" altLang="ko-KR" dirty="0"/>
              <a:t> </a:t>
            </a:r>
            <a:r>
              <a:rPr lang="ko-KR" altLang="en-US" dirty="0"/>
              <a:t>업데이트</a:t>
            </a:r>
          </a:p>
        </p:txBody>
      </p:sp>
    </p:spTree>
    <p:extLst>
      <p:ext uri="{BB962C8B-B14F-4D97-AF65-F5344CB8AC3E}">
        <p14:creationId xmlns:p14="http://schemas.microsoft.com/office/powerpoint/2010/main" val="7116956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FB947-18B9-4159-9979-2AF49D72E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선택 정렬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A462B4D4-6D6C-41BA-BC5F-0BEDBA21D8C8}"/>
              </a:ext>
            </a:extLst>
          </p:cNvPr>
          <p:cNvGraphicFramePr>
            <a:graphicFrameLocks noGrp="1"/>
          </p:cNvGraphicFramePr>
          <p:nvPr/>
        </p:nvGraphicFramePr>
        <p:xfrm>
          <a:off x="1691340" y="3200148"/>
          <a:ext cx="8128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54841468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9218766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5057324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6958832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433906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19436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8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0835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07C606B-75D6-4419-B465-57AE1B6EDA7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729318" y="2792862"/>
            <a:ext cx="0" cy="380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F46DB11-4FC4-48A5-BFDB-22711D36902D}"/>
              </a:ext>
            </a:extLst>
          </p:cNvPr>
          <p:cNvSpPr txBox="1"/>
          <p:nvPr/>
        </p:nvSpPr>
        <p:spPr>
          <a:xfrm>
            <a:off x="3200401" y="2146531"/>
            <a:ext cx="1057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current index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DDFAD8-84FD-40A8-AEAC-6418F3614578}"/>
              </a:ext>
            </a:extLst>
          </p:cNvPr>
          <p:cNvSpPr txBox="1"/>
          <p:nvPr/>
        </p:nvSpPr>
        <p:spPr>
          <a:xfrm>
            <a:off x="5611911" y="4335362"/>
            <a:ext cx="851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min</a:t>
            </a:r>
            <a:br>
              <a:rPr lang="en-US" altLang="ko-KR" dirty="0"/>
            </a:br>
            <a:r>
              <a:rPr lang="en-US" altLang="ko-KR" dirty="0"/>
              <a:t>index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248063B-2BBC-4C58-8ABD-F9ECAA5CB8FE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6037734" y="3990221"/>
            <a:ext cx="0" cy="345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3AEB460-8876-4230-8F21-C1588A7A4F73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6786302" y="4009674"/>
            <a:ext cx="0" cy="478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FE1E817-5C36-41E4-ADA7-7E5217F9D8FC}"/>
              </a:ext>
            </a:extLst>
          </p:cNvPr>
          <p:cNvSpPr txBox="1"/>
          <p:nvPr/>
        </p:nvSpPr>
        <p:spPr>
          <a:xfrm>
            <a:off x="6678726" y="4488054"/>
            <a:ext cx="215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66DD7A-ADC3-450E-B46C-61C30DAD814C}"/>
              </a:ext>
            </a:extLst>
          </p:cNvPr>
          <p:cNvSpPr txBox="1"/>
          <p:nvPr/>
        </p:nvSpPr>
        <p:spPr>
          <a:xfrm>
            <a:off x="6463556" y="5142168"/>
            <a:ext cx="811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이동</a:t>
            </a:r>
          </a:p>
        </p:txBody>
      </p:sp>
    </p:spTree>
    <p:extLst>
      <p:ext uri="{BB962C8B-B14F-4D97-AF65-F5344CB8AC3E}">
        <p14:creationId xmlns:p14="http://schemas.microsoft.com/office/powerpoint/2010/main" val="18433307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FB947-18B9-4159-9979-2AF49D72E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선택 정렬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A462B4D4-6D6C-41BA-BC5F-0BEDBA21D8C8}"/>
              </a:ext>
            </a:extLst>
          </p:cNvPr>
          <p:cNvGraphicFramePr>
            <a:graphicFrameLocks noGrp="1"/>
          </p:cNvGraphicFramePr>
          <p:nvPr/>
        </p:nvGraphicFramePr>
        <p:xfrm>
          <a:off x="1691340" y="3200148"/>
          <a:ext cx="8128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54841468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9218766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5057324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6958832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433906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19436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8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0835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07C606B-75D6-4419-B465-57AE1B6EDA7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729318" y="2792862"/>
            <a:ext cx="0" cy="380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F46DB11-4FC4-48A5-BFDB-22711D36902D}"/>
              </a:ext>
            </a:extLst>
          </p:cNvPr>
          <p:cNvSpPr txBox="1"/>
          <p:nvPr/>
        </p:nvSpPr>
        <p:spPr>
          <a:xfrm>
            <a:off x="3200401" y="2146531"/>
            <a:ext cx="1057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current index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DDFAD8-84FD-40A8-AEAC-6418F3614578}"/>
              </a:ext>
            </a:extLst>
          </p:cNvPr>
          <p:cNvSpPr txBox="1"/>
          <p:nvPr/>
        </p:nvSpPr>
        <p:spPr>
          <a:xfrm>
            <a:off x="5970499" y="4341381"/>
            <a:ext cx="851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min</a:t>
            </a:r>
            <a:br>
              <a:rPr lang="en-US" altLang="ko-KR" dirty="0"/>
            </a:br>
            <a:r>
              <a:rPr lang="en-US" altLang="ko-KR" dirty="0"/>
              <a:t>index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248063B-2BBC-4C58-8ABD-F9ECAA5CB8FE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6396322" y="3996240"/>
            <a:ext cx="0" cy="345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3AEB460-8876-4230-8F21-C1588A7A4F73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7808279" y="3968985"/>
            <a:ext cx="0" cy="478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FE1E817-5C36-41E4-ADA7-7E5217F9D8FC}"/>
              </a:ext>
            </a:extLst>
          </p:cNvPr>
          <p:cNvSpPr txBox="1"/>
          <p:nvPr/>
        </p:nvSpPr>
        <p:spPr>
          <a:xfrm>
            <a:off x="7700703" y="4447365"/>
            <a:ext cx="215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9807FDC-D4AD-4F4B-8000-BFD9D85554DF}"/>
              </a:ext>
            </a:extLst>
          </p:cNvPr>
          <p:cNvGrpSpPr/>
          <p:nvPr/>
        </p:nvGrpSpPr>
        <p:grpSpPr>
          <a:xfrm>
            <a:off x="6454616" y="4474522"/>
            <a:ext cx="1353663" cy="1360985"/>
            <a:chOff x="5109893" y="4494168"/>
            <a:chExt cx="1353663" cy="1360985"/>
          </a:xfrm>
        </p:grpSpPr>
        <p:sp>
          <p:nvSpPr>
            <p:cNvPr id="13" name="원호 12">
              <a:extLst>
                <a:ext uri="{FF2B5EF4-FFF2-40B4-BE49-F238E27FC236}">
                  <a16:creationId xmlns:a16="http://schemas.microsoft.com/office/drawing/2014/main" id="{D81A3921-A0EB-4D36-BC86-E716F3F493AD}"/>
                </a:ext>
              </a:extLst>
            </p:cNvPr>
            <p:cNvSpPr/>
            <p:nvPr/>
          </p:nvSpPr>
          <p:spPr>
            <a:xfrm rot="10800000">
              <a:off x="5109893" y="4494168"/>
              <a:ext cx="1353663" cy="957120"/>
            </a:xfrm>
            <a:prstGeom prst="arc">
              <a:avLst>
                <a:gd name="adj1" fmla="val 10874263"/>
                <a:gd name="adj2" fmla="val 215498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14F3A31-ED7B-4273-A52C-6B4CB782E462}"/>
                </a:ext>
              </a:extLst>
            </p:cNvPr>
            <p:cNvSpPr txBox="1"/>
            <p:nvPr/>
          </p:nvSpPr>
          <p:spPr>
            <a:xfrm>
              <a:off x="5455030" y="5485821"/>
              <a:ext cx="66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비교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FE73C17A-F93A-448E-9AC0-5ED9089E482B}"/>
              </a:ext>
            </a:extLst>
          </p:cNvPr>
          <p:cNvSpPr txBox="1"/>
          <p:nvPr/>
        </p:nvSpPr>
        <p:spPr>
          <a:xfrm>
            <a:off x="2545976" y="4987712"/>
            <a:ext cx="3424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 err="1"/>
              <a:t>min_index</a:t>
            </a:r>
            <a:r>
              <a:rPr lang="en-US" altLang="ko-KR" dirty="0"/>
              <a:t>]</a:t>
            </a:r>
            <a:r>
              <a:rPr lang="ko-KR" altLang="en-US" dirty="0"/>
              <a:t>와 </a:t>
            </a:r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</a:t>
            </a:r>
            <a:r>
              <a:rPr lang="ko-KR" altLang="en-US" dirty="0"/>
              <a:t>비교 후 </a:t>
            </a:r>
            <a:r>
              <a:rPr lang="en-US" altLang="ko-KR" dirty="0" err="1"/>
              <a:t>min_index</a:t>
            </a:r>
            <a:r>
              <a:rPr lang="en-US" altLang="ko-KR" dirty="0"/>
              <a:t> </a:t>
            </a:r>
            <a:r>
              <a:rPr lang="ko-KR" altLang="en-US" dirty="0"/>
              <a:t>업데이트</a:t>
            </a:r>
          </a:p>
        </p:txBody>
      </p:sp>
    </p:spTree>
    <p:extLst>
      <p:ext uri="{BB962C8B-B14F-4D97-AF65-F5344CB8AC3E}">
        <p14:creationId xmlns:p14="http://schemas.microsoft.com/office/powerpoint/2010/main" val="318978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7EFE14-C7A7-4A12-B59F-1D977718C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과목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C4F371-3F14-496F-B08F-27E757702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032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왜 </a:t>
            </a:r>
            <a:r>
              <a:rPr lang="en-US" altLang="ko-KR" dirty="0"/>
              <a:t>Big-O </a:t>
            </a:r>
            <a:r>
              <a:rPr lang="ko-KR" altLang="en-US" dirty="0"/>
              <a:t>표기법으로 알고리즘을 평가할까</a:t>
            </a:r>
            <a:r>
              <a:rPr lang="en-US" altLang="ko-KR" dirty="0"/>
              <a:t>?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=&gt;Big-O </a:t>
            </a:r>
            <a:r>
              <a:rPr lang="ko-KR" altLang="en-US" dirty="0"/>
              <a:t>표기법은 복잡도의 상한을 나타냄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dirty="0"/>
              <a:t>최악의 경우에도</a:t>
            </a:r>
            <a:r>
              <a:rPr lang="en-US" altLang="ko-KR" dirty="0"/>
              <a:t>, </a:t>
            </a:r>
            <a:r>
              <a:rPr lang="ko-KR" altLang="en-US" dirty="0"/>
              <a:t>알고리즘이 특정 시간 안에 끝난다는 것을 보장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1077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FB947-18B9-4159-9979-2AF49D72E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선택 정렬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A462B4D4-6D6C-41BA-BC5F-0BEDBA21D8C8}"/>
              </a:ext>
            </a:extLst>
          </p:cNvPr>
          <p:cNvGraphicFramePr>
            <a:graphicFrameLocks noGrp="1"/>
          </p:cNvGraphicFramePr>
          <p:nvPr/>
        </p:nvGraphicFramePr>
        <p:xfrm>
          <a:off x="1691340" y="3200148"/>
          <a:ext cx="8128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54841468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9218766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5057324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6958832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433906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19436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8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0835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07C606B-75D6-4419-B465-57AE1B6EDA7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729318" y="2792862"/>
            <a:ext cx="0" cy="380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F46DB11-4FC4-48A5-BFDB-22711D36902D}"/>
              </a:ext>
            </a:extLst>
          </p:cNvPr>
          <p:cNvSpPr txBox="1"/>
          <p:nvPr/>
        </p:nvSpPr>
        <p:spPr>
          <a:xfrm>
            <a:off x="3200401" y="2146531"/>
            <a:ext cx="1057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current index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DDFAD8-84FD-40A8-AEAC-6418F3614578}"/>
              </a:ext>
            </a:extLst>
          </p:cNvPr>
          <p:cNvSpPr txBox="1"/>
          <p:nvPr/>
        </p:nvSpPr>
        <p:spPr>
          <a:xfrm>
            <a:off x="7010421" y="4349114"/>
            <a:ext cx="851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min</a:t>
            </a:r>
            <a:br>
              <a:rPr lang="en-US" altLang="ko-KR" dirty="0"/>
            </a:br>
            <a:r>
              <a:rPr lang="en-US" altLang="ko-KR" dirty="0"/>
              <a:t>index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248063B-2BBC-4C58-8ABD-F9ECAA5CB8FE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7436244" y="4003973"/>
            <a:ext cx="0" cy="345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3AEB460-8876-4230-8F21-C1588A7A4F73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8095150" y="3996142"/>
            <a:ext cx="0" cy="478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FE1E817-5C36-41E4-ADA7-7E5217F9D8FC}"/>
              </a:ext>
            </a:extLst>
          </p:cNvPr>
          <p:cNvSpPr txBox="1"/>
          <p:nvPr/>
        </p:nvSpPr>
        <p:spPr>
          <a:xfrm>
            <a:off x="7987574" y="4474522"/>
            <a:ext cx="215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D00870-CD97-46D2-B98D-498A080E94D1}"/>
              </a:ext>
            </a:extLst>
          </p:cNvPr>
          <p:cNvSpPr txBox="1"/>
          <p:nvPr/>
        </p:nvSpPr>
        <p:spPr>
          <a:xfrm>
            <a:off x="7689492" y="5191882"/>
            <a:ext cx="811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이동</a:t>
            </a:r>
          </a:p>
        </p:txBody>
      </p:sp>
    </p:spTree>
    <p:extLst>
      <p:ext uri="{BB962C8B-B14F-4D97-AF65-F5344CB8AC3E}">
        <p14:creationId xmlns:p14="http://schemas.microsoft.com/office/powerpoint/2010/main" val="14489152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FB947-18B9-4159-9979-2AF49D72E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선택 정렬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A462B4D4-6D6C-41BA-BC5F-0BEDBA21D8C8}"/>
              </a:ext>
            </a:extLst>
          </p:cNvPr>
          <p:cNvGraphicFramePr>
            <a:graphicFrameLocks noGrp="1"/>
          </p:cNvGraphicFramePr>
          <p:nvPr/>
        </p:nvGraphicFramePr>
        <p:xfrm>
          <a:off x="1691340" y="3200148"/>
          <a:ext cx="8128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54841468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9218766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5057324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6958832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433906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19436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8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0835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07C606B-75D6-4419-B465-57AE1B6EDA7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729318" y="2792862"/>
            <a:ext cx="0" cy="380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F46DB11-4FC4-48A5-BFDB-22711D36902D}"/>
              </a:ext>
            </a:extLst>
          </p:cNvPr>
          <p:cNvSpPr txBox="1"/>
          <p:nvPr/>
        </p:nvSpPr>
        <p:spPr>
          <a:xfrm>
            <a:off x="3200401" y="2146531"/>
            <a:ext cx="1057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current index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DDFAD8-84FD-40A8-AEAC-6418F3614578}"/>
              </a:ext>
            </a:extLst>
          </p:cNvPr>
          <p:cNvSpPr txBox="1"/>
          <p:nvPr/>
        </p:nvSpPr>
        <p:spPr>
          <a:xfrm>
            <a:off x="7333150" y="4349114"/>
            <a:ext cx="851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min</a:t>
            </a:r>
            <a:br>
              <a:rPr lang="en-US" altLang="ko-KR" dirty="0"/>
            </a:br>
            <a:r>
              <a:rPr lang="en-US" altLang="ko-KR" dirty="0"/>
              <a:t>index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248063B-2BBC-4C58-8ABD-F9ECAA5CB8FE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7758973" y="4003973"/>
            <a:ext cx="0" cy="345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3AEB460-8876-4230-8F21-C1588A7A4F73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9161950" y="3942354"/>
            <a:ext cx="0" cy="478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FE1E817-5C36-41E4-ADA7-7E5217F9D8FC}"/>
              </a:ext>
            </a:extLst>
          </p:cNvPr>
          <p:cNvSpPr txBox="1"/>
          <p:nvPr/>
        </p:nvSpPr>
        <p:spPr>
          <a:xfrm>
            <a:off x="9054374" y="4420734"/>
            <a:ext cx="215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6031B60-515D-43EE-A52B-5E95F0C2B084}"/>
              </a:ext>
            </a:extLst>
          </p:cNvPr>
          <p:cNvGrpSpPr/>
          <p:nvPr/>
        </p:nvGrpSpPr>
        <p:grpSpPr>
          <a:xfrm>
            <a:off x="7808287" y="4420734"/>
            <a:ext cx="1353663" cy="1360985"/>
            <a:chOff x="5109893" y="4494168"/>
            <a:chExt cx="1353663" cy="1360985"/>
          </a:xfrm>
        </p:grpSpPr>
        <p:sp>
          <p:nvSpPr>
            <p:cNvPr id="13" name="원호 12">
              <a:extLst>
                <a:ext uri="{FF2B5EF4-FFF2-40B4-BE49-F238E27FC236}">
                  <a16:creationId xmlns:a16="http://schemas.microsoft.com/office/drawing/2014/main" id="{395DC4F8-570C-4AF6-8289-B9208A051E7F}"/>
                </a:ext>
              </a:extLst>
            </p:cNvPr>
            <p:cNvSpPr/>
            <p:nvPr/>
          </p:nvSpPr>
          <p:spPr>
            <a:xfrm rot="10800000">
              <a:off x="5109893" y="4494168"/>
              <a:ext cx="1353663" cy="957120"/>
            </a:xfrm>
            <a:prstGeom prst="arc">
              <a:avLst>
                <a:gd name="adj1" fmla="val 10874263"/>
                <a:gd name="adj2" fmla="val 215498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75C88A5-B400-4F33-81D7-0DC5F9FCCD07}"/>
                </a:ext>
              </a:extLst>
            </p:cNvPr>
            <p:cNvSpPr txBox="1"/>
            <p:nvPr/>
          </p:nvSpPr>
          <p:spPr>
            <a:xfrm>
              <a:off x="5455030" y="5485821"/>
              <a:ext cx="66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비교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47C368C-5BA5-45DB-BF14-F41C57D1EBD7}"/>
              </a:ext>
            </a:extLst>
          </p:cNvPr>
          <p:cNvSpPr txBox="1"/>
          <p:nvPr/>
        </p:nvSpPr>
        <p:spPr>
          <a:xfrm>
            <a:off x="3908632" y="4863485"/>
            <a:ext cx="3424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 err="1"/>
              <a:t>min_index</a:t>
            </a:r>
            <a:r>
              <a:rPr lang="en-US" altLang="ko-KR" dirty="0"/>
              <a:t>]</a:t>
            </a:r>
            <a:r>
              <a:rPr lang="ko-KR" altLang="en-US" dirty="0"/>
              <a:t>와 </a:t>
            </a:r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</a:t>
            </a:r>
            <a:r>
              <a:rPr lang="ko-KR" altLang="en-US" dirty="0"/>
              <a:t>비교 후 </a:t>
            </a:r>
            <a:r>
              <a:rPr lang="en-US" altLang="ko-KR" dirty="0" err="1"/>
              <a:t>min_index</a:t>
            </a:r>
            <a:r>
              <a:rPr lang="en-US" altLang="ko-KR" dirty="0"/>
              <a:t> </a:t>
            </a:r>
            <a:r>
              <a:rPr lang="ko-KR" altLang="en-US" dirty="0"/>
              <a:t>업데이트</a:t>
            </a:r>
          </a:p>
        </p:txBody>
      </p:sp>
    </p:spTree>
    <p:extLst>
      <p:ext uri="{BB962C8B-B14F-4D97-AF65-F5344CB8AC3E}">
        <p14:creationId xmlns:p14="http://schemas.microsoft.com/office/powerpoint/2010/main" val="42854969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FB947-18B9-4159-9979-2AF49D72E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선택 정렬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A462B4D4-6D6C-41BA-BC5F-0BEDBA21D8C8}"/>
              </a:ext>
            </a:extLst>
          </p:cNvPr>
          <p:cNvGraphicFramePr>
            <a:graphicFrameLocks noGrp="1"/>
          </p:cNvGraphicFramePr>
          <p:nvPr/>
        </p:nvGraphicFramePr>
        <p:xfrm>
          <a:off x="1691340" y="3200148"/>
          <a:ext cx="8128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54841468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9218766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5057324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6958832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433906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19436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8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0835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07C606B-75D6-4419-B465-57AE1B6EDA7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729318" y="2792862"/>
            <a:ext cx="0" cy="380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F46DB11-4FC4-48A5-BFDB-22711D36902D}"/>
              </a:ext>
            </a:extLst>
          </p:cNvPr>
          <p:cNvSpPr txBox="1"/>
          <p:nvPr/>
        </p:nvSpPr>
        <p:spPr>
          <a:xfrm>
            <a:off x="3200401" y="2146531"/>
            <a:ext cx="1057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current index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DDFAD8-84FD-40A8-AEAC-6418F3614578}"/>
              </a:ext>
            </a:extLst>
          </p:cNvPr>
          <p:cNvSpPr txBox="1"/>
          <p:nvPr/>
        </p:nvSpPr>
        <p:spPr>
          <a:xfrm>
            <a:off x="8391002" y="4349114"/>
            <a:ext cx="851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min</a:t>
            </a:r>
            <a:br>
              <a:rPr lang="en-US" altLang="ko-KR" dirty="0"/>
            </a:br>
            <a:r>
              <a:rPr lang="en-US" altLang="ko-KR" dirty="0"/>
              <a:t>index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248063B-2BBC-4C58-8ABD-F9ECAA5CB8FE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8816825" y="4003973"/>
            <a:ext cx="0" cy="345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3AEB460-8876-4230-8F21-C1588A7A4F73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9556392" y="3968985"/>
            <a:ext cx="0" cy="478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FE1E817-5C36-41E4-ADA7-7E5217F9D8FC}"/>
              </a:ext>
            </a:extLst>
          </p:cNvPr>
          <p:cNvSpPr txBox="1"/>
          <p:nvPr/>
        </p:nvSpPr>
        <p:spPr>
          <a:xfrm>
            <a:off x="9448816" y="4447365"/>
            <a:ext cx="215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</a:t>
            </a:r>
            <a:endParaRPr lang="ko-KR" altLang="en-US" dirty="0"/>
          </a:p>
        </p:txBody>
      </p:sp>
      <p:cxnSp>
        <p:nvCxnSpPr>
          <p:cNvPr id="5" name="연결선: 구부러짐 4">
            <a:extLst>
              <a:ext uri="{FF2B5EF4-FFF2-40B4-BE49-F238E27FC236}">
                <a16:creationId xmlns:a16="http://schemas.microsoft.com/office/drawing/2014/main" id="{6735CFB6-A5ED-4EAE-A804-027F35E986C0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4258235" y="2469697"/>
            <a:ext cx="4132767" cy="2202583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BA361EF-917F-4705-83FC-B9C87802B693}"/>
              </a:ext>
            </a:extLst>
          </p:cNvPr>
          <p:cNvSpPr txBox="1"/>
          <p:nvPr/>
        </p:nvSpPr>
        <p:spPr>
          <a:xfrm>
            <a:off x="5641790" y="2608196"/>
            <a:ext cx="654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교체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079358-F35D-4C32-B64F-BDF64D7A9BD2}"/>
              </a:ext>
            </a:extLst>
          </p:cNvPr>
          <p:cNvSpPr txBox="1"/>
          <p:nvPr/>
        </p:nvSpPr>
        <p:spPr>
          <a:xfrm>
            <a:off x="3800999" y="4487613"/>
            <a:ext cx="2783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 err="1"/>
              <a:t>current_index</a:t>
            </a:r>
            <a:r>
              <a:rPr lang="en-US" altLang="ko-KR" dirty="0"/>
              <a:t>]</a:t>
            </a:r>
            <a:r>
              <a:rPr lang="ko-KR" altLang="en-US" dirty="0"/>
              <a:t>와 </a:t>
            </a:r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 err="1"/>
              <a:t>min_index</a:t>
            </a:r>
            <a:r>
              <a:rPr lang="en-US" altLang="ko-KR" dirty="0"/>
              <a:t>] </a:t>
            </a:r>
            <a:r>
              <a:rPr lang="ko-KR" altLang="en-US" dirty="0"/>
              <a:t>서로 교체</a:t>
            </a:r>
          </a:p>
        </p:txBody>
      </p:sp>
    </p:spTree>
    <p:extLst>
      <p:ext uri="{BB962C8B-B14F-4D97-AF65-F5344CB8AC3E}">
        <p14:creationId xmlns:p14="http://schemas.microsoft.com/office/powerpoint/2010/main" val="13945911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FB947-18B9-4159-9979-2AF49D72E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선택 정렬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A462B4D4-6D6C-41BA-BC5F-0BEDBA21D8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997023"/>
              </p:ext>
            </p:extLst>
          </p:nvPr>
        </p:nvGraphicFramePr>
        <p:xfrm>
          <a:off x="1691340" y="3200148"/>
          <a:ext cx="8128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54841468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9218766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5057324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6958832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433906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19436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8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0835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07C606B-75D6-4419-B465-57AE1B6EDA7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065059" y="2792862"/>
            <a:ext cx="0" cy="380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F46DB11-4FC4-48A5-BFDB-22711D36902D}"/>
              </a:ext>
            </a:extLst>
          </p:cNvPr>
          <p:cNvSpPr txBox="1"/>
          <p:nvPr/>
        </p:nvSpPr>
        <p:spPr>
          <a:xfrm>
            <a:off x="4536142" y="2146531"/>
            <a:ext cx="1057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current index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DDFAD8-84FD-40A8-AEAC-6418F3614578}"/>
              </a:ext>
            </a:extLst>
          </p:cNvPr>
          <p:cNvSpPr txBox="1"/>
          <p:nvPr/>
        </p:nvSpPr>
        <p:spPr>
          <a:xfrm>
            <a:off x="4639236" y="4359285"/>
            <a:ext cx="851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min</a:t>
            </a:r>
            <a:br>
              <a:rPr lang="en-US" altLang="ko-KR" dirty="0"/>
            </a:br>
            <a:r>
              <a:rPr lang="en-US" altLang="ko-KR" dirty="0"/>
              <a:t>index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248063B-2BBC-4C58-8ABD-F9ECAA5CB8FE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5065059" y="4014144"/>
            <a:ext cx="0" cy="345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3AEB460-8876-4230-8F21-C1588A7A4F73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6454603" y="4014144"/>
            <a:ext cx="0" cy="478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FE1E817-5C36-41E4-ADA7-7E5217F9D8FC}"/>
              </a:ext>
            </a:extLst>
          </p:cNvPr>
          <p:cNvSpPr txBox="1"/>
          <p:nvPr/>
        </p:nvSpPr>
        <p:spPr>
          <a:xfrm>
            <a:off x="6347027" y="4492524"/>
            <a:ext cx="215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9C6DD91-4766-4143-9E8F-0EEF272E9507}"/>
              </a:ext>
            </a:extLst>
          </p:cNvPr>
          <p:cNvGrpSpPr/>
          <p:nvPr/>
        </p:nvGrpSpPr>
        <p:grpSpPr>
          <a:xfrm>
            <a:off x="5100940" y="4492524"/>
            <a:ext cx="1353663" cy="1360985"/>
            <a:chOff x="5109893" y="4494168"/>
            <a:chExt cx="1353663" cy="1360985"/>
          </a:xfrm>
        </p:grpSpPr>
        <p:sp>
          <p:nvSpPr>
            <p:cNvPr id="13" name="원호 12">
              <a:extLst>
                <a:ext uri="{FF2B5EF4-FFF2-40B4-BE49-F238E27FC236}">
                  <a16:creationId xmlns:a16="http://schemas.microsoft.com/office/drawing/2014/main" id="{348B7E6B-707A-4CEC-98E9-1BBA6BF355B3}"/>
                </a:ext>
              </a:extLst>
            </p:cNvPr>
            <p:cNvSpPr/>
            <p:nvPr/>
          </p:nvSpPr>
          <p:spPr>
            <a:xfrm rot="10800000">
              <a:off x="5109893" y="4494168"/>
              <a:ext cx="1353663" cy="957120"/>
            </a:xfrm>
            <a:prstGeom prst="arc">
              <a:avLst>
                <a:gd name="adj1" fmla="val 10874263"/>
                <a:gd name="adj2" fmla="val 215498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A228DAC-3B8F-4352-9786-A56C77B59288}"/>
                </a:ext>
              </a:extLst>
            </p:cNvPr>
            <p:cNvSpPr txBox="1"/>
            <p:nvPr/>
          </p:nvSpPr>
          <p:spPr>
            <a:xfrm>
              <a:off x="5455030" y="5485821"/>
              <a:ext cx="66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비교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EF2BA65-3AB3-40EB-ACAB-BD64AD23C5DB}"/>
              </a:ext>
            </a:extLst>
          </p:cNvPr>
          <p:cNvSpPr txBox="1"/>
          <p:nvPr/>
        </p:nvSpPr>
        <p:spPr>
          <a:xfrm>
            <a:off x="6790756" y="4971084"/>
            <a:ext cx="3424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 err="1"/>
              <a:t>min_index</a:t>
            </a:r>
            <a:r>
              <a:rPr lang="en-US" altLang="ko-KR" dirty="0"/>
              <a:t>]</a:t>
            </a:r>
            <a:r>
              <a:rPr lang="ko-KR" altLang="en-US" dirty="0"/>
              <a:t>와 </a:t>
            </a:r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</a:t>
            </a:r>
            <a:r>
              <a:rPr lang="ko-KR" altLang="en-US" dirty="0"/>
              <a:t>비교 후 </a:t>
            </a:r>
            <a:r>
              <a:rPr lang="en-US" altLang="ko-KR" dirty="0" err="1"/>
              <a:t>min_index</a:t>
            </a:r>
            <a:r>
              <a:rPr lang="en-US" altLang="ko-KR" dirty="0"/>
              <a:t> </a:t>
            </a:r>
            <a:r>
              <a:rPr lang="ko-KR" altLang="en-US" dirty="0"/>
              <a:t>업데이트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5711B3-17A1-47CC-94B3-48FD05057724}"/>
              </a:ext>
            </a:extLst>
          </p:cNvPr>
          <p:cNvSpPr txBox="1"/>
          <p:nvPr/>
        </p:nvSpPr>
        <p:spPr>
          <a:xfrm>
            <a:off x="5422536" y="1379336"/>
            <a:ext cx="1848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를 </a:t>
            </a:r>
            <a:r>
              <a:rPr lang="en-US" altLang="ko-KR" dirty="0" err="1"/>
              <a:t>min_index</a:t>
            </a:r>
            <a:r>
              <a:rPr lang="en-US" altLang="ko-KR" dirty="0"/>
              <a:t> </a:t>
            </a:r>
            <a:r>
              <a:rPr lang="ko-KR" altLang="en-US" dirty="0"/>
              <a:t>바로 뒤에 위치</a:t>
            </a:r>
          </a:p>
        </p:txBody>
      </p:sp>
    </p:spTree>
    <p:extLst>
      <p:ext uri="{BB962C8B-B14F-4D97-AF65-F5344CB8AC3E}">
        <p14:creationId xmlns:p14="http://schemas.microsoft.com/office/powerpoint/2010/main" val="4637123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FB947-18B9-4159-9979-2AF49D72E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선택 정렬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A462B4D4-6D6C-41BA-BC5F-0BEDBA21D8C8}"/>
              </a:ext>
            </a:extLst>
          </p:cNvPr>
          <p:cNvGraphicFramePr>
            <a:graphicFrameLocks noGrp="1"/>
          </p:cNvGraphicFramePr>
          <p:nvPr/>
        </p:nvGraphicFramePr>
        <p:xfrm>
          <a:off x="1691340" y="3200148"/>
          <a:ext cx="8128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54841468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9218766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5057324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6958832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433906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19436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8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0835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07C606B-75D6-4419-B465-57AE1B6EDA7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065059" y="2792862"/>
            <a:ext cx="0" cy="380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F46DB11-4FC4-48A5-BFDB-22711D36902D}"/>
              </a:ext>
            </a:extLst>
          </p:cNvPr>
          <p:cNvSpPr txBox="1"/>
          <p:nvPr/>
        </p:nvSpPr>
        <p:spPr>
          <a:xfrm>
            <a:off x="4536142" y="2146531"/>
            <a:ext cx="1057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current index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DDFAD8-84FD-40A8-AEAC-6418F3614578}"/>
              </a:ext>
            </a:extLst>
          </p:cNvPr>
          <p:cNvSpPr txBox="1"/>
          <p:nvPr/>
        </p:nvSpPr>
        <p:spPr>
          <a:xfrm>
            <a:off x="5670177" y="4341356"/>
            <a:ext cx="851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min</a:t>
            </a:r>
            <a:br>
              <a:rPr lang="en-US" altLang="ko-KR" dirty="0"/>
            </a:br>
            <a:r>
              <a:rPr lang="en-US" altLang="ko-KR" dirty="0"/>
              <a:t>index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248063B-2BBC-4C58-8ABD-F9ECAA5CB8FE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6096000" y="3996215"/>
            <a:ext cx="0" cy="345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3AEB460-8876-4230-8F21-C1588A7A4F73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6759414" y="4003973"/>
            <a:ext cx="0" cy="478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FE1E817-5C36-41E4-ADA7-7E5217F9D8FC}"/>
              </a:ext>
            </a:extLst>
          </p:cNvPr>
          <p:cNvSpPr txBox="1"/>
          <p:nvPr/>
        </p:nvSpPr>
        <p:spPr>
          <a:xfrm>
            <a:off x="6651838" y="4482353"/>
            <a:ext cx="215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5CD96C-42ED-40AF-97D5-06243CFBB6C2}"/>
              </a:ext>
            </a:extLst>
          </p:cNvPr>
          <p:cNvSpPr txBox="1"/>
          <p:nvPr/>
        </p:nvSpPr>
        <p:spPr>
          <a:xfrm>
            <a:off x="6353756" y="5202549"/>
            <a:ext cx="811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이동</a:t>
            </a:r>
          </a:p>
        </p:txBody>
      </p:sp>
    </p:spTree>
    <p:extLst>
      <p:ext uri="{BB962C8B-B14F-4D97-AF65-F5344CB8AC3E}">
        <p14:creationId xmlns:p14="http://schemas.microsoft.com/office/powerpoint/2010/main" val="37049050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FB947-18B9-4159-9979-2AF49D72E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선택 정렬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A462B4D4-6D6C-41BA-BC5F-0BEDBA21D8C8}"/>
              </a:ext>
            </a:extLst>
          </p:cNvPr>
          <p:cNvGraphicFramePr>
            <a:graphicFrameLocks noGrp="1"/>
          </p:cNvGraphicFramePr>
          <p:nvPr/>
        </p:nvGraphicFramePr>
        <p:xfrm>
          <a:off x="1691340" y="3200148"/>
          <a:ext cx="8128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54841468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9218766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5057324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6958832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433906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19436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8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0835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07C606B-75D6-4419-B465-57AE1B6EDA7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065059" y="2792862"/>
            <a:ext cx="0" cy="380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F46DB11-4FC4-48A5-BFDB-22711D36902D}"/>
              </a:ext>
            </a:extLst>
          </p:cNvPr>
          <p:cNvSpPr txBox="1"/>
          <p:nvPr/>
        </p:nvSpPr>
        <p:spPr>
          <a:xfrm>
            <a:off x="4536142" y="2146531"/>
            <a:ext cx="1057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current index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DDFAD8-84FD-40A8-AEAC-6418F3614578}"/>
              </a:ext>
            </a:extLst>
          </p:cNvPr>
          <p:cNvSpPr txBox="1"/>
          <p:nvPr/>
        </p:nvSpPr>
        <p:spPr>
          <a:xfrm>
            <a:off x="6037730" y="4341356"/>
            <a:ext cx="851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min</a:t>
            </a:r>
            <a:br>
              <a:rPr lang="en-US" altLang="ko-KR" dirty="0"/>
            </a:br>
            <a:r>
              <a:rPr lang="en-US" altLang="ko-KR" dirty="0"/>
              <a:t>index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248063B-2BBC-4C58-8ABD-F9ECAA5CB8FE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6463553" y="3996215"/>
            <a:ext cx="0" cy="345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3AEB460-8876-4230-8F21-C1588A7A4F73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7817250" y="3996215"/>
            <a:ext cx="0" cy="478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FE1E817-5C36-41E4-ADA7-7E5217F9D8FC}"/>
              </a:ext>
            </a:extLst>
          </p:cNvPr>
          <p:cNvSpPr txBox="1"/>
          <p:nvPr/>
        </p:nvSpPr>
        <p:spPr>
          <a:xfrm>
            <a:off x="7709674" y="4474595"/>
            <a:ext cx="215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C1A8B2C-C6FF-40CF-87E5-ED347E2D762E}"/>
              </a:ext>
            </a:extLst>
          </p:cNvPr>
          <p:cNvGrpSpPr/>
          <p:nvPr/>
        </p:nvGrpSpPr>
        <p:grpSpPr>
          <a:xfrm>
            <a:off x="6472552" y="4474595"/>
            <a:ext cx="1353663" cy="1360985"/>
            <a:chOff x="5109893" y="4494168"/>
            <a:chExt cx="1353663" cy="1360985"/>
          </a:xfrm>
        </p:grpSpPr>
        <p:sp>
          <p:nvSpPr>
            <p:cNvPr id="13" name="원호 12">
              <a:extLst>
                <a:ext uri="{FF2B5EF4-FFF2-40B4-BE49-F238E27FC236}">
                  <a16:creationId xmlns:a16="http://schemas.microsoft.com/office/drawing/2014/main" id="{1D6D93C5-96F3-4EDE-BC81-A16A124CB241}"/>
                </a:ext>
              </a:extLst>
            </p:cNvPr>
            <p:cNvSpPr/>
            <p:nvPr/>
          </p:nvSpPr>
          <p:spPr>
            <a:xfrm rot="10800000">
              <a:off x="5109893" y="4494168"/>
              <a:ext cx="1353663" cy="957120"/>
            </a:xfrm>
            <a:prstGeom prst="arc">
              <a:avLst>
                <a:gd name="adj1" fmla="val 10874263"/>
                <a:gd name="adj2" fmla="val 215498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E4D13C3-131F-4462-9C56-62A73FD9179D}"/>
                </a:ext>
              </a:extLst>
            </p:cNvPr>
            <p:cNvSpPr txBox="1"/>
            <p:nvPr/>
          </p:nvSpPr>
          <p:spPr>
            <a:xfrm>
              <a:off x="5455030" y="5485821"/>
              <a:ext cx="66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비교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6A24C17-AFA9-4644-A4EC-00DCF58B89E0}"/>
              </a:ext>
            </a:extLst>
          </p:cNvPr>
          <p:cNvSpPr txBox="1"/>
          <p:nvPr/>
        </p:nvSpPr>
        <p:spPr>
          <a:xfrm>
            <a:off x="2738744" y="5064049"/>
            <a:ext cx="3424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 err="1"/>
              <a:t>min_index</a:t>
            </a:r>
            <a:r>
              <a:rPr lang="en-US" altLang="ko-KR" dirty="0"/>
              <a:t>]</a:t>
            </a:r>
            <a:r>
              <a:rPr lang="ko-KR" altLang="en-US" dirty="0"/>
              <a:t>와 </a:t>
            </a:r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</a:t>
            </a:r>
            <a:r>
              <a:rPr lang="ko-KR" altLang="en-US" dirty="0"/>
              <a:t>비교 후 </a:t>
            </a:r>
            <a:r>
              <a:rPr lang="en-US" altLang="ko-KR" dirty="0" err="1"/>
              <a:t>min_index</a:t>
            </a:r>
            <a:r>
              <a:rPr lang="en-US" altLang="ko-KR" dirty="0"/>
              <a:t> </a:t>
            </a:r>
            <a:r>
              <a:rPr lang="ko-KR" altLang="en-US" dirty="0"/>
              <a:t>업데이트</a:t>
            </a:r>
          </a:p>
        </p:txBody>
      </p:sp>
    </p:spTree>
    <p:extLst>
      <p:ext uri="{BB962C8B-B14F-4D97-AF65-F5344CB8AC3E}">
        <p14:creationId xmlns:p14="http://schemas.microsoft.com/office/powerpoint/2010/main" val="2693672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FB947-18B9-4159-9979-2AF49D72E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선택 정렬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A462B4D4-6D6C-41BA-BC5F-0BEDBA21D8C8}"/>
              </a:ext>
            </a:extLst>
          </p:cNvPr>
          <p:cNvGraphicFramePr>
            <a:graphicFrameLocks noGrp="1"/>
          </p:cNvGraphicFramePr>
          <p:nvPr/>
        </p:nvGraphicFramePr>
        <p:xfrm>
          <a:off x="1691340" y="3200148"/>
          <a:ext cx="8128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54841468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9218766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5057324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6958832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433906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19436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8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0835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07C606B-75D6-4419-B465-57AE1B6EDA7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065059" y="2792862"/>
            <a:ext cx="0" cy="380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F46DB11-4FC4-48A5-BFDB-22711D36902D}"/>
              </a:ext>
            </a:extLst>
          </p:cNvPr>
          <p:cNvSpPr txBox="1"/>
          <p:nvPr/>
        </p:nvSpPr>
        <p:spPr>
          <a:xfrm>
            <a:off x="4536142" y="2146531"/>
            <a:ext cx="1057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current index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DDFAD8-84FD-40A8-AEAC-6418F3614578}"/>
              </a:ext>
            </a:extLst>
          </p:cNvPr>
          <p:cNvSpPr txBox="1"/>
          <p:nvPr/>
        </p:nvSpPr>
        <p:spPr>
          <a:xfrm>
            <a:off x="7037356" y="4349114"/>
            <a:ext cx="851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min</a:t>
            </a:r>
            <a:br>
              <a:rPr lang="en-US" altLang="ko-KR" dirty="0"/>
            </a:br>
            <a:r>
              <a:rPr lang="en-US" altLang="ko-KR" dirty="0"/>
              <a:t>index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248063B-2BBC-4C58-8ABD-F9ECAA5CB8FE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7463179" y="4003973"/>
            <a:ext cx="0" cy="345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3AEB460-8876-4230-8F21-C1588A7A4F73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8153460" y="3996215"/>
            <a:ext cx="0" cy="478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FE1E817-5C36-41E4-ADA7-7E5217F9D8FC}"/>
              </a:ext>
            </a:extLst>
          </p:cNvPr>
          <p:cNvSpPr txBox="1"/>
          <p:nvPr/>
        </p:nvSpPr>
        <p:spPr>
          <a:xfrm>
            <a:off x="8045884" y="4474595"/>
            <a:ext cx="215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3E1A67-CEFE-41CD-A31D-E06B241A470B}"/>
              </a:ext>
            </a:extLst>
          </p:cNvPr>
          <p:cNvSpPr txBox="1"/>
          <p:nvPr/>
        </p:nvSpPr>
        <p:spPr>
          <a:xfrm>
            <a:off x="7747802" y="5622334"/>
            <a:ext cx="811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이동</a:t>
            </a:r>
          </a:p>
        </p:txBody>
      </p:sp>
    </p:spTree>
    <p:extLst>
      <p:ext uri="{BB962C8B-B14F-4D97-AF65-F5344CB8AC3E}">
        <p14:creationId xmlns:p14="http://schemas.microsoft.com/office/powerpoint/2010/main" val="29332671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FB947-18B9-4159-9979-2AF49D72E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선택 정렬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A462B4D4-6D6C-41BA-BC5F-0BEDBA21D8C8}"/>
              </a:ext>
            </a:extLst>
          </p:cNvPr>
          <p:cNvGraphicFramePr>
            <a:graphicFrameLocks noGrp="1"/>
          </p:cNvGraphicFramePr>
          <p:nvPr/>
        </p:nvGraphicFramePr>
        <p:xfrm>
          <a:off x="1691340" y="3200148"/>
          <a:ext cx="8128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54841468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9218766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5057324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6958832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433906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19436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8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0835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07C606B-75D6-4419-B465-57AE1B6EDA7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065059" y="2792862"/>
            <a:ext cx="0" cy="380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F46DB11-4FC4-48A5-BFDB-22711D36902D}"/>
              </a:ext>
            </a:extLst>
          </p:cNvPr>
          <p:cNvSpPr txBox="1"/>
          <p:nvPr/>
        </p:nvSpPr>
        <p:spPr>
          <a:xfrm>
            <a:off x="4536142" y="2146531"/>
            <a:ext cx="1057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current index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DDFAD8-84FD-40A8-AEAC-6418F3614578}"/>
              </a:ext>
            </a:extLst>
          </p:cNvPr>
          <p:cNvSpPr txBox="1"/>
          <p:nvPr/>
        </p:nvSpPr>
        <p:spPr>
          <a:xfrm>
            <a:off x="7378015" y="4349114"/>
            <a:ext cx="851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min</a:t>
            </a:r>
            <a:br>
              <a:rPr lang="en-US" altLang="ko-KR" dirty="0"/>
            </a:br>
            <a:r>
              <a:rPr lang="en-US" altLang="ko-KR" dirty="0"/>
              <a:t>index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248063B-2BBC-4C58-8ABD-F9ECAA5CB8FE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7803838" y="4003973"/>
            <a:ext cx="0" cy="345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3AEB460-8876-4230-8F21-C1588A7A4F73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9148543" y="4050003"/>
            <a:ext cx="0" cy="478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FE1E817-5C36-41E4-ADA7-7E5217F9D8FC}"/>
              </a:ext>
            </a:extLst>
          </p:cNvPr>
          <p:cNvSpPr txBox="1"/>
          <p:nvPr/>
        </p:nvSpPr>
        <p:spPr>
          <a:xfrm>
            <a:off x="9040967" y="4528383"/>
            <a:ext cx="215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A718159-0B52-4833-B4DC-A4A4FAC4A604}"/>
              </a:ext>
            </a:extLst>
          </p:cNvPr>
          <p:cNvGrpSpPr/>
          <p:nvPr/>
        </p:nvGrpSpPr>
        <p:grpSpPr>
          <a:xfrm>
            <a:off x="7794880" y="4528383"/>
            <a:ext cx="1353663" cy="1360985"/>
            <a:chOff x="5109893" y="4494168"/>
            <a:chExt cx="1353663" cy="1360985"/>
          </a:xfrm>
        </p:grpSpPr>
        <p:sp>
          <p:nvSpPr>
            <p:cNvPr id="13" name="원호 12">
              <a:extLst>
                <a:ext uri="{FF2B5EF4-FFF2-40B4-BE49-F238E27FC236}">
                  <a16:creationId xmlns:a16="http://schemas.microsoft.com/office/drawing/2014/main" id="{1A2A720F-6F46-49E4-A2F5-D7BE36FDE315}"/>
                </a:ext>
              </a:extLst>
            </p:cNvPr>
            <p:cNvSpPr/>
            <p:nvPr/>
          </p:nvSpPr>
          <p:spPr>
            <a:xfrm rot="10800000">
              <a:off x="5109893" y="4494168"/>
              <a:ext cx="1353663" cy="957120"/>
            </a:xfrm>
            <a:prstGeom prst="arc">
              <a:avLst>
                <a:gd name="adj1" fmla="val 10874263"/>
                <a:gd name="adj2" fmla="val 215498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56C3A3E-4560-4B72-9B0A-7983EA05B53A}"/>
                </a:ext>
              </a:extLst>
            </p:cNvPr>
            <p:cNvSpPr txBox="1"/>
            <p:nvPr/>
          </p:nvSpPr>
          <p:spPr>
            <a:xfrm>
              <a:off x="5455030" y="5485821"/>
              <a:ext cx="66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비교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2233626-77BE-416A-B3ED-B8EC5B2B6518}"/>
              </a:ext>
            </a:extLst>
          </p:cNvPr>
          <p:cNvSpPr txBox="1"/>
          <p:nvPr/>
        </p:nvSpPr>
        <p:spPr>
          <a:xfrm>
            <a:off x="3953497" y="5058371"/>
            <a:ext cx="3424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 err="1"/>
              <a:t>min_index</a:t>
            </a:r>
            <a:r>
              <a:rPr lang="en-US" altLang="ko-KR" dirty="0"/>
              <a:t>]</a:t>
            </a:r>
            <a:r>
              <a:rPr lang="ko-KR" altLang="en-US" dirty="0"/>
              <a:t>와 </a:t>
            </a:r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</a:t>
            </a:r>
            <a:r>
              <a:rPr lang="ko-KR" altLang="en-US" dirty="0"/>
              <a:t>비교 후 </a:t>
            </a:r>
            <a:r>
              <a:rPr lang="en-US" altLang="ko-KR" dirty="0" err="1"/>
              <a:t>min_index</a:t>
            </a:r>
            <a:r>
              <a:rPr lang="en-US" altLang="ko-KR" dirty="0"/>
              <a:t> </a:t>
            </a:r>
            <a:r>
              <a:rPr lang="ko-KR" altLang="en-US" dirty="0"/>
              <a:t>업데이트</a:t>
            </a:r>
          </a:p>
        </p:txBody>
      </p:sp>
    </p:spTree>
    <p:extLst>
      <p:ext uri="{BB962C8B-B14F-4D97-AF65-F5344CB8AC3E}">
        <p14:creationId xmlns:p14="http://schemas.microsoft.com/office/powerpoint/2010/main" val="2153738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FB947-18B9-4159-9979-2AF49D72E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선택 정렬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A462B4D4-6D6C-41BA-BC5F-0BEDBA21D8C8}"/>
              </a:ext>
            </a:extLst>
          </p:cNvPr>
          <p:cNvGraphicFramePr>
            <a:graphicFrameLocks noGrp="1"/>
          </p:cNvGraphicFramePr>
          <p:nvPr/>
        </p:nvGraphicFramePr>
        <p:xfrm>
          <a:off x="1691340" y="3200148"/>
          <a:ext cx="8128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54841468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9218766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5057324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6958832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433906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19436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8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0835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07C606B-75D6-4419-B465-57AE1B6EDA7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065059" y="2792862"/>
            <a:ext cx="0" cy="380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F46DB11-4FC4-48A5-BFDB-22711D36902D}"/>
              </a:ext>
            </a:extLst>
          </p:cNvPr>
          <p:cNvSpPr txBox="1"/>
          <p:nvPr/>
        </p:nvSpPr>
        <p:spPr>
          <a:xfrm>
            <a:off x="4536142" y="2146531"/>
            <a:ext cx="1057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current index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DDFAD8-84FD-40A8-AEAC-6418F3614578}"/>
              </a:ext>
            </a:extLst>
          </p:cNvPr>
          <p:cNvSpPr txBox="1"/>
          <p:nvPr/>
        </p:nvSpPr>
        <p:spPr>
          <a:xfrm>
            <a:off x="7378015" y="4349114"/>
            <a:ext cx="851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min</a:t>
            </a:r>
            <a:br>
              <a:rPr lang="en-US" altLang="ko-KR" dirty="0"/>
            </a:br>
            <a:r>
              <a:rPr lang="en-US" altLang="ko-KR" dirty="0"/>
              <a:t>index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248063B-2BBC-4C58-8ABD-F9ECAA5CB8FE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7803838" y="4003973"/>
            <a:ext cx="0" cy="345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3AEB460-8876-4230-8F21-C1588A7A4F73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9148543" y="4050003"/>
            <a:ext cx="0" cy="478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FE1E817-5C36-41E4-ADA7-7E5217F9D8FC}"/>
              </a:ext>
            </a:extLst>
          </p:cNvPr>
          <p:cNvSpPr txBox="1"/>
          <p:nvPr/>
        </p:nvSpPr>
        <p:spPr>
          <a:xfrm>
            <a:off x="9040967" y="4528383"/>
            <a:ext cx="215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</a:t>
            </a:r>
            <a:endParaRPr lang="ko-KR" altLang="en-US" dirty="0"/>
          </a:p>
        </p:txBody>
      </p:sp>
      <p:cxnSp>
        <p:nvCxnSpPr>
          <p:cNvPr id="5" name="연결선: 구부러짐 4">
            <a:extLst>
              <a:ext uri="{FF2B5EF4-FFF2-40B4-BE49-F238E27FC236}">
                <a16:creationId xmlns:a16="http://schemas.microsoft.com/office/drawing/2014/main" id="{72FC8A2F-5B62-40D0-ADBA-EF2CB87ED0FB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5593976" y="2469697"/>
            <a:ext cx="1784039" cy="2202583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11EFD7B-BE0E-46FB-AA5A-C5454A8A6AA0}"/>
              </a:ext>
            </a:extLst>
          </p:cNvPr>
          <p:cNvSpPr txBox="1"/>
          <p:nvPr/>
        </p:nvSpPr>
        <p:spPr>
          <a:xfrm>
            <a:off x="6275294" y="272527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교체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0E9DD0-1D0B-433E-BBFC-F8D135F6F28D}"/>
              </a:ext>
            </a:extLst>
          </p:cNvPr>
          <p:cNvSpPr txBox="1"/>
          <p:nvPr/>
        </p:nvSpPr>
        <p:spPr>
          <a:xfrm>
            <a:off x="3742820" y="4401887"/>
            <a:ext cx="2783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 err="1"/>
              <a:t>current_index</a:t>
            </a:r>
            <a:r>
              <a:rPr lang="en-US" altLang="ko-KR" dirty="0"/>
              <a:t>]</a:t>
            </a:r>
            <a:r>
              <a:rPr lang="ko-KR" altLang="en-US" dirty="0"/>
              <a:t>와 </a:t>
            </a:r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 err="1"/>
              <a:t>min_index</a:t>
            </a:r>
            <a:r>
              <a:rPr lang="en-US" altLang="ko-KR" dirty="0"/>
              <a:t>] </a:t>
            </a:r>
            <a:r>
              <a:rPr lang="ko-KR" altLang="en-US" dirty="0"/>
              <a:t>서로 교체</a:t>
            </a:r>
          </a:p>
        </p:txBody>
      </p:sp>
    </p:spTree>
    <p:extLst>
      <p:ext uri="{BB962C8B-B14F-4D97-AF65-F5344CB8AC3E}">
        <p14:creationId xmlns:p14="http://schemas.microsoft.com/office/powerpoint/2010/main" val="33547626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FB947-18B9-4159-9979-2AF49D72E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선택 정렬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A462B4D4-6D6C-41BA-BC5F-0BEDBA21D8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800191"/>
              </p:ext>
            </p:extLst>
          </p:nvPr>
        </p:nvGraphicFramePr>
        <p:xfrm>
          <a:off x="1691340" y="3200148"/>
          <a:ext cx="8128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54841468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9218766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5057324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6958832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433906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19436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8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0835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07C606B-75D6-4419-B465-57AE1B6EDA7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436659" y="2792862"/>
            <a:ext cx="0" cy="380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F46DB11-4FC4-48A5-BFDB-22711D36902D}"/>
              </a:ext>
            </a:extLst>
          </p:cNvPr>
          <p:cNvSpPr txBox="1"/>
          <p:nvPr/>
        </p:nvSpPr>
        <p:spPr>
          <a:xfrm>
            <a:off x="5907742" y="2146531"/>
            <a:ext cx="1057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current index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DDFAD8-84FD-40A8-AEAC-6418F3614578}"/>
              </a:ext>
            </a:extLst>
          </p:cNvPr>
          <p:cNvSpPr txBox="1"/>
          <p:nvPr/>
        </p:nvSpPr>
        <p:spPr>
          <a:xfrm>
            <a:off x="6010836" y="4349114"/>
            <a:ext cx="851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min</a:t>
            </a:r>
            <a:br>
              <a:rPr lang="en-US" altLang="ko-KR" dirty="0"/>
            </a:br>
            <a:r>
              <a:rPr lang="en-US" altLang="ko-KR" dirty="0"/>
              <a:t>index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248063B-2BBC-4C58-8ABD-F9ECAA5CB8FE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6436659" y="4003973"/>
            <a:ext cx="0" cy="345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3AEB460-8876-4230-8F21-C1588A7A4F73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7785907" y="4003973"/>
            <a:ext cx="0" cy="478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FE1E817-5C36-41E4-ADA7-7E5217F9D8FC}"/>
              </a:ext>
            </a:extLst>
          </p:cNvPr>
          <p:cNvSpPr txBox="1"/>
          <p:nvPr/>
        </p:nvSpPr>
        <p:spPr>
          <a:xfrm>
            <a:off x="7678331" y="4482353"/>
            <a:ext cx="215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2234FC-2526-4904-9BC8-389BF73BB284}"/>
              </a:ext>
            </a:extLst>
          </p:cNvPr>
          <p:cNvSpPr txBox="1"/>
          <p:nvPr/>
        </p:nvSpPr>
        <p:spPr>
          <a:xfrm>
            <a:off x="6965576" y="2146531"/>
            <a:ext cx="1848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를 </a:t>
            </a:r>
            <a:r>
              <a:rPr lang="en-US" altLang="ko-KR" dirty="0" err="1"/>
              <a:t>min_index</a:t>
            </a:r>
            <a:r>
              <a:rPr lang="en-US" altLang="ko-KR" dirty="0"/>
              <a:t> </a:t>
            </a:r>
            <a:r>
              <a:rPr lang="ko-KR" altLang="en-US" dirty="0"/>
              <a:t>바로 뒤에 위치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85FDD-9B07-42D4-AB7B-B8AF1C472EEC}"/>
              </a:ext>
            </a:extLst>
          </p:cNvPr>
          <p:cNvSpPr txBox="1"/>
          <p:nvPr/>
        </p:nvSpPr>
        <p:spPr>
          <a:xfrm>
            <a:off x="3178746" y="5212804"/>
            <a:ext cx="6660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min_index</a:t>
            </a:r>
            <a:r>
              <a:rPr lang="ko-KR" altLang="en-US" dirty="0"/>
              <a:t>가 계속 남은 배열의 최소값을 가리키고 있기 때문에</a:t>
            </a:r>
            <a:br>
              <a:rPr lang="en-US" altLang="ko-KR" dirty="0"/>
            </a:br>
            <a:r>
              <a:rPr lang="ko-KR" altLang="en-US" dirty="0"/>
              <a:t>더 이상 배열의 업데이트가 일어나지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5850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8F9F98-8150-469B-A781-B9AF3F253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과목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A74F6A-A28F-4528-BF2F-556BAD3BC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어떤 알고리즘이 중요한 곳에 적용될 수록</a:t>
            </a:r>
            <a:r>
              <a:rPr lang="en-US" altLang="ko-KR" dirty="0"/>
              <a:t> </a:t>
            </a:r>
            <a:r>
              <a:rPr lang="ko-KR" altLang="en-US" dirty="0"/>
              <a:t>알고리즘의 상한을 파악하는 것은 중요함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ex) </a:t>
            </a:r>
            <a:r>
              <a:rPr lang="ko-KR" altLang="en-US" dirty="0"/>
              <a:t>발전소나</a:t>
            </a:r>
            <a:r>
              <a:rPr lang="en-US" altLang="ko-KR" dirty="0"/>
              <a:t>, </a:t>
            </a:r>
            <a:r>
              <a:rPr lang="ko-KR" altLang="en-US" dirty="0"/>
              <a:t>자율주행 등의 경우에서 </a:t>
            </a:r>
            <a:r>
              <a:rPr lang="en-US" altLang="ko-KR" dirty="0"/>
              <a:t>100</a:t>
            </a:r>
            <a:r>
              <a:rPr lang="ko-KR" altLang="en-US" dirty="0"/>
              <a:t>회 시행에서</a:t>
            </a:r>
            <a:br>
              <a:rPr lang="en-US" altLang="ko-KR" dirty="0"/>
            </a:br>
            <a:r>
              <a:rPr lang="en-US" altLang="ko-KR" dirty="0"/>
              <a:t>A</a:t>
            </a:r>
            <a:r>
              <a:rPr lang="ko-KR" altLang="en-US" dirty="0"/>
              <a:t> 알고리즘은 </a:t>
            </a:r>
            <a:r>
              <a:rPr lang="en-US" altLang="ko-KR" dirty="0"/>
              <a:t>50</a:t>
            </a:r>
            <a:r>
              <a:rPr lang="ko-KR" altLang="en-US" dirty="0"/>
              <a:t>번은 </a:t>
            </a:r>
            <a:r>
              <a:rPr lang="en-US" altLang="ko-KR" dirty="0"/>
              <a:t>1</a:t>
            </a:r>
            <a:r>
              <a:rPr lang="ko-KR" altLang="en-US" dirty="0"/>
              <a:t>분</a:t>
            </a:r>
            <a:r>
              <a:rPr lang="en-US" altLang="ko-KR" dirty="0"/>
              <a:t>, 50</a:t>
            </a:r>
            <a:r>
              <a:rPr lang="ko-KR" altLang="en-US" dirty="0"/>
              <a:t>번은 </a:t>
            </a:r>
            <a:r>
              <a:rPr lang="en-US" altLang="ko-KR" dirty="0"/>
              <a:t>2</a:t>
            </a:r>
            <a:r>
              <a:rPr lang="ko-KR" altLang="en-US" dirty="0"/>
              <a:t>분 동안 수행되는 것과</a:t>
            </a:r>
            <a:br>
              <a:rPr lang="en-US" altLang="ko-KR" dirty="0"/>
            </a:br>
            <a:r>
              <a:rPr lang="en-US" altLang="ko-KR" dirty="0"/>
              <a:t>B </a:t>
            </a:r>
            <a:r>
              <a:rPr lang="ko-KR" altLang="en-US" dirty="0"/>
              <a:t>알고리즘은 </a:t>
            </a:r>
            <a:r>
              <a:rPr lang="en-US" altLang="ko-KR" dirty="0"/>
              <a:t>99</a:t>
            </a:r>
            <a:r>
              <a:rPr lang="ko-KR" altLang="en-US" dirty="0"/>
              <a:t>번은 </a:t>
            </a:r>
            <a:r>
              <a:rPr lang="en-US" altLang="ko-KR" dirty="0"/>
              <a:t>10</a:t>
            </a:r>
            <a:r>
              <a:rPr lang="ko-KR" altLang="en-US" dirty="0"/>
              <a:t>초 이내</a:t>
            </a:r>
            <a:r>
              <a:rPr lang="en-US" altLang="ko-KR" dirty="0"/>
              <a:t>, 1</a:t>
            </a:r>
            <a:r>
              <a:rPr lang="ko-KR" altLang="en-US" dirty="0"/>
              <a:t>번은 </a:t>
            </a:r>
            <a:r>
              <a:rPr lang="en-US" altLang="ko-KR" dirty="0"/>
              <a:t>30</a:t>
            </a:r>
            <a:r>
              <a:rPr lang="ko-KR" altLang="en-US" dirty="0"/>
              <a:t>분 동안 수행되는 것에는 차이가 있음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78236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E4253C-08F4-4C3E-A13B-79435A27A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선택 정렬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F5CF99-B83F-4CB5-B0A2-085860FE3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소스코드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C4D8444-0CF1-4C17-933F-457DEA9C9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094" y="2682699"/>
            <a:ext cx="8175812" cy="333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8898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BD2705-90CC-460F-9D4C-AE34C4258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선택 정렬 알고리즘의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CB1218-33F9-4AEF-AA7B-D0A06A104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c</a:t>
            </a:r>
            <a:r>
              <a:rPr lang="en-US" altLang="ko-KR" dirty="0" err="1"/>
              <a:t>urrent_index</a:t>
            </a:r>
            <a:r>
              <a:rPr lang="en-US" altLang="ko-KR" dirty="0"/>
              <a:t>=0</a:t>
            </a:r>
            <a:r>
              <a:rPr lang="ko-KR" altLang="en-US" dirty="0"/>
              <a:t>일 때는 </a:t>
            </a:r>
            <a:r>
              <a:rPr lang="en-US" altLang="ko-KR" dirty="0" err="1"/>
              <a:t>min_index</a:t>
            </a:r>
            <a:r>
              <a:rPr lang="ko-KR" altLang="en-US" dirty="0"/>
              <a:t>를 찾기 위해 </a:t>
            </a:r>
            <a:r>
              <a:rPr lang="en-US" altLang="ko-KR" dirty="0"/>
              <a:t>n-1</a:t>
            </a:r>
            <a:r>
              <a:rPr lang="ko-KR" altLang="en-US" dirty="0"/>
              <a:t>번의 비교가 이뤄짐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 err="1"/>
              <a:t>current_index</a:t>
            </a:r>
            <a:r>
              <a:rPr lang="en-US" altLang="ko-KR" dirty="0"/>
              <a:t>=1</a:t>
            </a:r>
            <a:r>
              <a:rPr lang="ko-KR" altLang="en-US" dirty="0"/>
              <a:t>일 때는 </a:t>
            </a:r>
            <a:r>
              <a:rPr lang="en-US" altLang="ko-KR" dirty="0" err="1"/>
              <a:t>min_index</a:t>
            </a:r>
            <a:r>
              <a:rPr lang="ko-KR" altLang="en-US" dirty="0"/>
              <a:t>를 찾기 위해 </a:t>
            </a:r>
            <a:r>
              <a:rPr lang="en-US" altLang="ko-KR" dirty="0"/>
              <a:t>n-2</a:t>
            </a:r>
            <a:r>
              <a:rPr lang="ko-KR" altLang="en-US" dirty="0"/>
              <a:t>번의 비교가 이뤄짐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계속 진행하여</a:t>
            </a:r>
            <a:r>
              <a:rPr lang="en-US" altLang="ko-KR" dirty="0"/>
              <a:t>, </a:t>
            </a:r>
            <a:r>
              <a:rPr lang="en-US" altLang="ko-KR" dirty="0" err="1"/>
              <a:t>current_index</a:t>
            </a:r>
            <a:r>
              <a:rPr lang="en-US" altLang="ko-KR" dirty="0"/>
              <a:t>=n-1</a:t>
            </a:r>
            <a:r>
              <a:rPr lang="ko-KR" altLang="en-US" dirty="0" err="1"/>
              <a:t>일때는</a:t>
            </a:r>
            <a:r>
              <a:rPr lang="ko-KR" altLang="en-US" dirty="0"/>
              <a:t> </a:t>
            </a:r>
            <a:r>
              <a:rPr lang="en-US" altLang="ko-KR" dirty="0" err="1"/>
              <a:t>min_index</a:t>
            </a:r>
            <a:r>
              <a:rPr lang="ko-KR" altLang="en-US" dirty="0"/>
              <a:t>를 찾기 위해 </a:t>
            </a:r>
            <a:r>
              <a:rPr lang="en-US" altLang="ko-KR" dirty="0"/>
              <a:t>0</a:t>
            </a:r>
            <a:r>
              <a:rPr lang="ko-KR" altLang="en-US" dirty="0"/>
              <a:t>번의 비교가 이뤄짐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94820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D0A46D-C06F-4EC9-8FDC-E28006DD3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선택 정렬 알고리즘의 분석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9CF1E17-6C4D-4A8A-84D2-0CFD6186CA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/>
                  <a:t>크기가 </a:t>
                </a:r>
                <a:r>
                  <a:rPr lang="en-US" altLang="ko-KR" dirty="0"/>
                  <a:t>n</a:t>
                </a:r>
                <a:r>
                  <a:rPr lang="ko-KR" altLang="en-US" dirty="0"/>
                  <a:t>인 배열에서의 총 비교 횟수는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비교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횟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dirty="0" smtClean="0">
                            <a:latin typeface="Cambria Math" panose="02040503050406030204" pitchFamily="18" charset="0"/>
                          </a:rPr>
                          <m:t>수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+…+1+0=</m:t>
                    </m:r>
                    <m:f>
                      <m:f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ko-KR" altLang="en-US" dirty="0"/>
                  <a:t>따라서 선택 정렬 알고리즘은 </a:t>
                </a:r>
                <a:r>
                  <a:rPr lang="en-US" altLang="ko-KR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의 시간 복잡도를 가짐</a:t>
                </a:r>
                <a:r>
                  <a:rPr lang="en-US" altLang="ko-KR" dirty="0"/>
                  <a:t>.</a:t>
                </a:r>
                <a:endParaRPr lang="ko-KR" altLang="en-US" dirty="0"/>
              </a:p>
              <a:p>
                <a:pPr>
                  <a:lnSpc>
                    <a:spcPct val="100000"/>
                  </a:lnSpc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9CF1E17-6C4D-4A8A-84D2-0CFD6186CA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54115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2870E-2AC8-4847-8949-030BD0B48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B57E3BD-819C-4C74-B522-A570A82C6C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특정 값을 기준으로 배열을 정렬한 뒤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그 값의 왼쪽에서 다시 기준을 잡고 정렬하고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오른쪽에서 기준을 잡고 정렬하는 방식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O(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의 시간 복잡도를 가짐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B57E3BD-819C-4C74-B522-A570A82C6C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19904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F824EC-93BA-4BB1-A777-EA6F945B0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DB67E8-0081-4087-AF20-FF9311D0F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5090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dirty="0" err="1"/>
              <a:t>퀵</a:t>
            </a:r>
            <a:r>
              <a:rPr lang="ko-KR" altLang="en-US" dirty="0"/>
              <a:t> 정렬은 파티션 과정과 </a:t>
            </a:r>
            <a:r>
              <a:rPr lang="ko-KR" altLang="en-US" dirty="0" err="1"/>
              <a:t>퀵</a:t>
            </a:r>
            <a:r>
              <a:rPr lang="ko-KR" altLang="en-US" dirty="0"/>
              <a:t> 소트 과정을 반복하여 진행한다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파티션 과정</a:t>
            </a:r>
            <a:endParaRPr lang="en-US" altLang="ko-KR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ko-KR" altLang="en-US" dirty="0"/>
              <a:t>배열의 왼쪽 끝을 </a:t>
            </a:r>
            <a:r>
              <a:rPr lang="en-US" altLang="ko-KR" dirty="0"/>
              <a:t>left, </a:t>
            </a:r>
            <a:r>
              <a:rPr lang="ko-KR" altLang="en-US" dirty="0"/>
              <a:t>오른쪽 끝을 </a:t>
            </a:r>
            <a:r>
              <a:rPr lang="en-US" altLang="ko-KR" dirty="0"/>
              <a:t>right</a:t>
            </a:r>
            <a:r>
              <a:rPr lang="ko-KR" altLang="en-US" dirty="0"/>
              <a:t>로 둔다</a:t>
            </a:r>
            <a:r>
              <a:rPr lang="en-US" altLang="ko-KR" dirty="0"/>
              <a:t>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dirty="0"/>
              <a:t>pivot</a:t>
            </a:r>
            <a:r>
              <a:rPr lang="ko-KR" altLang="en-US" dirty="0"/>
              <a:t>을 배열의 왼쪽 끝 값으로 둔다</a:t>
            </a:r>
            <a:r>
              <a:rPr lang="en-US" altLang="ko-KR" dirty="0"/>
              <a:t>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dirty="0"/>
              <a:t>low=left, high=right+1</a:t>
            </a:r>
            <a:r>
              <a:rPr lang="ko-KR" altLang="en-US" dirty="0"/>
              <a:t>로 둔다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77168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A87649-42A9-4767-B0CB-F939756AB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95E9CE-7A88-4087-A32B-ACE13DB34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4"/>
            </a:pPr>
            <a:r>
              <a:rPr lang="en-US" altLang="ko-KR" dirty="0"/>
              <a:t>low+=1</a:t>
            </a:r>
            <a:r>
              <a:rPr lang="ko-KR" altLang="en-US" dirty="0"/>
              <a:t>하고 </a:t>
            </a:r>
            <a:r>
              <a:rPr lang="en-US" altLang="ko-KR" dirty="0" err="1"/>
              <a:t>arr</a:t>
            </a:r>
            <a:r>
              <a:rPr lang="en-US" altLang="ko-KR" dirty="0"/>
              <a:t>[low]</a:t>
            </a:r>
            <a:r>
              <a:rPr lang="ko-KR" altLang="en-US" dirty="0"/>
              <a:t>가 </a:t>
            </a:r>
            <a:r>
              <a:rPr lang="en-US" altLang="ko-KR" dirty="0"/>
              <a:t>pivot</a:t>
            </a:r>
            <a:r>
              <a:rPr lang="ko-KR" altLang="en-US" dirty="0"/>
              <a:t>보다 작거나 같으면 </a:t>
            </a:r>
            <a:r>
              <a:rPr lang="en-US" altLang="ko-KR" dirty="0"/>
              <a:t>4</a:t>
            </a:r>
            <a:r>
              <a:rPr lang="ko-KR" altLang="en-US" dirty="0"/>
              <a:t>번을 반복한다</a:t>
            </a:r>
            <a:r>
              <a:rPr lang="en-US" altLang="ko-KR" dirty="0"/>
              <a:t>.</a:t>
            </a:r>
          </a:p>
          <a:p>
            <a:pPr marL="514350" indent="-514350">
              <a:lnSpc>
                <a:spcPct val="100000"/>
              </a:lnSpc>
              <a:buAutoNum type="arabicPeriod" startAt="5"/>
            </a:pPr>
            <a:r>
              <a:rPr lang="en-US" altLang="ko-KR" dirty="0"/>
              <a:t>high-=1</a:t>
            </a:r>
            <a:r>
              <a:rPr lang="ko-KR" altLang="en-US" dirty="0"/>
              <a:t>하고 </a:t>
            </a:r>
            <a:r>
              <a:rPr lang="en-US" altLang="ko-KR" dirty="0" err="1"/>
              <a:t>arr</a:t>
            </a:r>
            <a:r>
              <a:rPr lang="en-US" altLang="ko-KR" dirty="0"/>
              <a:t>[high]</a:t>
            </a:r>
            <a:r>
              <a:rPr lang="ko-KR" altLang="en-US" dirty="0"/>
              <a:t>가 </a:t>
            </a:r>
            <a:r>
              <a:rPr lang="en-US" altLang="ko-KR" dirty="0"/>
              <a:t>pivot</a:t>
            </a:r>
            <a:r>
              <a:rPr lang="ko-KR" altLang="en-US" dirty="0"/>
              <a:t>보다 크거나 같으면 </a:t>
            </a:r>
            <a:r>
              <a:rPr lang="en-US" altLang="ko-KR" dirty="0"/>
              <a:t>5</a:t>
            </a:r>
            <a:r>
              <a:rPr lang="ko-KR" altLang="en-US" dirty="0"/>
              <a:t>번을 반복한다</a:t>
            </a:r>
            <a:r>
              <a:rPr lang="en-US" altLang="ko-KR" dirty="0"/>
              <a:t>.</a:t>
            </a:r>
          </a:p>
          <a:p>
            <a:pPr marL="514350" indent="-514350">
              <a:lnSpc>
                <a:spcPct val="100000"/>
              </a:lnSpc>
              <a:buAutoNum type="arabicPeriod" startAt="5"/>
            </a:pPr>
            <a:r>
              <a:rPr lang="en-US" altLang="ko-KR" dirty="0"/>
              <a:t>low</a:t>
            </a:r>
            <a:r>
              <a:rPr lang="ko-KR" altLang="en-US" dirty="0"/>
              <a:t>가 </a:t>
            </a:r>
            <a:r>
              <a:rPr lang="en-US" altLang="ko-KR" dirty="0"/>
              <a:t>high</a:t>
            </a:r>
            <a:r>
              <a:rPr lang="ko-KR" altLang="en-US" dirty="0"/>
              <a:t>보다 작으면 </a:t>
            </a:r>
            <a:r>
              <a:rPr lang="en-US" altLang="ko-KR" dirty="0" err="1"/>
              <a:t>arr</a:t>
            </a:r>
            <a:r>
              <a:rPr lang="en-US" altLang="ko-KR" dirty="0"/>
              <a:t>[low]</a:t>
            </a:r>
            <a:r>
              <a:rPr lang="ko-KR" altLang="en-US" dirty="0"/>
              <a:t>와 </a:t>
            </a:r>
            <a:r>
              <a:rPr lang="en-US" altLang="ko-KR" dirty="0" err="1"/>
              <a:t>arr</a:t>
            </a:r>
            <a:r>
              <a:rPr lang="en-US" altLang="ko-KR" dirty="0"/>
              <a:t>[high]</a:t>
            </a:r>
            <a:r>
              <a:rPr lang="ko-KR" altLang="en-US" dirty="0"/>
              <a:t>를 바꾸고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4~5</a:t>
            </a:r>
            <a:r>
              <a:rPr lang="ko-KR" altLang="en-US" dirty="0"/>
              <a:t>번을 반복한다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514350" indent="-514350">
              <a:lnSpc>
                <a:spcPct val="100000"/>
              </a:lnSpc>
              <a:buAutoNum type="arabicPeriod" startAt="5"/>
            </a:pPr>
            <a:r>
              <a:rPr lang="en-US" altLang="ko-KR" dirty="0" err="1"/>
              <a:t>arr</a:t>
            </a:r>
            <a:r>
              <a:rPr lang="en-US" altLang="ko-KR" dirty="0"/>
              <a:t>[left]</a:t>
            </a:r>
            <a:r>
              <a:rPr lang="ko-KR" altLang="en-US" dirty="0"/>
              <a:t>와 </a:t>
            </a:r>
            <a:r>
              <a:rPr lang="en-US" altLang="ko-KR" dirty="0" err="1"/>
              <a:t>arr</a:t>
            </a:r>
            <a:r>
              <a:rPr lang="en-US" altLang="ko-KR" dirty="0"/>
              <a:t>[high]</a:t>
            </a:r>
            <a:r>
              <a:rPr lang="ko-KR" altLang="en-US" dirty="0"/>
              <a:t>를 바꾸고</a:t>
            </a:r>
            <a:r>
              <a:rPr lang="en-US" altLang="ko-KR" dirty="0"/>
              <a:t>, high</a:t>
            </a:r>
            <a:r>
              <a:rPr lang="ko-KR" altLang="en-US" dirty="0"/>
              <a:t>를 반환한다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75403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F4BFF4-8804-4E3C-B3D1-5419F65CE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E9104B-2F32-44AD-869D-EAA01478B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소트 과정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err="1"/>
              <a:t>퀵</a:t>
            </a:r>
            <a:r>
              <a:rPr lang="ko-KR" altLang="en-US" dirty="0"/>
              <a:t> 소트는 배열</a:t>
            </a:r>
            <a:r>
              <a:rPr lang="en-US" altLang="ko-KR" dirty="0"/>
              <a:t>, left, right</a:t>
            </a:r>
            <a:r>
              <a:rPr lang="ko-KR" altLang="en-US" dirty="0"/>
              <a:t>를 인자로 받는다</a:t>
            </a:r>
            <a:r>
              <a:rPr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left</a:t>
            </a:r>
            <a:r>
              <a:rPr lang="ko-KR" altLang="en-US" dirty="0"/>
              <a:t>가 </a:t>
            </a:r>
            <a:r>
              <a:rPr lang="en-US" altLang="ko-KR" dirty="0"/>
              <a:t>right</a:t>
            </a:r>
            <a:r>
              <a:rPr lang="ko-KR" altLang="en-US" dirty="0"/>
              <a:t>보다 작으면 파티션 과정을 통해 </a:t>
            </a:r>
            <a:r>
              <a:rPr lang="en-US" altLang="ko-KR" dirty="0"/>
              <a:t>q</a:t>
            </a:r>
            <a:r>
              <a:rPr lang="ko-KR" altLang="en-US" dirty="0"/>
              <a:t>를 구한다</a:t>
            </a:r>
            <a:r>
              <a:rPr lang="en-US" altLang="ko-KR" dirty="0"/>
              <a:t>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dirty="0"/>
              <a:t>q</a:t>
            </a:r>
            <a:r>
              <a:rPr lang="ko-KR" altLang="en-US" dirty="0"/>
              <a:t>를 기준으로 </a:t>
            </a:r>
            <a:r>
              <a:rPr lang="en-US" altLang="ko-KR" dirty="0"/>
              <a:t>q</a:t>
            </a:r>
            <a:r>
              <a:rPr lang="ko-KR" altLang="en-US" dirty="0"/>
              <a:t> 왼쪽 배열과</a:t>
            </a:r>
            <a:r>
              <a:rPr lang="en-US" altLang="ko-KR" dirty="0"/>
              <a:t>, q </a:t>
            </a:r>
            <a:r>
              <a:rPr lang="ko-KR" altLang="en-US" dirty="0"/>
              <a:t>오른쪽 배열에 대해 </a:t>
            </a:r>
            <a:r>
              <a:rPr lang="ko-KR" altLang="en-US" dirty="0" err="1"/>
              <a:t>퀵</a:t>
            </a:r>
            <a:r>
              <a:rPr lang="ko-KR" altLang="en-US" dirty="0"/>
              <a:t> 소트를 재귀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697624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C3C10-2D83-4CC1-BB2E-DBF9B1D26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1AB05259-83DC-43C6-9239-333A4FC48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638075"/>
              </p:ext>
            </p:extLst>
          </p:nvPr>
        </p:nvGraphicFramePr>
        <p:xfrm>
          <a:off x="838199" y="2823630"/>
          <a:ext cx="103228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38">
                  <a:extLst>
                    <a:ext uri="{9D8B030D-6E8A-4147-A177-3AD203B41FA5}">
                      <a16:colId xmlns:a16="http://schemas.microsoft.com/office/drawing/2014/main" val="3548414687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59218766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5057324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66958832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443390604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1943657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90915254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611041016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0095947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17542685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3150190212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085379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[6]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[7]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[8]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[9]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8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083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2412BDA-186D-4A47-8D0B-303A7C429763}"/>
              </a:ext>
            </a:extLst>
          </p:cNvPr>
          <p:cNvSpPr txBox="1"/>
          <p:nvPr/>
        </p:nvSpPr>
        <p:spPr>
          <a:xfrm>
            <a:off x="4890247" y="3881717"/>
            <a:ext cx="1963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배열의 초기 상태</a:t>
            </a:r>
          </a:p>
        </p:txBody>
      </p:sp>
    </p:spTree>
    <p:extLst>
      <p:ext uri="{BB962C8B-B14F-4D97-AF65-F5344CB8AC3E}">
        <p14:creationId xmlns:p14="http://schemas.microsoft.com/office/powerpoint/2010/main" val="29915998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C3C10-2D83-4CC1-BB2E-DBF9B1D26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1AB05259-83DC-43C6-9239-333A4FC4825F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823630"/>
          <a:ext cx="103228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38">
                  <a:extLst>
                    <a:ext uri="{9D8B030D-6E8A-4147-A177-3AD203B41FA5}">
                      <a16:colId xmlns:a16="http://schemas.microsoft.com/office/drawing/2014/main" val="3548414687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59218766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5057324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66958832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443390604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1943657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90915254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611041016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0095947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17542685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3150190212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085379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[6]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[7]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[8]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[9]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8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0835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91B199B-6677-4C33-AAF6-0A20D48FBEC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2398059" y="2685433"/>
            <a:ext cx="0" cy="231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47B715-AF53-4617-8C5B-740AD2F91F8A}"/>
              </a:ext>
            </a:extLst>
          </p:cNvPr>
          <p:cNvSpPr txBox="1"/>
          <p:nvPr/>
        </p:nvSpPr>
        <p:spPr>
          <a:xfrm>
            <a:off x="2111188" y="2316101"/>
            <a:ext cx="57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low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4393880-8495-48DA-94BF-43C742F2507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111188" y="3565311"/>
            <a:ext cx="0" cy="28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3FEDCF8-9E6F-4C97-AA08-B7A9A7D6EBA7}"/>
              </a:ext>
            </a:extLst>
          </p:cNvPr>
          <p:cNvSpPr txBox="1"/>
          <p:nvPr/>
        </p:nvSpPr>
        <p:spPr>
          <a:xfrm>
            <a:off x="1842247" y="3845859"/>
            <a:ext cx="53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92B4FF-4270-4F40-BEEB-E61A97A630AD}"/>
              </a:ext>
            </a:extLst>
          </p:cNvPr>
          <p:cNvSpPr txBox="1"/>
          <p:nvPr/>
        </p:nvSpPr>
        <p:spPr>
          <a:xfrm>
            <a:off x="10466294" y="3845859"/>
            <a:ext cx="69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right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AE577F6-FCD2-4694-9AEE-F9094206F8B2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10813675" y="3565310"/>
            <a:ext cx="0" cy="280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690C7E8-AD9E-4716-95FA-815A0F244001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1842247" y="2659623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F036C2-CEE9-495F-945D-C39F0E86DA05}"/>
              </a:ext>
            </a:extLst>
          </p:cNvPr>
          <p:cNvSpPr txBox="1"/>
          <p:nvPr/>
        </p:nvSpPr>
        <p:spPr>
          <a:xfrm>
            <a:off x="1488141" y="2290291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pivot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0D6EFCB-CDB7-4733-A1B7-28727809EDE8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11613776" y="2659623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E986546-F1DD-47DA-883C-CF872E34BFE1}"/>
              </a:ext>
            </a:extLst>
          </p:cNvPr>
          <p:cNvSpPr txBox="1"/>
          <p:nvPr/>
        </p:nvSpPr>
        <p:spPr>
          <a:xfrm>
            <a:off x="11259670" y="2290291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high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D12CB09-3E89-4F26-91DC-39D96BD52D8C}"/>
              </a:ext>
            </a:extLst>
          </p:cNvPr>
          <p:cNvSpPr txBox="1"/>
          <p:nvPr/>
        </p:nvSpPr>
        <p:spPr>
          <a:xfrm>
            <a:off x="838199" y="1601567"/>
            <a:ext cx="1891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partition(arr,0,10)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042076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C3C10-2D83-4CC1-BB2E-DBF9B1D26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1AB05259-83DC-43C6-9239-333A4FC4825F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823630"/>
          <a:ext cx="103228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38">
                  <a:extLst>
                    <a:ext uri="{9D8B030D-6E8A-4147-A177-3AD203B41FA5}">
                      <a16:colId xmlns:a16="http://schemas.microsoft.com/office/drawing/2014/main" val="3548414687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59218766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5057324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66958832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443390604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1943657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90915254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611041016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0095947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17542685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3150190212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085379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[6]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[7]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[8]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[9]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8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0835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91B199B-6677-4C33-AAF6-0A20D48FBEC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016624" y="2583607"/>
            <a:ext cx="0" cy="231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47B715-AF53-4617-8C5B-740AD2F91F8A}"/>
              </a:ext>
            </a:extLst>
          </p:cNvPr>
          <p:cNvSpPr txBox="1"/>
          <p:nvPr/>
        </p:nvSpPr>
        <p:spPr>
          <a:xfrm>
            <a:off x="2729753" y="2214275"/>
            <a:ext cx="57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low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4393880-8495-48DA-94BF-43C742F2507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111188" y="3565311"/>
            <a:ext cx="0" cy="28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3FEDCF8-9E6F-4C97-AA08-B7A9A7D6EBA7}"/>
              </a:ext>
            </a:extLst>
          </p:cNvPr>
          <p:cNvSpPr txBox="1"/>
          <p:nvPr/>
        </p:nvSpPr>
        <p:spPr>
          <a:xfrm>
            <a:off x="1842247" y="3845859"/>
            <a:ext cx="53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92B4FF-4270-4F40-BEEB-E61A97A630AD}"/>
              </a:ext>
            </a:extLst>
          </p:cNvPr>
          <p:cNvSpPr txBox="1"/>
          <p:nvPr/>
        </p:nvSpPr>
        <p:spPr>
          <a:xfrm>
            <a:off x="10466294" y="3845859"/>
            <a:ext cx="69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right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AE577F6-FCD2-4694-9AEE-F9094206F8B2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10813675" y="3565310"/>
            <a:ext cx="0" cy="280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690C7E8-AD9E-4716-95FA-815A0F244001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164977" y="2634558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F036C2-CEE9-495F-945D-C39F0E86DA05}"/>
              </a:ext>
            </a:extLst>
          </p:cNvPr>
          <p:cNvSpPr txBox="1"/>
          <p:nvPr/>
        </p:nvSpPr>
        <p:spPr>
          <a:xfrm>
            <a:off x="1810871" y="2265226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pivot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0D6EFCB-CDB7-4733-A1B7-28727809EDE8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11515161" y="2649643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E986546-F1DD-47DA-883C-CF872E34BFE1}"/>
              </a:ext>
            </a:extLst>
          </p:cNvPr>
          <p:cNvSpPr txBox="1"/>
          <p:nvPr/>
        </p:nvSpPr>
        <p:spPr>
          <a:xfrm>
            <a:off x="11161055" y="2280311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high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EB9F9F-240A-43C5-B973-7A3827B512A5}"/>
              </a:ext>
            </a:extLst>
          </p:cNvPr>
          <p:cNvSpPr txBox="1"/>
          <p:nvPr/>
        </p:nvSpPr>
        <p:spPr>
          <a:xfrm>
            <a:off x="838199" y="1601567"/>
            <a:ext cx="1891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partition(arr,0,10)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5764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5A5A0-6877-420A-B234-283B06330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실행시간 측정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54E06E-3C71-44C4-BF0F-C96A721B1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 err="1"/>
              <a:t>파이썬의</a:t>
            </a:r>
            <a:r>
              <a:rPr lang="ko-KR" altLang="en-US" dirty="0"/>
              <a:t> </a:t>
            </a:r>
            <a:r>
              <a:rPr lang="en-US" altLang="ko-KR" dirty="0"/>
              <a:t>datetime </a:t>
            </a:r>
            <a:r>
              <a:rPr lang="ko-KR" altLang="en-US" dirty="0"/>
              <a:t>모듈 사용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코드 실행 초기의 시간과</a:t>
            </a:r>
            <a:r>
              <a:rPr lang="en-US" altLang="ko-KR" dirty="0"/>
              <a:t>, </a:t>
            </a:r>
            <a:r>
              <a:rPr lang="ko-KR" altLang="en-US" dirty="0"/>
              <a:t>코드의 마지막에서 시간의 차를 계산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코드 수행이 매우 빠르기 때문에</a:t>
            </a:r>
            <a:r>
              <a:rPr lang="af-ZA" altLang="ko-KR" dirty="0"/>
              <a:t> microseconds</a:t>
            </a:r>
            <a:r>
              <a:rPr lang="ko-KR" altLang="en-US" dirty="0"/>
              <a:t>로 표현</a:t>
            </a:r>
          </a:p>
        </p:txBody>
      </p:sp>
    </p:spTree>
    <p:extLst>
      <p:ext uri="{BB962C8B-B14F-4D97-AF65-F5344CB8AC3E}">
        <p14:creationId xmlns:p14="http://schemas.microsoft.com/office/powerpoint/2010/main" val="18223835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C3C10-2D83-4CC1-BB2E-DBF9B1D26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1AB05259-83DC-43C6-9239-333A4FC4825F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823630"/>
          <a:ext cx="103228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38">
                  <a:extLst>
                    <a:ext uri="{9D8B030D-6E8A-4147-A177-3AD203B41FA5}">
                      <a16:colId xmlns:a16="http://schemas.microsoft.com/office/drawing/2014/main" val="3548414687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59218766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5057324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66958832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443390604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1943657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90915254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611041016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0095947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17542685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3150190212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085379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[6]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[7]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[8]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[9]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8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0835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91B199B-6677-4C33-AAF6-0A20D48FBEC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886200" y="2551971"/>
            <a:ext cx="0" cy="231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47B715-AF53-4617-8C5B-740AD2F91F8A}"/>
              </a:ext>
            </a:extLst>
          </p:cNvPr>
          <p:cNvSpPr txBox="1"/>
          <p:nvPr/>
        </p:nvSpPr>
        <p:spPr>
          <a:xfrm>
            <a:off x="3599329" y="2182639"/>
            <a:ext cx="57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low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4393880-8495-48DA-94BF-43C742F2507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111188" y="3565311"/>
            <a:ext cx="0" cy="28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3FEDCF8-9E6F-4C97-AA08-B7A9A7D6EBA7}"/>
              </a:ext>
            </a:extLst>
          </p:cNvPr>
          <p:cNvSpPr txBox="1"/>
          <p:nvPr/>
        </p:nvSpPr>
        <p:spPr>
          <a:xfrm>
            <a:off x="1842247" y="3845859"/>
            <a:ext cx="53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92B4FF-4270-4F40-BEEB-E61A97A630AD}"/>
              </a:ext>
            </a:extLst>
          </p:cNvPr>
          <p:cNvSpPr txBox="1"/>
          <p:nvPr/>
        </p:nvSpPr>
        <p:spPr>
          <a:xfrm>
            <a:off x="10466294" y="3845859"/>
            <a:ext cx="69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right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AE577F6-FCD2-4694-9AEE-F9094206F8B2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10813675" y="3565310"/>
            <a:ext cx="0" cy="280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690C7E8-AD9E-4716-95FA-815A0F244001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164977" y="2634558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F036C2-CEE9-495F-945D-C39F0E86DA05}"/>
              </a:ext>
            </a:extLst>
          </p:cNvPr>
          <p:cNvSpPr txBox="1"/>
          <p:nvPr/>
        </p:nvSpPr>
        <p:spPr>
          <a:xfrm>
            <a:off x="1810871" y="2265226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pivot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0D6EFCB-CDB7-4733-A1B7-28727809EDE8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11515161" y="2649643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E986546-F1DD-47DA-883C-CF872E34BFE1}"/>
              </a:ext>
            </a:extLst>
          </p:cNvPr>
          <p:cNvSpPr txBox="1"/>
          <p:nvPr/>
        </p:nvSpPr>
        <p:spPr>
          <a:xfrm>
            <a:off x="11161055" y="2280311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high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899DE6-EFEE-4EF9-95C9-60870B64B761}"/>
              </a:ext>
            </a:extLst>
          </p:cNvPr>
          <p:cNvSpPr txBox="1"/>
          <p:nvPr/>
        </p:nvSpPr>
        <p:spPr>
          <a:xfrm>
            <a:off x="838199" y="1601567"/>
            <a:ext cx="1891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partition(arr,0,10)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361110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C3C10-2D83-4CC1-BB2E-DBF9B1D26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1AB05259-83DC-43C6-9239-333A4FC4825F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823630"/>
          <a:ext cx="103228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38">
                  <a:extLst>
                    <a:ext uri="{9D8B030D-6E8A-4147-A177-3AD203B41FA5}">
                      <a16:colId xmlns:a16="http://schemas.microsoft.com/office/drawing/2014/main" val="3548414687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59218766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5057324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66958832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443390604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1943657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90915254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611041016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0095947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17542685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3150190212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085379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[6]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[7]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[8]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[9]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8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0835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91B199B-6677-4C33-AAF6-0A20D48FBEC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4737848" y="2593950"/>
            <a:ext cx="0" cy="231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47B715-AF53-4617-8C5B-740AD2F91F8A}"/>
              </a:ext>
            </a:extLst>
          </p:cNvPr>
          <p:cNvSpPr txBox="1"/>
          <p:nvPr/>
        </p:nvSpPr>
        <p:spPr>
          <a:xfrm>
            <a:off x="4450977" y="2224618"/>
            <a:ext cx="57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low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4393880-8495-48DA-94BF-43C742F2507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111188" y="3565311"/>
            <a:ext cx="0" cy="28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3FEDCF8-9E6F-4C97-AA08-B7A9A7D6EBA7}"/>
              </a:ext>
            </a:extLst>
          </p:cNvPr>
          <p:cNvSpPr txBox="1"/>
          <p:nvPr/>
        </p:nvSpPr>
        <p:spPr>
          <a:xfrm>
            <a:off x="1842247" y="3845859"/>
            <a:ext cx="53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92B4FF-4270-4F40-BEEB-E61A97A630AD}"/>
              </a:ext>
            </a:extLst>
          </p:cNvPr>
          <p:cNvSpPr txBox="1"/>
          <p:nvPr/>
        </p:nvSpPr>
        <p:spPr>
          <a:xfrm>
            <a:off x="10466294" y="3845859"/>
            <a:ext cx="69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right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AE577F6-FCD2-4694-9AEE-F9094206F8B2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10813675" y="3565310"/>
            <a:ext cx="0" cy="280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690C7E8-AD9E-4716-95FA-815A0F244001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164977" y="2634558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F036C2-CEE9-495F-945D-C39F0E86DA05}"/>
              </a:ext>
            </a:extLst>
          </p:cNvPr>
          <p:cNvSpPr txBox="1"/>
          <p:nvPr/>
        </p:nvSpPr>
        <p:spPr>
          <a:xfrm>
            <a:off x="1810871" y="2265226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pivot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0D6EFCB-CDB7-4733-A1B7-28727809EDE8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11515161" y="2649643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E986546-F1DD-47DA-883C-CF872E34BFE1}"/>
              </a:ext>
            </a:extLst>
          </p:cNvPr>
          <p:cNvSpPr txBox="1"/>
          <p:nvPr/>
        </p:nvSpPr>
        <p:spPr>
          <a:xfrm>
            <a:off x="11161055" y="2280311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high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1C67A1-BE5E-4971-A4B9-438E5E320043}"/>
              </a:ext>
            </a:extLst>
          </p:cNvPr>
          <p:cNvSpPr txBox="1"/>
          <p:nvPr/>
        </p:nvSpPr>
        <p:spPr>
          <a:xfrm>
            <a:off x="838199" y="1601567"/>
            <a:ext cx="1891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partition(arr,0,10)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823506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C3C10-2D83-4CC1-BB2E-DBF9B1D26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1AB05259-83DC-43C6-9239-333A4FC4825F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823630"/>
          <a:ext cx="103228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38">
                  <a:extLst>
                    <a:ext uri="{9D8B030D-6E8A-4147-A177-3AD203B41FA5}">
                      <a16:colId xmlns:a16="http://schemas.microsoft.com/office/drawing/2014/main" val="3548414687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59218766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5057324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66958832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443390604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1943657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90915254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611041016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0095947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17542685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3150190212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085379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[6]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[7]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[8]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[9]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8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0835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91B199B-6677-4C33-AAF6-0A20D48FBEC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443381" y="2634558"/>
            <a:ext cx="0" cy="231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47B715-AF53-4617-8C5B-740AD2F91F8A}"/>
              </a:ext>
            </a:extLst>
          </p:cNvPr>
          <p:cNvSpPr txBox="1"/>
          <p:nvPr/>
        </p:nvSpPr>
        <p:spPr>
          <a:xfrm>
            <a:off x="6156510" y="2265226"/>
            <a:ext cx="57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low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4393880-8495-48DA-94BF-43C742F2507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111188" y="3565311"/>
            <a:ext cx="0" cy="28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3FEDCF8-9E6F-4C97-AA08-B7A9A7D6EBA7}"/>
              </a:ext>
            </a:extLst>
          </p:cNvPr>
          <p:cNvSpPr txBox="1"/>
          <p:nvPr/>
        </p:nvSpPr>
        <p:spPr>
          <a:xfrm>
            <a:off x="1842247" y="3845859"/>
            <a:ext cx="53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92B4FF-4270-4F40-BEEB-E61A97A630AD}"/>
              </a:ext>
            </a:extLst>
          </p:cNvPr>
          <p:cNvSpPr txBox="1"/>
          <p:nvPr/>
        </p:nvSpPr>
        <p:spPr>
          <a:xfrm>
            <a:off x="10466294" y="3845859"/>
            <a:ext cx="69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right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AE577F6-FCD2-4694-9AEE-F9094206F8B2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10813675" y="3565310"/>
            <a:ext cx="0" cy="280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690C7E8-AD9E-4716-95FA-815A0F244001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164977" y="2634558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F036C2-CEE9-495F-945D-C39F0E86DA05}"/>
              </a:ext>
            </a:extLst>
          </p:cNvPr>
          <p:cNvSpPr txBox="1"/>
          <p:nvPr/>
        </p:nvSpPr>
        <p:spPr>
          <a:xfrm>
            <a:off x="1810871" y="2265226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pivot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0D6EFCB-CDB7-4733-A1B7-28727809EDE8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11515161" y="2649643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E986546-F1DD-47DA-883C-CF872E34BFE1}"/>
              </a:ext>
            </a:extLst>
          </p:cNvPr>
          <p:cNvSpPr txBox="1"/>
          <p:nvPr/>
        </p:nvSpPr>
        <p:spPr>
          <a:xfrm>
            <a:off x="11161055" y="2280311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high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98E540-6271-4372-A0A8-F9D91A11DBBA}"/>
              </a:ext>
            </a:extLst>
          </p:cNvPr>
          <p:cNvSpPr txBox="1"/>
          <p:nvPr/>
        </p:nvSpPr>
        <p:spPr>
          <a:xfrm>
            <a:off x="4845425" y="1430679"/>
            <a:ext cx="2501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pivot&lt;=</a:t>
            </a:r>
            <a:r>
              <a:rPr lang="en-US" altLang="ko-KR" dirty="0" err="1"/>
              <a:t>arr</a:t>
            </a:r>
            <a:r>
              <a:rPr lang="en-US" altLang="ko-KR" dirty="0"/>
              <a:t>[low]</a:t>
            </a:r>
            <a:r>
              <a:rPr lang="ko-KR" altLang="en-US" dirty="0"/>
              <a:t>이므로 </a:t>
            </a:r>
            <a:r>
              <a:rPr lang="en-US" altLang="ko-KR" dirty="0"/>
              <a:t>low</a:t>
            </a:r>
            <a:r>
              <a:rPr lang="ko-KR" altLang="en-US" dirty="0"/>
              <a:t>는 더 이상 진행하지 않음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9FB0D3-882A-42C4-8583-E98AAE590ED1}"/>
              </a:ext>
            </a:extLst>
          </p:cNvPr>
          <p:cNvSpPr txBox="1"/>
          <p:nvPr/>
        </p:nvSpPr>
        <p:spPr>
          <a:xfrm>
            <a:off x="838199" y="1601567"/>
            <a:ext cx="1891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partition(arr,0,10)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539456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C3C10-2D83-4CC1-BB2E-DBF9B1D26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751" y="365125"/>
            <a:ext cx="10515600" cy="1325563"/>
          </a:xfrm>
        </p:spPr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1AB05259-83DC-43C6-9239-333A4FC4825F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823630"/>
          <a:ext cx="103228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38">
                  <a:extLst>
                    <a:ext uri="{9D8B030D-6E8A-4147-A177-3AD203B41FA5}">
                      <a16:colId xmlns:a16="http://schemas.microsoft.com/office/drawing/2014/main" val="3548414687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59218766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5057324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66958832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443390604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1943657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90915254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611041016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0095947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17542685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3150190212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085379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[6]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[7]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[8]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[9]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8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0835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91B199B-6677-4C33-AAF6-0A20D48FBEC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443381" y="2634558"/>
            <a:ext cx="0" cy="231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47B715-AF53-4617-8C5B-740AD2F91F8A}"/>
              </a:ext>
            </a:extLst>
          </p:cNvPr>
          <p:cNvSpPr txBox="1"/>
          <p:nvPr/>
        </p:nvSpPr>
        <p:spPr>
          <a:xfrm>
            <a:off x="6156510" y="2265226"/>
            <a:ext cx="57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low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4393880-8495-48DA-94BF-43C742F2507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111188" y="3565311"/>
            <a:ext cx="0" cy="28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3FEDCF8-9E6F-4C97-AA08-B7A9A7D6EBA7}"/>
              </a:ext>
            </a:extLst>
          </p:cNvPr>
          <p:cNvSpPr txBox="1"/>
          <p:nvPr/>
        </p:nvSpPr>
        <p:spPr>
          <a:xfrm>
            <a:off x="1842247" y="3845859"/>
            <a:ext cx="53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92B4FF-4270-4F40-BEEB-E61A97A630AD}"/>
              </a:ext>
            </a:extLst>
          </p:cNvPr>
          <p:cNvSpPr txBox="1"/>
          <p:nvPr/>
        </p:nvSpPr>
        <p:spPr>
          <a:xfrm>
            <a:off x="10466294" y="3845859"/>
            <a:ext cx="69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right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AE577F6-FCD2-4694-9AEE-F9094206F8B2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10813675" y="3565310"/>
            <a:ext cx="0" cy="280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690C7E8-AD9E-4716-95FA-815A0F244001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164977" y="2634558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F036C2-CEE9-495F-945D-C39F0E86DA05}"/>
              </a:ext>
            </a:extLst>
          </p:cNvPr>
          <p:cNvSpPr txBox="1"/>
          <p:nvPr/>
        </p:nvSpPr>
        <p:spPr>
          <a:xfrm>
            <a:off x="1810871" y="2265226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pivot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0D6EFCB-CDB7-4733-A1B7-28727809EDE8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10721785" y="2638964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E986546-F1DD-47DA-883C-CF872E34BFE1}"/>
              </a:ext>
            </a:extLst>
          </p:cNvPr>
          <p:cNvSpPr txBox="1"/>
          <p:nvPr/>
        </p:nvSpPr>
        <p:spPr>
          <a:xfrm>
            <a:off x="10367679" y="2269632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high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1EAD37-71E9-4075-BCFE-4716E71DC71D}"/>
              </a:ext>
            </a:extLst>
          </p:cNvPr>
          <p:cNvSpPr txBox="1"/>
          <p:nvPr/>
        </p:nvSpPr>
        <p:spPr>
          <a:xfrm>
            <a:off x="838199" y="1601567"/>
            <a:ext cx="1891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partition(arr,0,10)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617769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C3C10-2D83-4CC1-BB2E-DBF9B1D26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751" y="365125"/>
            <a:ext cx="10515600" cy="1325563"/>
          </a:xfrm>
        </p:spPr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1AB05259-83DC-43C6-9239-333A4FC4825F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823630"/>
          <a:ext cx="103228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38">
                  <a:extLst>
                    <a:ext uri="{9D8B030D-6E8A-4147-A177-3AD203B41FA5}">
                      <a16:colId xmlns:a16="http://schemas.microsoft.com/office/drawing/2014/main" val="3548414687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59218766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5057324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66958832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443390604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1943657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90915254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611041016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0095947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17542685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3150190212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085379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[6]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[7]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[8]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[9]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8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0835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91B199B-6677-4C33-AAF6-0A20D48FBEC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443381" y="2634558"/>
            <a:ext cx="0" cy="231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47B715-AF53-4617-8C5B-740AD2F91F8A}"/>
              </a:ext>
            </a:extLst>
          </p:cNvPr>
          <p:cNvSpPr txBox="1"/>
          <p:nvPr/>
        </p:nvSpPr>
        <p:spPr>
          <a:xfrm>
            <a:off x="6156510" y="2265226"/>
            <a:ext cx="57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low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4393880-8495-48DA-94BF-43C742F2507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111188" y="3565311"/>
            <a:ext cx="0" cy="28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3FEDCF8-9E6F-4C97-AA08-B7A9A7D6EBA7}"/>
              </a:ext>
            </a:extLst>
          </p:cNvPr>
          <p:cNvSpPr txBox="1"/>
          <p:nvPr/>
        </p:nvSpPr>
        <p:spPr>
          <a:xfrm>
            <a:off x="1842247" y="3845859"/>
            <a:ext cx="53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92B4FF-4270-4F40-BEEB-E61A97A630AD}"/>
              </a:ext>
            </a:extLst>
          </p:cNvPr>
          <p:cNvSpPr txBox="1"/>
          <p:nvPr/>
        </p:nvSpPr>
        <p:spPr>
          <a:xfrm>
            <a:off x="10466294" y="3845859"/>
            <a:ext cx="69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right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AE577F6-FCD2-4694-9AEE-F9094206F8B2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10813675" y="3565310"/>
            <a:ext cx="0" cy="280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690C7E8-AD9E-4716-95FA-815A0F244001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164977" y="2634558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F036C2-CEE9-495F-945D-C39F0E86DA05}"/>
              </a:ext>
            </a:extLst>
          </p:cNvPr>
          <p:cNvSpPr txBox="1"/>
          <p:nvPr/>
        </p:nvSpPr>
        <p:spPr>
          <a:xfrm>
            <a:off x="1810871" y="2265226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pivot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0D6EFCB-CDB7-4733-A1B7-28727809EDE8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9852209" y="2634558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E986546-F1DD-47DA-883C-CF872E34BFE1}"/>
              </a:ext>
            </a:extLst>
          </p:cNvPr>
          <p:cNvSpPr txBox="1"/>
          <p:nvPr/>
        </p:nvSpPr>
        <p:spPr>
          <a:xfrm>
            <a:off x="9498103" y="2265226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high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4104FB-74EE-46C2-A2ED-01A230BC036B}"/>
              </a:ext>
            </a:extLst>
          </p:cNvPr>
          <p:cNvSpPr txBox="1"/>
          <p:nvPr/>
        </p:nvSpPr>
        <p:spPr>
          <a:xfrm>
            <a:off x="838199" y="1601567"/>
            <a:ext cx="1891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partition(arr,0,10)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635933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C3C10-2D83-4CC1-BB2E-DBF9B1D26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751" y="365125"/>
            <a:ext cx="10515600" cy="1325563"/>
          </a:xfrm>
        </p:spPr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1AB05259-83DC-43C6-9239-333A4FC4825F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823630"/>
          <a:ext cx="103228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38">
                  <a:extLst>
                    <a:ext uri="{9D8B030D-6E8A-4147-A177-3AD203B41FA5}">
                      <a16:colId xmlns:a16="http://schemas.microsoft.com/office/drawing/2014/main" val="3548414687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59218766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5057324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66958832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443390604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1943657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90915254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611041016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0095947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17542685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3150190212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085379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[6]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[7]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[8]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[9]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8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0835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91B199B-6677-4C33-AAF6-0A20D48FBEC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443381" y="2634558"/>
            <a:ext cx="0" cy="231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47B715-AF53-4617-8C5B-740AD2F91F8A}"/>
              </a:ext>
            </a:extLst>
          </p:cNvPr>
          <p:cNvSpPr txBox="1"/>
          <p:nvPr/>
        </p:nvSpPr>
        <p:spPr>
          <a:xfrm>
            <a:off x="6156510" y="2265226"/>
            <a:ext cx="57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low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4393880-8495-48DA-94BF-43C742F2507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111188" y="3565311"/>
            <a:ext cx="0" cy="28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3FEDCF8-9E6F-4C97-AA08-B7A9A7D6EBA7}"/>
              </a:ext>
            </a:extLst>
          </p:cNvPr>
          <p:cNvSpPr txBox="1"/>
          <p:nvPr/>
        </p:nvSpPr>
        <p:spPr>
          <a:xfrm>
            <a:off x="1842247" y="3845859"/>
            <a:ext cx="53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92B4FF-4270-4F40-BEEB-E61A97A630AD}"/>
              </a:ext>
            </a:extLst>
          </p:cNvPr>
          <p:cNvSpPr txBox="1"/>
          <p:nvPr/>
        </p:nvSpPr>
        <p:spPr>
          <a:xfrm>
            <a:off x="10466294" y="3845859"/>
            <a:ext cx="69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right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AE577F6-FCD2-4694-9AEE-F9094206F8B2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10813675" y="3565310"/>
            <a:ext cx="0" cy="280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690C7E8-AD9E-4716-95FA-815A0F244001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164977" y="2634558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F036C2-CEE9-495F-945D-C39F0E86DA05}"/>
              </a:ext>
            </a:extLst>
          </p:cNvPr>
          <p:cNvSpPr txBox="1"/>
          <p:nvPr/>
        </p:nvSpPr>
        <p:spPr>
          <a:xfrm>
            <a:off x="1810871" y="2265226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pivot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0D6EFCB-CDB7-4733-A1B7-28727809EDE8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9009526" y="2634558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E986546-F1DD-47DA-883C-CF872E34BFE1}"/>
              </a:ext>
            </a:extLst>
          </p:cNvPr>
          <p:cNvSpPr txBox="1"/>
          <p:nvPr/>
        </p:nvSpPr>
        <p:spPr>
          <a:xfrm>
            <a:off x="8655420" y="2265226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high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F7E32A-C916-4C1F-953B-01186EDFEB11}"/>
              </a:ext>
            </a:extLst>
          </p:cNvPr>
          <p:cNvSpPr txBox="1"/>
          <p:nvPr/>
        </p:nvSpPr>
        <p:spPr>
          <a:xfrm>
            <a:off x="838199" y="1601567"/>
            <a:ext cx="1891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partition(arr,0,10)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476203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C3C10-2D83-4CC1-BB2E-DBF9B1D26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751" y="365125"/>
            <a:ext cx="10515600" cy="1325563"/>
          </a:xfrm>
        </p:spPr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1AB05259-83DC-43C6-9239-333A4FC4825F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823630"/>
          <a:ext cx="103228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38">
                  <a:extLst>
                    <a:ext uri="{9D8B030D-6E8A-4147-A177-3AD203B41FA5}">
                      <a16:colId xmlns:a16="http://schemas.microsoft.com/office/drawing/2014/main" val="3548414687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59218766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5057324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66958832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443390604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1943657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90915254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611041016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0095947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17542685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3150190212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085379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[6]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[7]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[8]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[9]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8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0835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91B199B-6677-4C33-AAF6-0A20D48FBEC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443381" y="2634558"/>
            <a:ext cx="0" cy="231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47B715-AF53-4617-8C5B-740AD2F91F8A}"/>
              </a:ext>
            </a:extLst>
          </p:cNvPr>
          <p:cNvSpPr txBox="1"/>
          <p:nvPr/>
        </p:nvSpPr>
        <p:spPr>
          <a:xfrm>
            <a:off x="6156510" y="2265226"/>
            <a:ext cx="57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low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4393880-8495-48DA-94BF-43C742F2507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111188" y="3565311"/>
            <a:ext cx="0" cy="28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3FEDCF8-9E6F-4C97-AA08-B7A9A7D6EBA7}"/>
              </a:ext>
            </a:extLst>
          </p:cNvPr>
          <p:cNvSpPr txBox="1"/>
          <p:nvPr/>
        </p:nvSpPr>
        <p:spPr>
          <a:xfrm>
            <a:off x="1842247" y="3845859"/>
            <a:ext cx="53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92B4FF-4270-4F40-BEEB-E61A97A630AD}"/>
              </a:ext>
            </a:extLst>
          </p:cNvPr>
          <p:cNvSpPr txBox="1"/>
          <p:nvPr/>
        </p:nvSpPr>
        <p:spPr>
          <a:xfrm>
            <a:off x="10466294" y="3845859"/>
            <a:ext cx="69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right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AE577F6-FCD2-4694-9AEE-F9094206F8B2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10813675" y="3565310"/>
            <a:ext cx="0" cy="280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690C7E8-AD9E-4716-95FA-815A0F244001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164977" y="2634558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F036C2-CEE9-495F-945D-C39F0E86DA05}"/>
              </a:ext>
            </a:extLst>
          </p:cNvPr>
          <p:cNvSpPr txBox="1"/>
          <p:nvPr/>
        </p:nvSpPr>
        <p:spPr>
          <a:xfrm>
            <a:off x="1810871" y="2265226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pivot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0D6EFCB-CDB7-4733-A1B7-28727809EDE8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8124266" y="2634558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E986546-F1DD-47DA-883C-CF872E34BFE1}"/>
              </a:ext>
            </a:extLst>
          </p:cNvPr>
          <p:cNvSpPr txBox="1"/>
          <p:nvPr/>
        </p:nvSpPr>
        <p:spPr>
          <a:xfrm>
            <a:off x="7770160" y="2265226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high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FAA509-996C-4867-AEB2-89BD0A044AA5}"/>
              </a:ext>
            </a:extLst>
          </p:cNvPr>
          <p:cNvSpPr txBox="1"/>
          <p:nvPr/>
        </p:nvSpPr>
        <p:spPr>
          <a:xfrm>
            <a:off x="838199" y="1601567"/>
            <a:ext cx="1891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partition(arr,0,10)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9959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C3C10-2D83-4CC1-BB2E-DBF9B1D26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751" y="365125"/>
            <a:ext cx="10515600" cy="1325563"/>
          </a:xfrm>
        </p:spPr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1AB05259-83DC-43C6-9239-333A4FC4825F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823630"/>
          <a:ext cx="103228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38">
                  <a:extLst>
                    <a:ext uri="{9D8B030D-6E8A-4147-A177-3AD203B41FA5}">
                      <a16:colId xmlns:a16="http://schemas.microsoft.com/office/drawing/2014/main" val="3548414687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59218766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5057324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66958832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443390604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1943657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90915254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611041016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0095947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17542685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3150190212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085379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[6]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[7]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[8]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[9]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8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0835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91B199B-6677-4C33-AAF6-0A20D48FBEC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443381" y="2634558"/>
            <a:ext cx="0" cy="231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47B715-AF53-4617-8C5B-740AD2F91F8A}"/>
              </a:ext>
            </a:extLst>
          </p:cNvPr>
          <p:cNvSpPr txBox="1"/>
          <p:nvPr/>
        </p:nvSpPr>
        <p:spPr>
          <a:xfrm>
            <a:off x="6156510" y="2265226"/>
            <a:ext cx="57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low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4393880-8495-48DA-94BF-43C742F2507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111188" y="3565311"/>
            <a:ext cx="0" cy="28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3FEDCF8-9E6F-4C97-AA08-B7A9A7D6EBA7}"/>
              </a:ext>
            </a:extLst>
          </p:cNvPr>
          <p:cNvSpPr txBox="1"/>
          <p:nvPr/>
        </p:nvSpPr>
        <p:spPr>
          <a:xfrm>
            <a:off x="1842247" y="3845859"/>
            <a:ext cx="53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92B4FF-4270-4F40-BEEB-E61A97A630AD}"/>
              </a:ext>
            </a:extLst>
          </p:cNvPr>
          <p:cNvSpPr txBox="1"/>
          <p:nvPr/>
        </p:nvSpPr>
        <p:spPr>
          <a:xfrm>
            <a:off x="10466294" y="3845859"/>
            <a:ext cx="69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right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AE577F6-FCD2-4694-9AEE-F9094206F8B2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10813675" y="3565310"/>
            <a:ext cx="0" cy="280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690C7E8-AD9E-4716-95FA-815A0F244001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164977" y="2634558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F036C2-CEE9-495F-945D-C39F0E86DA05}"/>
              </a:ext>
            </a:extLst>
          </p:cNvPr>
          <p:cNvSpPr txBox="1"/>
          <p:nvPr/>
        </p:nvSpPr>
        <p:spPr>
          <a:xfrm>
            <a:off x="1810871" y="2265226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pivot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0D6EFCB-CDB7-4733-A1B7-28727809EDE8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7288303" y="2634558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E986546-F1DD-47DA-883C-CF872E34BFE1}"/>
              </a:ext>
            </a:extLst>
          </p:cNvPr>
          <p:cNvSpPr txBox="1"/>
          <p:nvPr/>
        </p:nvSpPr>
        <p:spPr>
          <a:xfrm>
            <a:off x="6934197" y="2265226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high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BE171B-58A0-4F53-A287-64591263185D}"/>
              </a:ext>
            </a:extLst>
          </p:cNvPr>
          <p:cNvSpPr txBox="1"/>
          <p:nvPr/>
        </p:nvSpPr>
        <p:spPr>
          <a:xfrm>
            <a:off x="838199" y="1601567"/>
            <a:ext cx="1891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partition(arr,0,10)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828470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C3C10-2D83-4CC1-BB2E-DBF9B1D26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751" y="365125"/>
            <a:ext cx="10515600" cy="1325563"/>
          </a:xfrm>
        </p:spPr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1AB05259-83DC-43C6-9239-333A4FC4825F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823630"/>
          <a:ext cx="103228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38">
                  <a:extLst>
                    <a:ext uri="{9D8B030D-6E8A-4147-A177-3AD203B41FA5}">
                      <a16:colId xmlns:a16="http://schemas.microsoft.com/office/drawing/2014/main" val="3548414687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59218766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5057324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66958832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443390604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1943657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90915254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611041016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0095947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17542685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3150190212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085379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[6]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[7]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[8]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[9]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8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0835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91B199B-6677-4C33-AAF6-0A20D48FBEC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217022" y="2622749"/>
            <a:ext cx="0" cy="231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47B715-AF53-4617-8C5B-740AD2F91F8A}"/>
              </a:ext>
            </a:extLst>
          </p:cNvPr>
          <p:cNvSpPr txBox="1"/>
          <p:nvPr/>
        </p:nvSpPr>
        <p:spPr>
          <a:xfrm>
            <a:off x="5930151" y="2253417"/>
            <a:ext cx="57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low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4393880-8495-48DA-94BF-43C742F2507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111188" y="3565311"/>
            <a:ext cx="0" cy="28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3FEDCF8-9E6F-4C97-AA08-B7A9A7D6EBA7}"/>
              </a:ext>
            </a:extLst>
          </p:cNvPr>
          <p:cNvSpPr txBox="1"/>
          <p:nvPr/>
        </p:nvSpPr>
        <p:spPr>
          <a:xfrm>
            <a:off x="1842247" y="3845859"/>
            <a:ext cx="53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92B4FF-4270-4F40-BEEB-E61A97A630AD}"/>
              </a:ext>
            </a:extLst>
          </p:cNvPr>
          <p:cNvSpPr txBox="1"/>
          <p:nvPr/>
        </p:nvSpPr>
        <p:spPr>
          <a:xfrm>
            <a:off x="10466294" y="3845859"/>
            <a:ext cx="69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right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AE577F6-FCD2-4694-9AEE-F9094206F8B2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10813675" y="3565310"/>
            <a:ext cx="0" cy="280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690C7E8-AD9E-4716-95FA-815A0F244001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164977" y="2634558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F036C2-CEE9-495F-945D-C39F0E86DA05}"/>
              </a:ext>
            </a:extLst>
          </p:cNvPr>
          <p:cNvSpPr txBox="1"/>
          <p:nvPr/>
        </p:nvSpPr>
        <p:spPr>
          <a:xfrm>
            <a:off x="1810871" y="2265226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pivot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0D6EFCB-CDB7-4733-A1B7-28727809EDE8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6692151" y="2634558"/>
            <a:ext cx="0" cy="189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E986546-F1DD-47DA-883C-CF872E34BFE1}"/>
              </a:ext>
            </a:extLst>
          </p:cNvPr>
          <p:cNvSpPr txBox="1"/>
          <p:nvPr/>
        </p:nvSpPr>
        <p:spPr>
          <a:xfrm>
            <a:off x="6338045" y="2265226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high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680B43-7C57-4A5F-89C5-C3A23A663620}"/>
              </a:ext>
            </a:extLst>
          </p:cNvPr>
          <p:cNvSpPr txBox="1"/>
          <p:nvPr/>
        </p:nvSpPr>
        <p:spPr>
          <a:xfrm>
            <a:off x="838199" y="1601567"/>
            <a:ext cx="1891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partition(arr,0,10)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518275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C3C10-2D83-4CC1-BB2E-DBF9B1D26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751" y="365125"/>
            <a:ext cx="10515600" cy="1325563"/>
          </a:xfrm>
        </p:spPr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1AB05259-83DC-43C6-9239-333A4FC4825F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823630"/>
          <a:ext cx="103228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38">
                  <a:extLst>
                    <a:ext uri="{9D8B030D-6E8A-4147-A177-3AD203B41FA5}">
                      <a16:colId xmlns:a16="http://schemas.microsoft.com/office/drawing/2014/main" val="3548414687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59218766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5057324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66958832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443390604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1943657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90915254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611041016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0095947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17542685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3150190212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085379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[6]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[7]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[8]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[9]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8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0835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91B199B-6677-4C33-AAF6-0A20D48FBEC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443381" y="2634558"/>
            <a:ext cx="0" cy="231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47B715-AF53-4617-8C5B-740AD2F91F8A}"/>
              </a:ext>
            </a:extLst>
          </p:cNvPr>
          <p:cNvSpPr txBox="1"/>
          <p:nvPr/>
        </p:nvSpPr>
        <p:spPr>
          <a:xfrm>
            <a:off x="6156510" y="2265226"/>
            <a:ext cx="57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low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4393880-8495-48DA-94BF-43C742F2507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111188" y="3565311"/>
            <a:ext cx="0" cy="28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3FEDCF8-9E6F-4C97-AA08-B7A9A7D6EBA7}"/>
              </a:ext>
            </a:extLst>
          </p:cNvPr>
          <p:cNvSpPr txBox="1"/>
          <p:nvPr/>
        </p:nvSpPr>
        <p:spPr>
          <a:xfrm>
            <a:off x="1842247" y="3845859"/>
            <a:ext cx="53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92B4FF-4270-4F40-BEEB-E61A97A630AD}"/>
              </a:ext>
            </a:extLst>
          </p:cNvPr>
          <p:cNvSpPr txBox="1"/>
          <p:nvPr/>
        </p:nvSpPr>
        <p:spPr>
          <a:xfrm>
            <a:off x="10466294" y="3845859"/>
            <a:ext cx="69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right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AE577F6-FCD2-4694-9AEE-F9094206F8B2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10813675" y="3565310"/>
            <a:ext cx="0" cy="280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690C7E8-AD9E-4716-95FA-815A0F244001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164977" y="2634558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F036C2-CEE9-495F-945D-C39F0E86DA05}"/>
              </a:ext>
            </a:extLst>
          </p:cNvPr>
          <p:cNvSpPr txBox="1"/>
          <p:nvPr/>
        </p:nvSpPr>
        <p:spPr>
          <a:xfrm>
            <a:off x="1810871" y="2265226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pivot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0D6EFCB-CDB7-4733-A1B7-28727809EDE8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5591734" y="2658608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E986546-F1DD-47DA-883C-CF872E34BFE1}"/>
              </a:ext>
            </a:extLst>
          </p:cNvPr>
          <p:cNvSpPr txBox="1"/>
          <p:nvPr/>
        </p:nvSpPr>
        <p:spPr>
          <a:xfrm>
            <a:off x="5237628" y="2289276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high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DDCBD-F5FE-4EB1-9C0D-7F8D807851E2}"/>
              </a:ext>
            </a:extLst>
          </p:cNvPr>
          <p:cNvSpPr txBox="1"/>
          <p:nvPr/>
        </p:nvSpPr>
        <p:spPr>
          <a:xfrm>
            <a:off x="4491316" y="1323559"/>
            <a:ext cx="2761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pivot&lt;=</a:t>
            </a:r>
            <a:r>
              <a:rPr lang="en-US" altLang="ko-KR" dirty="0" err="1"/>
              <a:t>arr</a:t>
            </a:r>
            <a:r>
              <a:rPr lang="en-US" altLang="ko-KR" dirty="0"/>
              <a:t>[high]</a:t>
            </a:r>
            <a:r>
              <a:rPr lang="ko-KR" altLang="en-US" dirty="0"/>
              <a:t>이므로 </a:t>
            </a:r>
            <a:r>
              <a:rPr lang="en-US" altLang="ko-KR" dirty="0"/>
              <a:t>high</a:t>
            </a:r>
            <a:r>
              <a:rPr lang="ko-KR" altLang="en-US" dirty="0"/>
              <a:t>도 더 이상 진행하지 않음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B19D06-D666-40C2-8D9F-E90D0A7CEAE6}"/>
              </a:ext>
            </a:extLst>
          </p:cNvPr>
          <p:cNvSpPr txBox="1"/>
          <p:nvPr/>
        </p:nvSpPr>
        <p:spPr>
          <a:xfrm>
            <a:off x="838199" y="1601567"/>
            <a:ext cx="1891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partition(arr,0,10)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1080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A4AE22-425C-44D8-83DA-A665B1271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실행시간 측정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44D220-FD6E-4812-A33C-C4C8B4E9A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datetime</a:t>
            </a:r>
            <a:r>
              <a:rPr lang="ko-KR" altLang="en-US" dirty="0"/>
              <a:t>의 시간차를 의미하는 </a:t>
            </a:r>
            <a:r>
              <a:rPr lang="en-US" altLang="ko-KR" dirty="0" err="1"/>
              <a:t>timedelta</a:t>
            </a:r>
            <a:r>
              <a:rPr lang="ko-KR" altLang="en-US" dirty="0"/>
              <a:t>는 </a:t>
            </a:r>
            <a:r>
              <a:rPr lang="en-US" altLang="ko-KR" dirty="0"/>
              <a:t>seconds(&lt;86,400)</a:t>
            </a:r>
            <a:r>
              <a:rPr lang="ko-KR" altLang="en-US" dirty="0"/>
              <a:t>와 </a:t>
            </a:r>
            <a:r>
              <a:rPr lang="en-US" altLang="ko-KR" dirty="0"/>
              <a:t>microseconds(&lt;1,000,000)</a:t>
            </a:r>
            <a:r>
              <a:rPr lang="ko-KR" altLang="en-US" dirty="0"/>
              <a:t>의 두 속성으로 나누어져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4DBAAF-17D5-49D2-909E-AF8111B91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3220418"/>
            <a:ext cx="8128000" cy="245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78267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C3C10-2D83-4CC1-BB2E-DBF9B1D26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751" y="365125"/>
            <a:ext cx="10515600" cy="1325563"/>
          </a:xfrm>
        </p:spPr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1AB05259-83DC-43C6-9239-333A4FC4825F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823630"/>
          <a:ext cx="103228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38">
                  <a:extLst>
                    <a:ext uri="{9D8B030D-6E8A-4147-A177-3AD203B41FA5}">
                      <a16:colId xmlns:a16="http://schemas.microsoft.com/office/drawing/2014/main" val="3548414687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59218766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5057324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66958832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443390604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1943657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90915254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611041016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0095947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17542685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3150190212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085379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[6]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[7]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[8]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[9]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8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0835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91B199B-6677-4C33-AAF6-0A20D48FBEC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443381" y="2634558"/>
            <a:ext cx="0" cy="231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47B715-AF53-4617-8C5B-740AD2F91F8A}"/>
              </a:ext>
            </a:extLst>
          </p:cNvPr>
          <p:cNvSpPr txBox="1"/>
          <p:nvPr/>
        </p:nvSpPr>
        <p:spPr>
          <a:xfrm>
            <a:off x="6156510" y="2265226"/>
            <a:ext cx="57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low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4393880-8495-48DA-94BF-43C742F2507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111188" y="3565311"/>
            <a:ext cx="0" cy="28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3FEDCF8-9E6F-4C97-AA08-B7A9A7D6EBA7}"/>
              </a:ext>
            </a:extLst>
          </p:cNvPr>
          <p:cNvSpPr txBox="1"/>
          <p:nvPr/>
        </p:nvSpPr>
        <p:spPr>
          <a:xfrm>
            <a:off x="1842247" y="3845859"/>
            <a:ext cx="53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92B4FF-4270-4F40-BEEB-E61A97A630AD}"/>
              </a:ext>
            </a:extLst>
          </p:cNvPr>
          <p:cNvSpPr txBox="1"/>
          <p:nvPr/>
        </p:nvSpPr>
        <p:spPr>
          <a:xfrm>
            <a:off x="10466294" y="3845859"/>
            <a:ext cx="69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right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AE577F6-FCD2-4694-9AEE-F9094206F8B2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10813675" y="3565310"/>
            <a:ext cx="0" cy="280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690C7E8-AD9E-4716-95FA-815A0F244001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164977" y="2634558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F036C2-CEE9-495F-945D-C39F0E86DA05}"/>
              </a:ext>
            </a:extLst>
          </p:cNvPr>
          <p:cNvSpPr txBox="1"/>
          <p:nvPr/>
        </p:nvSpPr>
        <p:spPr>
          <a:xfrm>
            <a:off x="1810871" y="2265226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pivot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0D6EFCB-CDB7-4733-A1B7-28727809EDE8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5591734" y="2658608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E986546-F1DD-47DA-883C-CF872E34BFE1}"/>
              </a:ext>
            </a:extLst>
          </p:cNvPr>
          <p:cNvSpPr txBox="1"/>
          <p:nvPr/>
        </p:nvSpPr>
        <p:spPr>
          <a:xfrm>
            <a:off x="5237628" y="2289276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high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DDCBD-F5FE-4EB1-9C0D-7F8D807851E2}"/>
              </a:ext>
            </a:extLst>
          </p:cNvPr>
          <p:cNvSpPr txBox="1"/>
          <p:nvPr/>
        </p:nvSpPr>
        <p:spPr>
          <a:xfrm>
            <a:off x="4491316" y="1323559"/>
            <a:ext cx="2761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low</a:t>
            </a:r>
            <a:r>
              <a:rPr lang="ko-KR" altLang="en-US" dirty="0"/>
              <a:t> </a:t>
            </a:r>
            <a:r>
              <a:rPr lang="en-US" altLang="ko-KR" dirty="0"/>
              <a:t>&gt; high</a:t>
            </a:r>
            <a:r>
              <a:rPr lang="ko-KR" altLang="en-US" dirty="0"/>
              <a:t>이기 때문에</a:t>
            </a:r>
            <a:br>
              <a:rPr lang="en-US" altLang="ko-KR" dirty="0"/>
            </a:br>
            <a:r>
              <a:rPr lang="en-US" altLang="ko-KR" dirty="0" err="1"/>
              <a:t>arr</a:t>
            </a:r>
            <a:r>
              <a:rPr lang="en-US" altLang="ko-KR" dirty="0"/>
              <a:t>[left]</a:t>
            </a:r>
            <a:r>
              <a:rPr lang="ko-KR" altLang="en-US" dirty="0"/>
              <a:t>와 </a:t>
            </a:r>
            <a:r>
              <a:rPr lang="en-US" altLang="ko-KR" dirty="0" err="1"/>
              <a:t>arr</a:t>
            </a:r>
            <a:r>
              <a:rPr lang="en-US" altLang="ko-KR" dirty="0"/>
              <a:t>[high] </a:t>
            </a:r>
            <a:r>
              <a:rPr lang="ko-KR" altLang="en-US" dirty="0"/>
              <a:t>바꿈</a:t>
            </a:r>
          </a:p>
        </p:txBody>
      </p: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0ED5F97D-040E-4D76-A08C-1505B1AE60C1}"/>
              </a:ext>
            </a:extLst>
          </p:cNvPr>
          <p:cNvCxnSpPr>
            <a:stCxn id="11" idx="3"/>
            <a:endCxn id="26" idx="1"/>
          </p:cNvCxnSpPr>
          <p:nvPr/>
        </p:nvCxnSpPr>
        <p:spPr>
          <a:xfrm flipV="1">
            <a:off x="2380128" y="2473942"/>
            <a:ext cx="2857500" cy="1556583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9C98308-C51E-4706-9F24-0411066D4C46}"/>
              </a:ext>
            </a:extLst>
          </p:cNvPr>
          <p:cNvSpPr txBox="1"/>
          <p:nvPr/>
        </p:nvSpPr>
        <p:spPr>
          <a:xfrm>
            <a:off x="3808878" y="22892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교체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CA4B14-5A39-40D8-A277-A8799B07600B}"/>
              </a:ext>
            </a:extLst>
          </p:cNvPr>
          <p:cNvSpPr txBox="1"/>
          <p:nvPr/>
        </p:nvSpPr>
        <p:spPr>
          <a:xfrm>
            <a:off x="838199" y="1601567"/>
            <a:ext cx="1891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partition(arr,0,10)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579423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C3C10-2D83-4CC1-BB2E-DBF9B1D26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751" y="365125"/>
            <a:ext cx="10515600" cy="1325563"/>
          </a:xfrm>
        </p:spPr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1AB05259-83DC-43C6-9239-333A4FC48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706635"/>
              </p:ext>
            </p:extLst>
          </p:nvPr>
        </p:nvGraphicFramePr>
        <p:xfrm>
          <a:off x="838199" y="2823630"/>
          <a:ext cx="103228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38">
                  <a:extLst>
                    <a:ext uri="{9D8B030D-6E8A-4147-A177-3AD203B41FA5}">
                      <a16:colId xmlns:a16="http://schemas.microsoft.com/office/drawing/2014/main" val="3548414687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59218766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5057324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66958832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443390604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1943657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90915254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611041016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0095947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17542685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3150190212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085379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[6]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[7]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[8]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[9]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8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0835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91B199B-6677-4C33-AAF6-0A20D48FBEC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443381" y="2634558"/>
            <a:ext cx="0" cy="231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47B715-AF53-4617-8C5B-740AD2F91F8A}"/>
              </a:ext>
            </a:extLst>
          </p:cNvPr>
          <p:cNvSpPr txBox="1"/>
          <p:nvPr/>
        </p:nvSpPr>
        <p:spPr>
          <a:xfrm>
            <a:off x="6156510" y="2265226"/>
            <a:ext cx="57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low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4393880-8495-48DA-94BF-43C742F2507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111188" y="3565311"/>
            <a:ext cx="0" cy="28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3FEDCF8-9E6F-4C97-AA08-B7A9A7D6EBA7}"/>
              </a:ext>
            </a:extLst>
          </p:cNvPr>
          <p:cNvSpPr txBox="1"/>
          <p:nvPr/>
        </p:nvSpPr>
        <p:spPr>
          <a:xfrm>
            <a:off x="1842247" y="3845859"/>
            <a:ext cx="53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92B4FF-4270-4F40-BEEB-E61A97A630AD}"/>
              </a:ext>
            </a:extLst>
          </p:cNvPr>
          <p:cNvSpPr txBox="1"/>
          <p:nvPr/>
        </p:nvSpPr>
        <p:spPr>
          <a:xfrm>
            <a:off x="10466294" y="3845859"/>
            <a:ext cx="69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right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AE577F6-FCD2-4694-9AEE-F9094206F8B2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10813675" y="3565310"/>
            <a:ext cx="0" cy="280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690C7E8-AD9E-4716-95FA-815A0F244001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5266762" y="2664727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F036C2-CEE9-495F-945D-C39F0E86DA05}"/>
              </a:ext>
            </a:extLst>
          </p:cNvPr>
          <p:cNvSpPr txBox="1"/>
          <p:nvPr/>
        </p:nvSpPr>
        <p:spPr>
          <a:xfrm>
            <a:off x="4912656" y="2295395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pivot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0D6EFCB-CDB7-4733-A1B7-28727809EDE8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5802404" y="2664728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E986546-F1DD-47DA-883C-CF872E34BFE1}"/>
              </a:ext>
            </a:extLst>
          </p:cNvPr>
          <p:cNvSpPr txBox="1"/>
          <p:nvPr/>
        </p:nvSpPr>
        <p:spPr>
          <a:xfrm>
            <a:off x="5448298" y="2295396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high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609030-29CA-4344-BE31-245B9A8A234F}"/>
              </a:ext>
            </a:extLst>
          </p:cNvPr>
          <p:cNvSpPr txBox="1"/>
          <p:nvPr/>
        </p:nvSpPr>
        <p:spPr>
          <a:xfrm>
            <a:off x="838199" y="1601567"/>
            <a:ext cx="247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partition(arr,0,10)=&gt;4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861085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C3C10-2D83-4CC1-BB2E-DBF9B1D26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751" y="365125"/>
            <a:ext cx="10515600" cy="1325563"/>
          </a:xfrm>
        </p:spPr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1AB05259-83DC-43C6-9239-333A4FC4825F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823630"/>
          <a:ext cx="103228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38">
                  <a:extLst>
                    <a:ext uri="{9D8B030D-6E8A-4147-A177-3AD203B41FA5}">
                      <a16:colId xmlns:a16="http://schemas.microsoft.com/office/drawing/2014/main" val="3548414687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59218766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5057324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66958832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443390604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1943657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90915254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611041016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0095947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17542685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3150190212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085379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[6]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[7]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[8]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[9]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8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0835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91B199B-6677-4C33-AAF6-0A20D48FBEC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2398059" y="2620779"/>
            <a:ext cx="0" cy="231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47B715-AF53-4617-8C5B-740AD2F91F8A}"/>
              </a:ext>
            </a:extLst>
          </p:cNvPr>
          <p:cNvSpPr txBox="1"/>
          <p:nvPr/>
        </p:nvSpPr>
        <p:spPr>
          <a:xfrm>
            <a:off x="2111188" y="2251447"/>
            <a:ext cx="57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low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4393880-8495-48DA-94BF-43C742F2507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111188" y="3565311"/>
            <a:ext cx="0" cy="28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3FEDCF8-9E6F-4C97-AA08-B7A9A7D6EBA7}"/>
              </a:ext>
            </a:extLst>
          </p:cNvPr>
          <p:cNvSpPr txBox="1"/>
          <p:nvPr/>
        </p:nvSpPr>
        <p:spPr>
          <a:xfrm>
            <a:off x="1842247" y="3845859"/>
            <a:ext cx="53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92B4FF-4270-4F40-BEEB-E61A97A630AD}"/>
              </a:ext>
            </a:extLst>
          </p:cNvPr>
          <p:cNvSpPr txBox="1"/>
          <p:nvPr/>
        </p:nvSpPr>
        <p:spPr>
          <a:xfrm>
            <a:off x="4361329" y="3926542"/>
            <a:ext cx="69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right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AE577F6-FCD2-4694-9AEE-F9094206F8B2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4708710" y="3645993"/>
            <a:ext cx="0" cy="280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690C7E8-AD9E-4716-95FA-815A0F244001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1905000" y="2634558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F036C2-CEE9-495F-945D-C39F0E86DA05}"/>
              </a:ext>
            </a:extLst>
          </p:cNvPr>
          <p:cNvSpPr txBox="1"/>
          <p:nvPr/>
        </p:nvSpPr>
        <p:spPr>
          <a:xfrm>
            <a:off x="1550894" y="2265226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pivot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0D6EFCB-CDB7-4733-A1B7-28727809EDE8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5591734" y="2647064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E986546-F1DD-47DA-883C-CF872E34BFE1}"/>
              </a:ext>
            </a:extLst>
          </p:cNvPr>
          <p:cNvSpPr txBox="1"/>
          <p:nvPr/>
        </p:nvSpPr>
        <p:spPr>
          <a:xfrm>
            <a:off x="5237628" y="2277732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high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609030-29CA-4344-BE31-245B9A8A234F}"/>
              </a:ext>
            </a:extLst>
          </p:cNvPr>
          <p:cNvSpPr txBox="1"/>
          <p:nvPr/>
        </p:nvSpPr>
        <p:spPr>
          <a:xfrm>
            <a:off x="838199" y="1601567"/>
            <a:ext cx="247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partition(arr,0,3)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246383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C3C10-2D83-4CC1-BB2E-DBF9B1D26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751" y="365125"/>
            <a:ext cx="10515600" cy="1325563"/>
          </a:xfrm>
        </p:spPr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1AB05259-83DC-43C6-9239-333A4FC4825F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823630"/>
          <a:ext cx="103228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38">
                  <a:extLst>
                    <a:ext uri="{9D8B030D-6E8A-4147-A177-3AD203B41FA5}">
                      <a16:colId xmlns:a16="http://schemas.microsoft.com/office/drawing/2014/main" val="3548414687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59218766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5057324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66958832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443390604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1943657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90915254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611041016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0095947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17542685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3150190212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085379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[6]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[7]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[8]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[9]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8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0835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91B199B-6677-4C33-AAF6-0A20D48FBEC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2997574" y="2658608"/>
            <a:ext cx="0" cy="231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47B715-AF53-4617-8C5B-740AD2F91F8A}"/>
              </a:ext>
            </a:extLst>
          </p:cNvPr>
          <p:cNvSpPr txBox="1"/>
          <p:nvPr/>
        </p:nvSpPr>
        <p:spPr>
          <a:xfrm>
            <a:off x="2710703" y="2289276"/>
            <a:ext cx="57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low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4393880-8495-48DA-94BF-43C742F2507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111188" y="3565311"/>
            <a:ext cx="0" cy="28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3FEDCF8-9E6F-4C97-AA08-B7A9A7D6EBA7}"/>
              </a:ext>
            </a:extLst>
          </p:cNvPr>
          <p:cNvSpPr txBox="1"/>
          <p:nvPr/>
        </p:nvSpPr>
        <p:spPr>
          <a:xfrm>
            <a:off x="1842247" y="3845859"/>
            <a:ext cx="53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92B4FF-4270-4F40-BEEB-E61A97A630AD}"/>
              </a:ext>
            </a:extLst>
          </p:cNvPr>
          <p:cNvSpPr txBox="1"/>
          <p:nvPr/>
        </p:nvSpPr>
        <p:spPr>
          <a:xfrm>
            <a:off x="4361329" y="3926542"/>
            <a:ext cx="69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right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AE577F6-FCD2-4694-9AEE-F9094206F8B2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4708710" y="3645993"/>
            <a:ext cx="0" cy="280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690C7E8-AD9E-4716-95FA-815A0F244001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111188" y="2638964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F036C2-CEE9-495F-945D-C39F0E86DA05}"/>
              </a:ext>
            </a:extLst>
          </p:cNvPr>
          <p:cNvSpPr txBox="1"/>
          <p:nvPr/>
        </p:nvSpPr>
        <p:spPr>
          <a:xfrm>
            <a:off x="1757082" y="2269632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pivot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0D6EFCB-CDB7-4733-A1B7-28727809EDE8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5591734" y="2647064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E986546-F1DD-47DA-883C-CF872E34BFE1}"/>
              </a:ext>
            </a:extLst>
          </p:cNvPr>
          <p:cNvSpPr txBox="1"/>
          <p:nvPr/>
        </p:nvSpPr>
        <p:spPr>
          <a:xfrm>
            <a:off x="5237628" y="2277732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high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609030-29CA-4344-BE31-245B9A8A234F}"/>
              </a:ext>
            </a:extLst>
          </p:cNvPr>
          <p:cNvSpPr txBox="1"/>
          <p:nvPr/>
        </p:nvSpPr>
        <p:spPr>
          <a:xfrm>
            <a:off x="838199" y="1601567"/>
            <a:ext cx="247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partition(arr,0,3)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75D977-F5F5-49AA-A383-EE1739275DD3}"/>
              </a:ext>
            </a:extLst>
          </p:cNvPr>
          <p:cNvSpPr txBox="1"/>
          <p:nvPr/>
        </p:nvSpPr>
        <p:spPr>
          <a:xfrm>
            <a:off x="3090585" y="1466379"/>
            <a:ext cx="2501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pivot&lt;=</a:t>
            </a:r>
            <a:r>
              <a:rPr lang="en-US" altLang="ko-KR" dirty="0" err="1"/>
              <a:t>arr</a:t>
            </a:r>
            <a:r>
              <a:rPr lang="en-US" altLang="ko-KR" dirty="0"/>
              <a:t>[low]</a:t>
            </a:r>
            <a:r>
              <a:rPr lang="ko-KR" altLang="en-US" dirty="0"/>
              <a:t>이므로 </a:t>
            </a:r>
            <a:r>
              <a:rPr lang="en-US" altLang="ko-KR" dirty="0"/>
              <a:t>low</a:t>
            </a:r>
            <a:r>
              <a:rPr lang="ko-KR" altLang="en-US" dirty="0"/>
              <a:t>는 더 이상 진행하지 않음</a:t>
            </a:r>
          </a:p>
        </p:txBody>
      </p:sp>
    </p:spTree>
    <p:extLst>
      <p:ext uri="{BB962C8B-B14F-4D97-AF65-F5344CB8AC3E}">
        <p14:creationId xmlns:p14="http://schemas.microsoft.com/office/powerpoint/2010/main" val="269658025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C3C10-2D83-4CC1-BB2E-DBF9B1D26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751" y="365125"/>
            <a:ext cx="10515600" cy="1325563"/>
          </a:xfrm>
        </p:spPr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1AB05259-83DC-43C6-9239-333A4FC4825F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823630"/>
          <a:ext cx="103228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38">
                  <a:extLst>
                    <a:ext uri="{9D8B030D-6E8A-4147-A177-3AD203B41FA5}">
                      <a16:colId xmlns:a16="http://schemas.microsoft.com/office/drawing/2014/main" val="3548414687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59218766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5057324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66958832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443390604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1943657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90915254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611041016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0095947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17542685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3150190212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085379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[6]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[7]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[8]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[9]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8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0835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91B199B-6677-4C33-AAF6-0A20D48FBEC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2997574" y="2658608"/>
            <a:ext cx="0" cy="231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47B715-AF53-4617-8C5B-740AD2F91F8A}"/>
              </a:ext>
            </a:extLst>
          </p:cNvPr>
          <p:cNvSpPr txBox="1"/>
          <p:nvPr/>
        </p:nvSpPr>
        <p:spPr>
          <a:xfrm>
            <a:off x="2710703" y="2289276"/>
            <a:ext cx="57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low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4393880-8495-48DA-94BF-43C742F2507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111188" y="3565311"/>
            <a:ext cx="0" cy="28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3FEDCF8-9E6F-4C97-AA08-B7A9A7D6EBA7}"/>
              </a:ext>
            </a:extLst>
          </p:cNvPr>
          <p:cNvSpPr txBox="1"/>
          <p:nvPr/>
        </p:nvSpPr>
        <p:spPr>
          <a:xfrm>
            <a:off x="1842247" y="3845859"/>
            <a:ext cx="53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92B4FF-4270-4F40-BEEB-E61A97A630AD}"/>
              </a:ext>
            </a:extLst>
          </p:cNvPr>
          <p:cNvSpPr txBox="1"/>
          <p:nvPr/>
        </p:nvSpPr>
        <p:spPr>
          <a:xfrm>
            <a:off x="4361329" y="3926542"/>
            <a:ext cx="69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right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AE577F6-FCD2-4694-9AEE-F9094206F8B2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4708710" y="3645993"/>
            <a:ext cx="0" cy="280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690C7E8-AD9E-4716-95FA-815A0F244001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111188" y="2638964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F036C2-CEE9-495F-945D-C39F0E86DA05}"/>
              </a:ext>
            </a:extLst>
          </p:cNvPr>
          <p:cNvSpPr txBox="1"/>
          <p:nvPr/>
        </p:nvSpPr>
        <p:spPr>
          <a:xfrm>
            <a:off x="1757082" y="2269632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pivot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0D6EFCB-CDB7-4733-A1B7-28727809EDE8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4715435" y="2658608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E986546-F1DD-47DA-883C-CF872E34BFE1}"/>
              </a:ext>
            </a:extLst>
          </p:cNvPr>
          <p:cNvSpPr txBox="1"/>
          <p:nvPr/>
        </p:nvSpPr>
        <p:spPr>
          <a:xfrm>
            <a:off x="4361329" y="2289276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high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609030-29CA-4344-BE31-245B9A8A234F}"/>
              </a:ext>
            </a:extLst>
          </p:cNvPr>
          <p:cNvSpPr txBox="1"/>
          <p:nvPr/>
        </p:nvSpPr>
        <p:spPr>
          <a:xfrm>
            <a:off x="838199" y="1601567"/>
            <a:ext cx="247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partition(arr,0,3)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27588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C3C10-2D83-4CC1-BB2E-DBF9B1D26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751" y="365125"/>
            <a:ext cx="10515600" cy="1325563"/>
          </a:xfrm>
        </p:spPr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1AB05259-83DC-43C6-9239-333A4FC4825F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823630"/>
          <a:ext cx="103228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38">
                  <a:extLst>
                    <a:ext uri="{9D8B030D-6E8A-4147-A177-3AD203B41FA5}">
                      <a16:colId xmlns:a16="http://schemas.microsoft.com/office/drawing/2014/main" val="3548414687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59218766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5057324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66958832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443390604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1943657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90915254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611041016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0095947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17542685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3150190212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085379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[6]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[7]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[8]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[9]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8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0835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91B199B-6677-4C33-AAF6-0A20D48FBEC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2997574" y="2658608"/>
            <a:ext cx="0" cy="231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47B715-AF53-4617-8C5B-740AD2F91F8A}"/>
              </a:ext>
            </a:extLst>
          </p:cNvPr>
          <p:cNvSpPr txBox="1"/>
          <p:nvPr/>
        </p:nvSpPr>
        <p:spPr>
          <a:xfrm>
            <a:off x="2710703" y="2289276"/>
            <a:ext cx="57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low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4393880-8495-48DA-94BF-43C742F2507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111188" y="3565311"/>
            <a:ext cx="0" cy="28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3FEDCF8-9E6F-4C97-AA08-B7A9A7D6EBA7}"/>
              </a:ext>
            </a:extLst>
          </p:cNvPr>
          <p:cNvSpPr txBox="1"/>
          <p:nvPr/>
        </p:nvSpPr>
        <p:spPr>
          <a:xfrm>
            <a:off x="1842247" y="3845859"/>
            <a:ext cx="53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92B4FF-4270-4F40-BEEB-E61A97A630AD}"/>
              </a:ext>
            </a:extLst>
          </p:cNvPr>
          <p:cNvSpPr txBox="1"/>
          <p:nvPr/>
        </p:nvSpPr>
        <p:spPr>
          <a:xfrm>
            <a:off x="4361329" y="3926542"/>
            <a:ext cx="69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right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AE577F6-FCD2-4694-9AEE-F9094206F8B2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4708710" y="3645993"/>
            <a:ext cx="0" cy="280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690C7E8-AD9E-4716-95FA-815A0F244001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111188" y="2638964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F036C2-CEE9-495F-945D-C39F0E86DA05}"/>
              </a:ext>
            </a:extLst>
          </p:cNvPr>
          <p:cNvSpPr txBox="1"/>
          <p:nvPr/>
        </p:nvSpPr>
        <p:spPr>
          <a:xfrm>
            <a:off x="1757082" y="2269632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pivot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0D6EFCB-CDB7-4733-A1B7-28727809EDE8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3883958" y="2678099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E986546-F1DD-47DA-883C-CF872E34BFE1}"/>
              </a:ext>
            </a:extLst>
          </p:cNvPr>
          <p:cNvSpPr txBox="1"/>
          <p:nvPr/>
        </p:nvSpPr>
        <p:spPr>
          <a:xfrm>
            <a:off x="3529852" y="2308767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high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609030-29CA-4344-BE31-245B9A8A234F}"/>
              </a:ext>
            </a:extLst>
          </p:cNvPr>
          <p:cNvSpPr txBox="1"/>
          <p:nvPr/>
        </p:nvSpPr>
        <p:spPr>
          <a:xfrm>
            <a:off x="838199" y="1601567"/>
            <a:ext cx="247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partition(arr,0,3)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955703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C3C10-2D83-4CC1-BB2E-DBF9B1D26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751" y="365125"/>
            <a:ext cx="10515600" cy="1325563"/>
          </a:xfrm>
        </p:spPr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1AB05259-83DC-43C6-9239-333A4FC4825F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823630"/>
          <a:ext cx="103228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38">
                  <a:extLst>
                    <a:ext uri="{9D8B030D-6E8A-4147-A177-3AD203B41FA5}">
                      <a16:colId xmlns:a16="http://schemas.microsoft.com/office/drawing/2014/main" val="3548414687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59218766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5057324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66958832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443390604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1943657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90915254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611041016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0095947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17542685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3150190212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085379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[6]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[7]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[8]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[9]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8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0835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91B199B-6677-4C33-AAF6-0A20D48FBEC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2777938" y="2647064"/>
            <a:ext cx="0" cy="231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47B715-AF53-4617-8C5B-740AD2F91F8A}"/>
              </a:ext>
            </a:extLst>
          </p:cNvPr>
          <p:cNvSpPr txBox="1"/>
          <p:nvPr/>
        </p:nvSpPr>
        <p:spPr>
          <a:xfrm>
            <a:off x="2491067" y="2277732"/>
            <a:ext cx="57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low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4393880-8495-48DA-94BF-43C742F2507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111188" y="3565311"/>
            <a:ext cx="0" cy="28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3FEDCF8-9E6F-4C97-AA08-B7A9A7D6EBA7}"/>
              </a:ext>
            </a:extLst>
          </p:cNvPr>
          <p:cNvSpPr txBox="1"/>
          <p:nvPr/>
        </p:nvSpPr>
        <p:spPr>
          <a:xfrm>
            <a:off x="1842247" y="3845859"/>
            <a:ext cx="53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92B4FF-4270-4F40-BEEB-E61A97A630AD}"/>
              </a:ext>
            </a:extLst>
          </p:cNvPr>
          <p:cNvSpPr txBox="1"/>
          <p:nvPr/>
        </p:nvSpPr>
        <p:spPr>
          <a:xfrm>
            <a:off x="4361329" y="3926542"/>
            <a:ext cx="69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right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AE577F6-FCD2-4694-9AEE-F9094206F8B2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4708710" y="3645993"/>
            <a:ext cx="0" cy="280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690C7E8-AD9E-4716-95FA-815A0F244001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111188" y="2638964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F036C2-CEE9-495F-945D-C39F0E86DA05}"/>
              </a:ext>
            </a:extLst>
          </p:cNvPr>
          <p:cNvSpPr txBox="1"/>
          <p:nvPr/>
        </p:nvSpPr>
        <p:spPr>
          <a:xfrm>
            <a:off x="1757082" y="2269632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pivot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0D6EFCB-CDB7-4733-A1B7-28727809EDE8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3351679" y="2647064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E986546-F1DD-47DA-883C-CF872E34BFE1}"/>
              </a:ext>
            </a:extLst>
          </p:cNvPr>
          <p:cNvSpPr txBox="1"/>
          <p:nvPr/>
        </p:nvSpPr>
        <p:spPr>
          <a:xfrm>
            <a:off x="2997573" y="2277732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high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609030-29CA-4344-BE31-245B9A8A234F}"/>
              </a:ext>
            </a:extLst>
          </p:cNvPr>
          <p:cNvSpPr txBox="1"/>
          <p:nvPr/>
        </p:nvSpPr>
        <p:spPr>
          <a:xfrm>
            <a:off x="838199" y="1601567"/>
            <a:ext cx="247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partition(arr,0,3)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229886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C3C10-2D83-4CC1-BB2E-DBF9B1D26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751" y="365125"/>
            <a:ext cx="10515600" cy="1325563"/>
          </a:xfrm>
        </p:spPr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1AB05259-83DC-43C6-9239-333A4FC4825F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823630"/>
          <a:ext cx="103228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38">
                  <a:extLst>
                    <a:ext uri="{9D8B030D-6E8A-4147-A177-3AD203B41FA5}">
                      <a16:colId xmlns:a16="http://schemas.microsoft.com/office/drawing/2014/main" val="3548414687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59218766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5057324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66958832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443390604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1943657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90915254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611041016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0095947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17542685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3150190212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085379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[6]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[7]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[8]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[9]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8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0835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91B199B-6677-4C33-AAF6-0A20D48FBEC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030071" y="2647064"/>
            <a:ext cx="0" cy="231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47B715-AF53-4617-8C5B-740AD2F91F8A}"/>
              </a:ext>
            </a:extLst>
          </p:cNvPr>
          <p:cNvSpPr txBox="1"/>
          <p:nvPr/>
        </p:nvSpPr>
        <p:spPr>
          <a:xfrm>
            <a:off x="2743200" y="2277732"/>
            <a:ext cx="57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low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4393880-8495-48DA-94BF-43C742F2507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111188" y="3565311"/>
            <a:ext cx="0" cy="28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3FEDCF8-9E6F-4C97-AA08-B7A9A7D6EBA7}"/>
              </a:ext>
            </a:extLst>
          </p:cNvPr>
          <p:cNvSpPr txBox="1"/>
          <p:nvPr/>
        </p:nvSpPr>
        <p:spPr>
          <a:xfrm>
            <a:off x="1842247" y="3845859"/>
            <a:ext cx="53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92B4FF-4270-4F40-BEEB-E61A97A630AD}"/>
              </a:ext>
            </a:extLst>
          </p:cNvPr>
          <p:cNvSpPr txBox="1"/>
          <p:nvPr/>
        </p:nvSpPr>
        <p:spPr>
          <a:xfrm>
            <a:off x="4361329" y="3926542"/>
            <a:ext cx="69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right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AE577F6-FCD2-4694-9AEE-F9094206F8B2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4708710" y="3645993"/>
            <a:ext cx="0" cy="280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690C7E8-AD9E-4716-95FA-815A0F244001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1842247" y="2628428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F036C2-CEE9-495F-945D-C39F0E86DA05}"/>
              </a:ext>
            </a:extLst>
          </p:cNvPr>
          <p:cNvSpPr txBox="1"/>
          <p:nvPr/>
        </p:nvSpPr>
        <p:spPr>
          <a:xfrm>
            <a:off x="1488141" y="2259096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pivot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0D6EFCB-CDB7-4733-A1B7-28727809EDE8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2436159" y="2647760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E986546-F1DD-47DA-883C-CF872E34BFE1}"/>
              </a:ext>
            </a:extLst>
          </p:cNvPr>
          <p:cNvSpPr txBox="1"/>
          <p:nvPr/>
        </p:nvSpPr>
        <p:spPr>
          <a:xfrm>
            <a:off x="2082053" y="2278428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high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609030-29CA-4344-BE31-245B9A8A234F}"/>
              </a:ext>
            </a:extLst>
          </p:cNvPr>
          <p:cNvSpPr txBox="1"/>
          <p:nvPr/>
        </p:nvSpPr>
        <p:spPr>
          <a:xfrm>
            <a:off x="838199" y="1601567"/>
            <a:ext cx="247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partition(arr,0,3)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AEAA91-A81B-4AB7-B1E1-F9340635C61F}"/>
              </a:ext>
            </a:extLst>
          </p:cNvPr>
          <p:cNvSpPr txBox="1"/>
          <p:nvPr/>
        </p:nvSpPr>
        <p:spPr>
          <a:xfrm>
            <a:off x="3603812" y="1847946"/>
            <a:ext cx="2805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pivot&gt;=</a:t>
            </a:r>
            <a:r>
              <a:rPr lang="en-US" altLang="ko-KR" dirty="0" err="1"/>
              <a:t>arr</a:t>
            </a:r>
            <a:r>
              <a:rPr lang="en-US" altLang="ko-KR" dirty="0"/>
              <a:t>[high]</a:t>
            </a:r>
            <a:r>
              <a:rPr lang="ko-KR" altLang="en-US" dirty="0"/>
              <a:t>이므로 </a:t>
            </a:r>
            <a:r>
              <a:rPr lang="en-US" altLang="ko-KR" dirty="0"/>
              <a:t>high</a:t>
            </a:r>
            <a:r>
              <a:rPr lang="ko-KR" altLang="en-US" dirty="0"/>
              <a:t>는 더 이상 진행하지 않음</a:t>
            </a:r>
          </a:p>
        </p:txBody>
      </p:sp>
    </p:spTree>
    <p:extLst>
      <p:ext uri="{BB962C8B-B14F-4D97-AF65-F5344CB8AC3E}">
        <p14:creationId xmlns:p14="http://schemas.microsoft.com/office/powerpoint/2010/main" val="427005165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C3C10-2D83-4CC1-BB2E-DBF9B1D26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751" y="365125"/>
            <a:ext cx="10515600" cy="1325563"/>
          </a:xfrm>
        </p:spPr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1AB05259-83DC-43C6-9239-333A4FC4825F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823630"/>
          <a:ext cx="103228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38">
                  <a:extLst>
                    <a:ext uri="{9D8B030D-6E8A-4147-A177-3AD203B41FA5}">
                      <a16:colId xmlns:a16="http://schemas.microsoft.com/office/drawing/2014/main" val="3548414687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59218766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5057324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66958832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443390604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1943657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90915254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611041016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0095947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17542685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3150190212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085379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[6]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[7]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[8]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[9]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8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0835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91B199B-6677-4C33-AAF6-0A20D48FBEC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030071" y="2647064"/>
            <a:ext cx="0" cy="231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47B715-AF53-4617-8C5B-740AD2F91F8A}"/>
              </a:ext>
            </a:extLst>
          </p:cNvPr>
          <p:cNvSpPr txBox="1"/>
          <p:nvPr/>
        </p:nvSpPr>
        <p:spPr>
          <a:xfrm>
            <a:off x="2743200" y="2277732"/>
            <a:ext cx="57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low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4393880-8495-48DA-94BF-43C742F2507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111188" y="3565311"/>
            <a:ext cx="0" cy="28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3FEDCF8-9E6F-4C97-AA08-B7A9A7D6EBA7}"/>
              </a:ext>
            </a:extLst>
          </p:cNvPr>
          <p:cNvSpPr txBox="1"/>
          <p:nvPr/>
        </p:nvSpPr>
        <p:spPr>
          <a:xfrm>
            <a:off x="1842247" y="3845859"/>
            <a:ext cx="53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92B4FF-4270-4F40-BEEB-E61A97A630AD}"/>
              </a:ext>
            </a:extLst>
          </p:cNvPr>
          <p:cNvSpPr txBox="1"/>
          <p:nvPr/>
        </p:nvSpPr>
        <p:spPr>
          <a:xfrm>
            <a:off x="4361329" y="3926542"/>
            <a:ext cx="69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right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AE577F6-FCD2-4694-9AEE-F9094206F8B2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4708710" y="3645993"/>
            <a:ext cx="0" cy="280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690C7E8-AD9E-4716-95FA-815A0F244001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1842247" y="2628428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F036C2-CEE9-495F-945D-C39F0E86DA05}"/>
              </a:ext>
            </a:extLst>
          </p:cNvPr>
          <p:cNvSpPr txBox="1"/>
          <p:nvPr/>
        </p:nvSpPr>
        <p:spPr>
          <a:xfrm>
            <a:off x="1488141" y="2259096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pivot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0D6EFCB-CDB7-4733-A1B7-28727809EDE8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2436159" y="2647760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E986546-F1DD-47DA-883C-CF872E34BFE1}"/>
              </a:ext>
            </a:extLst>
          </p:cNvPr>
          <p:cNvSpPr txBox="1"/>
          <p:nvPr/>
        </p:nvSpPr>
        <p:spPr>
          <a:xfrm>
            <a:off x="2082053" y="2278428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high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609030-29CA-4344-BE31-245B9A8A234F}"/>
              </a:ext>
            </a:extLst>
          </p:cNvPr>
          <p:cNvSpPr txBox="1"/>
          <p:nvPr/>
        </p:nvSpPr>
        <p:spPr>
          <a:xfrm>
            <a:off x="838199" y="1601567"/>
            <a:ext cx="247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partition(arr,0,3)=&gt;0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AEAA91-A81B-4AB7-B1E1-F9340635C61F}"/>
              </a:ext>
            </a:extLst>
          </p:cNvPr>
          <p:cNvSpPr txBox="1"/>
          <p:nvPr/>
        </p:nvSpPr>
        <p:spPr>
          <a:xfrm>
            <a:off x="4361326" y="1539068"/>
            <a:ext cx="27969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high&lt;low</a:t>
            </a:r>
            <a:r>
              <a:rPr lang="ko-KR" altLang="en-US" dirty="0"/>
              <a:t>이므로</a:t>
            </a:r>
            <a:br>
              <a:rPr lang="en-US" altLang="ko-KR" dirty="0"/>
            </a:br>
            <a:r>
              <a:rPr lang="en-US" altLang="ko-KR" dirty="0" err="1"/>
              <a:t>arr</a:t>
            </a:r>
            <a:r>
              <a:rPr lang="en-US" altLang="ko-KR" dirty="0"/>
              <a:t>[left]</a:t>
            </a:r>
            <a:r>
              <a:rPr lang="ko-KR" altLang="en-US" dirty="0"/>
              <a:t>와 </a:t>
            </a:r>
            <a:r>
              <a:rPr lang="en-US" altLang="ko-KR" dirty="0" err="1"/>
              <a:t>arr</a:t>
            </a:r>
            <a:r>
              <a:rPr lang="en-US" altLang="ko-KR" dirty="0"/>
              <a:t>[high]</a:t>
            </a:r>
            <a:r>
              <a:rPr lang="ko-KR" altLang="en-US" dirty="0"/>
              <a:t>교체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0 </a:t>
            </a:r>
            <a:r>
              <a:rPr lang="ko-KR" altLang="en-US" dirty="0"/>
              <a:t>리턴</a:t>
            </a:r>
          </a:p>
        </p:txBody>
      </p:sp>
    </p:spTree>
    <p:extLst>
      <p:ext uri="{BB962C8B-B14F-4D97-AF65-F5344CB8AC3E}">
        <p14:creationId xmlns:p14="http://schemas.microsoft.com/office/powerpoint/2010/main" val="123212578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C3C10-2D83-4CC1-BB2E-DBF9B1D26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751" y="365125"/>
            <a:ext cx="10515600" cy="1325563"/>
          </a:xfrm>
        </p:spPr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1AB05259-83DC-43C6-9239-333A4FC4825F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823630"/>
          <a:ext cx="103228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38">
                  <a:extLst>
                    <a:ext uri="{9D8B030D-6E8A-4147-A177-3AD203B41FA5}">
                      <a16:colId xmlns:a16="http://schemas.microsoft.com/office/drawing/2014/main" val="3548414687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59218766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5057324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66958832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443390604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1943657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90915254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611041016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0095947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17542685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3150190212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085379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[6]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[7]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[8]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[9]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8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0835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91B199B-6677-4C33-AAF6-0A20D48FBEC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207125" y="2647064"/>
            <a:ext cx="0" cy="231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47B715-AF53-4617-8C5B-740AD2F91F8A}"/>
              </a:ext>
            </a:extLst>
          </p:cNvPr>
          <p:cNvSpPr txBox="1"/>
          <p:nvPr/>
        </p:nvSpPr>
        <p:spPr>
          <a:xfrm>
            <a:off x="2920254" y="2277732"/>
            <a:ext cx="57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low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4393880-8495-48DA-94BF-43C742F2507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994213" y="3645994"/>
            <a:ext cx="0" cy="28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3FEDCF8-9E6F-4C97-AA08-B7A9A7D6EBA7}"/>
              </a:ext>
            </a:extLst>
          </p:cNvPr>
          <p:cNvSpPr txBox="1"/>
          <p:nvPr/>
        </p:nvSpPr>
        <p:spPr>
          <a:xfrm>
            <a:off x="2725272" y="3926542"/>
            <a:ext cx="53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92B4FF-4270-4F40-BEEB-E61A97A630AD}"/>
              </a:ext>
            </a:extLst>
          </p:cNvPr>
          <p:cNvSpPr txBox="1"/>
          <p:nvPr/>
        </p:nvSpPr>
        <p:spPr>
          <a:xfrm>
            <a:off x="4361329" y="3926542"/>
            <a:ext cx="69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right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AE577F6-FCD2-4694-9AEE-F9094206F8B2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4708710" y="3645993"/>
            <a:ext cx="0" cy="280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690C7E8-AD9E-4716-95FA-815A0F244001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725272" y="2647064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F036C2-CEE9-495F-945D-C39F0E86DA05}"/>
              </a:ext>
            </a:extLst>
          </p:cNvPr>
          <p:cNvSpPr txBox="1"/>
          <p:nvPr/>
        </p:nvSpPr>
        <p:spPr>
          <a:xfrm>
            <a:off x="2371166" y="2277732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pivot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0D6EFCB-CDB7-4733-A1B7-28727809EDE8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5576050" y="2647064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E986546-F1DD-47DA-883C-CF872E34BFE1}"/>
              </a:ext>
            </a:extLst>
          </p:cNvPr>
          <p:cNvSpPr txBox="1"/>
          <p:nvPr/>
        </p:nvSpPr>
        <p:spPr>
          <a:xfrm>
            <a:off x="5221944" y="2277732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high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609030-29CA-4344-BE31-245B9A8A234F}"/>
              </a:ext>
            </a:extLst>
          </p:cNvPr>
          <p:cNvSpPr txBox="1"/>
          <p:nvPr/>
        </p:nvSpPr>
        <p:spPr>
          <a:xfrm>
            <a:off x="838199" y="1601567"/>
            <a:ext cx="247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partition(arr,1,3)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5752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A6CAAC-CAD0-43AA-A220-3F385CF2A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피보나치 수열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C6F2DAF-3093-417F-A39C-AA09601A06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/>
                  <a:t>피보나치 수열은 첫째 항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과 둘째 항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이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이고</a:t>
                </a:r>
                <a:r>
                  <a:rPr lang="en-US" altLang="ko-KR" dirty="0"/>
                  <a:t>,</a:t>
                </a:r>
                <a:br>
                  <a:rPr lang="en-US" altLang="ko-KR" dirty="0"/>
                </a:br>
                <a:r>
                  <a:rPr lang="en-US" altLang="ko-KR" dirty="0"/>
                  <a:t>3</a:t>
                </a:r>
                <a:r>
                  <a:rPr lang="ko-KR" altLang="en-US" dirty="0"/>
                  <a:t>이상의 수 </a:t>
                </a:r>
                <a:r>
                  <a:rPr lang="en-US" altLang="ko-KR" dirty="0"/>
                  <a:t>n</a:t>
                </a:r>
                <a:r>
                  <a:rPr lang="ko-KR" altLang="en-US" dirty="0"/>
                  <a:t>에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대하여 다음 식을 만족하는 수열이다</a:t>
                </a:r>
                <a:r>
                  <a:rPr lang="en-US" altLang="ko-KR" dirty="0"/>
                  <a:t>.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altLang="ko-KR" b="0" dirty="0"/>
              </a:p>
              <a:p>
                <a:pPr>
                  <a:lnSpc>
                    <a:spcPct val="100000"/>
                  </a:lnSpc>
                </a:pPr>
                <a:r>
                  <a:rPr lang="ko-KR" altLang="en-US" b="0" dirty="0"/>
                  <a:t>수열을 전개해 보면</a:t>
                </a:r>
                <a:r>
                  <a:rPr lang="en-US" altLang="ko-KR" dirty="0"/>
                  <a:t> 1,1,2,3,5,8,… </a:t>
                </a:r>
                <a:r>
                  <a:rPr lang="ko-KR" altLang="en-US" dirty="0"/>
                  <a:t>이 된다</a:t>
                </a:r>
                <a:r>
                  <a:rPr lang="en-US" altLang="ko-KR" dirty="0"/>
                  <a:t>.</a:t>
                </a:r>
                <a:endParaRPr lang="en-US" altLang="ko-KR" b="0" dirty="0"/>
              </a:p>
              <a:p>
                <a:pPr>
                  <a:lnSpc>
                    <a:spcPct val="100000"/>
                  </a:lnSpc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C6F2DAF-3093-417F-A39C-AA09601A06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651153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C3C10-2D83-4CC1-BB2E-DBF9B1D26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751" y="365125"/>
            <a:ext cx="10515600" cy="1325563"/>
          </a:xfrm>
        </p:spPr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1AB05259-83DC-43C6-9239-333A4FC4825F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823630"/>
          <a:ext cx="103228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38">
                  <a:extLst>
                    <a:ext uri="{9D8B030D-6E8A-4147-A177-3AD203B41FA5}">
                      <a16:colId xmlns:a16="http://schemas.microsoft.com/office/drawing/2014/main" val="3548414687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59218766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5057324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66958832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443390604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1943657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90915254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611041016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0095947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17542685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3150190212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085379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[6]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[7]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[8]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[9]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8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0835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91B199B-6677-4C33-AAF6-0A20D48FBEC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863790" y="2600557"/>
            <a:ext cx="0" cy="231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47B715-AF53-4617-8C5B-740AD2F91F8A}"/>
              </a:ext>
            </a:extLst>
          </p:cNvPr>
          <p:cNvSpPr txBox="1"/>
          <p:nvPr/>
        </p:nvSpPr>
        <p:spPr>
          <a:xfrm>
            <a:off x="3576919" y="2231225"/>
            <a:ext cx="57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low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4393880-8495-48DA-94BF-43C742F2507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994213" y="3645994"/>
            <a:ext cx="0" cy="28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3FEDCF8-9E6F-4C97-AA08-B7A9A7D6EBA7}"/>
              </a:ext>
            </a:extLst>
          </p:cNvPr>
          <p:cNvSpPr txBox="1"/>
          <p:nvPr/>
        </p:nvSpPr>
        <p:spPr>
          <a:xfrm>
            <a:off x="2725272" y="3926542"/>
            <a:ext cx="53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92B4FF-4270-4F40-BEEB-E61A97A630AD}"/>
              </a:ext>
            </a:extLst>
          </p:cNvPr>
          <p:cNvSpPr txBox="1"/>
          <p:nvPr/>
        </p:nvSpPr>
        <p:spPr>
          <a:xfrm>
            <a:off x="4361329" y="3926542"/>
            <a:ext cx="69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right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AE577F6-FCD2-4694-9AEE-F9094206F8B2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4708710" y="3645993"/>
            <a:ext cx="0" cy="280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690C7E8-AD9E-4716-95FA-815A0F244001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980767" y="2647064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F036C2-CEE9-495F-945D-C39F0E86DA05}"/>
              </a:ext>
            </a:extLst>
          </p:cNvPr>
          <p:cNvSpPr txBox="1"/>
          <p:nvPr/>
        </p:nvSpPr>
        <p:spPr>
          <a:xfrm>
            <a:off x="2626661" y="2277732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pivot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0D6EFCB-CDB7-4733-A1B7-28727809EDE8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5576050" y="2647064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E986546-F1DD-47DA-883C-CF872E34BFE1}"/>
              </a:ext>
            </a:extLst>
          </p:cNvPr>
          <p:cNvSpPr txBox="1"/>
          <p:nvPr/>
        </p:nvSpPr>
        <p:spPr>
          <a:xfrm>
            <a:off x="5221944" y="2277732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high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609030-29CA-4344-BE31-245B9A8A234F}"/>
              </a:ext>
            </a:extLst>
          </p:cNvPr>
          <p:cNvSpPr txBox="1"/>
          <p:nvPr/>
        </p:nvSpPr>
        <p:spPr>
          <a:xfrm>
            <a:off x="838199" y="1601567"/>
            <a:ext cx="247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partition(arr,1,3)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179414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C3C10-2D83-4CC1-BB2E-DBF9B1D26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751" y="365125"/>
            <a:ext cx="10515600" cy="1325563"/>
          </a:xfrm>
        </p:spPr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1AB05259-83DC-43C6-9239-333A4FC4825F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823630"/>
          <a:ext cx="103228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38">
                  <a:extLst>
                    <a:ext uri="{9D8B030D-6E8A-4147-A177-3AD203B41FA5}">
                      <a16:colId xmlns:a16="http://schemas.microsoft.com/office/drawing/2014/main" val="3548414687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59218766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5057324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66958832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443390604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1943657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90915254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611041016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0095947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17542685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3150190212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085379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[6]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[7]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[8]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[9]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8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0835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91B199B-6677-4C33-AAF6-0A20D48FBEC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4708710" y="2647064"/>
            <a:ext cx="0" cy="231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47B715-AF53-4617-8C5B-740AD2F91F8A}"/>
              </a:ext>
            </a:extLst>
          </p:cNvPr>
          <p:cNvSpPr txBox="1"/>
          <p:nvPr/>
        </p:nvSpPr>
        <p:spPr>
          <a:xfrm>
            <a:off x="4421839" y="2277732"/>
            <a:ext cx="57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low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4393880-8495-48DA-94BF-43C742F2507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994213" y="3645994"/>
            <a:ext cx="0" cy="28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3FEDCF8-9E6F-4C97-AA08-B7A9A7D6EBA7}"/>
              </a:ext>
            </a:extLst>
          </p:cNvPr>
          <p:cNvSpPr txBox="1"/>
          <p:nvPr/>
        </p:nvSpPr>
        <p:spPr>
          <a:xfrm>
            <a:off x="2725272" y="3926542"/>
            <a:ext cx="53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92B4FF-4270-4F40-BEEB-E61A97A630AD}"/>
              </a:ext>
            </a:extLst>
          </p:cNvPr>
          <p:cNvSpPr txBox="1"/>
          <p:nvPr/>
        </p:nvSpPr>
        <p:spPr>
          <a:xfrm>
            <a:off x="4361329" y="3926542"/>
            <a:ext cx="69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right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AE577F6-FCD2-4694-9AEE-F9094206F8B2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4708710" y="3645993"/>
            <a:ext cx="0" cy="280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690C7E8-AD9E-4716-95FA-815A0F244001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980767" y="2647064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F036C2-CEE9-495F-945D-C39F0E86DA05}"/>
              </a:ext>
            </a:extLst>
          </p:cNvPr>
          <p:cNvSpPr txBox="1"/>
          <p:nvPr/>
        </p:nvSpPr>
        <p:spPr>
          <a:xfrm>
            <a:off x="2626661" y="2277732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pivot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0D6EFCB-CDB7-4733-A1B7-28727809EDE8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5576050" y="2647064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E986546-F1DD-47DA-883C-CF872E34BFE1}"/>
              </a:ext>
            </a:extLst>
          </p:cNvPr>
          <p:cNvSpPr txBox="1"/>
          <p:nvPr/>
        </p:nvSpPr>
        <p:spPr>
          <a:xfrm>
            <a:off x="5221944" y="2277732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high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609030-29CA-4344-BE31-245B9A8A234F}"/>
              </a:ext>
            </a:extLst>
          </p:cNvPr>
          <p:cNvSpPr txBox="1"/>
          <p:nvPr/>
        </p:nvSpPr>
        <p:spPr>
          <a:xfrm>
            <a:off x="838199" y="1601567"/>
            <a:ext cx="247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partition(arr,1,3)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048232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C3C10-2D83-4CC1-BB2E-DBF9B1D26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751" y="365125"/>
            <a:ext cx="10515600" cy="1325563"/>
          </a:xfrm>
        </p:spPr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1AB05259-83DC-43C6-9239-333A4FC4825F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823630"/>
          <a:ext cx="103228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38">
                  <a:extLst>
                    <a:ext uri="{9D8B030D-6E8A-4147-A177-3AD203B41FA5}">
                      <a16:colId xmlns:a16="http://schemas.microsoft.com/office/drawing/2014/main" val="3548414687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59218766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5057324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66958832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443390604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1943657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90915254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611041016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0095947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17542685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3150190212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085379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[6]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[7]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[8]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[9]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8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0835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91B199B-6677-4C33-AAF6-0A20D48FBEC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342961" y="2623401"/>
            <a:ext cx="0" cy="231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47B715-AF53-4617-8C5B-740AD2F91F8A}"/>
              </a:ext>
            </a:extLst>
          </p:cNvPr>
          <p:cNvSpPr txBox="1"/>
          <p:nvPr/>
        </p:nvSpPr>
        <p:spPr>
          <a:xfrm>
            <a:off x="5056090" y="2254069"/>
            <a:ext cx="57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low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4393880-8495-48DA-94BF-43C742F2507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994213" y="3645994"/>
            <a:ext cx="0" cy="28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3FEDCF8-9E6F-4C97-AA08-B7A9A7D6EBA7}"/>
              </a:ext>
            </a:extLst>
          </p:cNvPr>
          <p:cNvSpPr txBox="1"/>
          <p:nvPr/>
        </p:nvSpPr>
        <p:spPr>
          <a:xfrm>
            <a:off x="2725272" y="3926542"/>
            <a:ext cx="53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92B4FF-4270-4F40-BEEB-E61A97A630AD}"/>
              </a:ext>
            </a:extLst>
          </p:cNvPr>
          <p:cNvSpPr txBox="1"/>
          <p:nvPr/>
        </p:nvSpPr>
        <p:spPr>
          <a:xfrm>
            <a:off x="4361329" y="3926542"/>
            <a:ext cx="69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right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AE577F6-FCD2-4694-9AEE-F9094206F8B2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4708710" y="3645993"/>
            <a:ext cx="0" cy="280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690C7E8-AD9E-4716-95FA-815A0F244001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980767" y="2647064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F036C2-CEE9-495F-945D-C39F0E86DA05}"/>
              </a:ext>
            </a:extLst>
          </p:cNvPr>
          <p:cNvSpPr txBox="1"/>
          <p:nvPr/>
        </p:nvSpPr>
        <p:spPr>
          <a:xfrm>
            <a:off x="2626661" y="2277732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pivot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0D6EFCB-CDB7-4733-A1B7-28727809EDE8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5831547" y="2647064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E986546-F1DD-47DA-883C-CF872E34BFE1}"/>
              </a:ext>
            </a:extLst>
          </p:cNvPr>
          <p:cNvSpPr txBox="1"/>
          <p:nvPr/>
        </p:nvSpPr>
        <p:spPr>
          <a:xfrm>
            <a:off x="5477441" y="2277732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high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609030-29CA-4344-BE31-245B9A8A234F}"/>
              </a:ext>
            </a:extLst>
          </p:cNvPr>
          <p:cNvSpPr txBox="1"/>
          <p:nvPr/>
        </p:nvSpPr>
        <p:spPr>
          <a:xfrm>
            <a:off x="838199" y="1601567"/>
            <a:ext cx="247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partition(arr,1,3)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86F716-CBE0-4C81-9613-8CB4EBFBBCC0}"/>
              </a:ext>
            </a:extLst>
          </p:cNvPr>
          <p:cNvSpPr txBox="1"/>
          <p:nvPr/>
        </p:nvSpPr>
        <p:spPr>
          <a:xfrm>
            <a:off x="6373912" y="1690688"/>
            <a:ext cx="2501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pivot&lt;=</a:t>
            </a:r>
            <a:r>
              <a:rPr lang="en-US" altLang="ko-KR" dirty="0" err="1"/>
              <a:t>arr</a:t>
            </a:r>
            <a:r>
              <a:rPr lang="en-US" altLang="ko-KR" dirty="0"/>
              <a:t>[low]</a:t>
            </a:r>
            <a:r>
              <a:rPr lang="ko-KR" altLang="en-US" dirty="0"/>
              <a:t>이므로 </a:t>
            </a:r>
            <a:r>
              <a:rPr lang="en-US" altLang="ko-KR" dirty="0"/>
              <a:t>low</a:t>
            </a:r>
            <a:r>
              <a:rPr lang="ko-KR" altLang="en-US" dirty="0"/>
              <a:t>는 더 이상 진행하지 않음</a:t>
            </a:r>
          </a:p>
        </p:txBody>
      </p:sp>
    </p:spTree>
    <p:extLst>
      <p:ext uri="{BB962C8B-B14F-4D97-AF65-F5344CB8AC3E}">
        <p14:creationId xmlns:p14="http://schemas.microsoft.com/office/powerpoint/2010/main" val="203725952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C3C10-2D83-4CC1-BB2E-DBF9B1D26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751" y="365125"/>
            <a:ext cx="10515600" cy="1325563"/>
          </a:xfrm>
        </p:spPr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1AB05259-83DC-43C6-9239-333A4FC4825F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823630"/>
          <a:ext cx="103228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38">
                  <a:extLst>
                    <a:ext uri="{9D8B030D-6E8A-4147-A177-3AD203B41FA5}">
                      <a16:colId xmlns:a16="http://schemas.microsoft.com/office/drawing/2014/main" val="3548414687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59218766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5057324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66958832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443390604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1943657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90915254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611041016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0095947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17542685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3150190212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085379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[6]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[7]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[8]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[9]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8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0835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91B199B-6677-4C33-AAF6-0A20D48FBEC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611903" y="2614018"/>
            <a:ext cx="0" cy="231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47B715-AF53-4617-8C5B-740AD2F91F8A}"/>
              </a:ext>
            </a:extLst>
          </p:cNvPr>
          <p:cNvSpPr txBox="1"/>
          <p:nvPr/>
        </p:nvSpPr>
        <p:spPr>
          <a:xfrm>
            <a:off x="5325032" y="2244686"/>
            <a:ext cx="57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low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4393880-8495-48DA-94BF-43C742F2507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994213" y="3645994"/>
            <a:ext cx="0" cy="28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3FEDCF8-9E6F-4C97-AA08-B7A9A7D6EBA7}"/>
              </a:ext>
            </a:extLst>
          </p:cNvPr>
          <p:cNvSpPr txBox="1"/>
          <p:nvPr/>
        </p:nvSpPr>
        <p:spPr>
          <a:xfrm>
            <a:off x="2725272" y="3926542"/>
            <a:ext cx="53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92B4FF-4270-4F40-BEEB-E61A97A630AD}"/>
              </a:ext>
            </a:extLst>
          </p:cNvPr>
          <p:cNvSpPr txBox="1"/>
          <p:nvPr/>
        </p:nvSpPr>
        <p:spPr>
          <a:xfrm>
            <a:off x="4361329" y="3926542"/>
            <a:ext cx="69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right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AE577F6-FCD2-4694-9AEE-F9094206F8B2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4708710" y="3645993"/>
            <a:ext cx="0" cy="280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690C7E8-AD9E-4716-95FA-815A0F244001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980767" y="2647064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F036C2-CEE9-495F-945D-C39F0E86DA05}"/>
              </a:ext>
            </a:extLst>
          </p:cNvPr>
          <p:cNvSpPr txBox="1"/>
          <p:nvPr/>
        </p:nvSpPr>
        <p:spPr>
          <a:xfrm>
            <a:off x="2626661" y="2277732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pivot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0D6EFCB-CDB7-4733-A1B7-28727809EDE8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4715435" y="2638964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E986546-F1DD-47DA-883C-CF872E34BFE1}"/>
              </a:ext>
            </a:extLst>
          </p:cNvPr>
          <p:cNvSpPr txBox="1"/>
          <p:nvPr/>
        </p:nvSpPr>
        <p:spPr>
          <a:xfrm>
            <a:off x="4361329" y="2269632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high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609030-29CA-4344-BE31-245B9A8A234F}"/>
              </a:ext>
            </a:extLst>
          </p:cNvPr>
          <p:cNvSpPr txBox="1"/>
          <p:nvPr/>
        </p:nvSpPr>
        <p:spPr>
          <a:xfrm>
            <a:off x="838199" y="1601567"/>
            <a:ext cx="247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partition(arr,1,3)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86F716-CBE0-4C81-9613-8CB4EBFBBCC0}"/>
              </a:ext>
            </a:extLst>
          </p:cNvPr>
          <p:cNvSpPr txBox="1"/>
          <p:nvPr/>
        </p:nvSpPr>
        <p:spPr>
          <a:xfrm>
            <a:off x="6373912" y="1690688"/>
            <a:ext cx="26894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pivot&gt;=</a:t>
            </a:r>
            <a:r>
              <a:rPr lang="en-US" altLang="ko-KR" dirty="0" err="1"/>
              <a:t>arr</a:t>
            </a:r>
            <a:r>
              <a:rPr lang="en-US" altLang="ko-KR" dirty="0"/>
              <a:t>[high]</a:t>
            </a:r>
            <a:r>
              <a:rPr lang="ko-KR" altLang="en-US" dirty="0"/>
              <a:t>이므로 </a:t>
            </a:r>
            <a:r>
              <a:rPr lang="en-US" altLang="ko-KR" dirty="0"/>
              <a:t>high</a:t>
            </a:r>
            <a:r>
              <a:rPr lang="ko-KR" altLang="en-US" dirty="0"/>
              <a:t>는 더 이상 진행하지 않음</a:t>
            </a:r>
          </a:p>
        </p:txBody>
      </p:sp>
    </p:spTree>
    <p:extLst>
      <p:ext uri="{BB962C8B-B14F-4D97-AF65-F5344CB8AC3E}">
        <p14:creationId xmlns:p14="http://schemas.microsoft.com/office/powerpoint/2010/main" val="309487124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C3C10-2D83-4CC1-BB2E-DBF9B1D26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751" y="365125"/>
            <a:ext cx="10515600" cy="1325563"/>
          </a:xfrm>
        </p:spPr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1AB05259-83DC-43C6-9239-333A4FC4825F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823630"/>
          <a:ext cx="103228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38">
                  <a:extLst>
                    <a:ext uri="{9D8B030D-6E8A-4147-A177-3AD203B41FA5}">
                      <a16:colId xmlns:a16="http://schemas.microsoft.com/office/drawing/2014/main" val="3548414687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59218766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5057324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66958832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443390604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1943657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90915254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611041016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0095947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17542685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3150190212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085379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[6]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[7]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[8]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[9]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8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0835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91B199B-6677-4C33-AAF6-0A20D48FBEC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611903" y="2614018"/>
            <a:ext cx="0" cy="231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47B715-AF53-4617-8C5B-740AD2F91F8A}"/>
              </a:ext>
            </a:extLst>
          </p:cNvPr>
          <p:cNvSpPr txBox="1"/>
          <p:nvPr/>
        </p:nvSpPr>
        <p:spPr>
          <a:xfrm>
            <a:off x="5325032" y="2244686"/>
            <a:ext cx="57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low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4393880-8495-48DA-94BF-43C742F2507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994213" y="3645994"/>
            <a:ext cx="0" cy="28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3FEDCF8-9E6F-4C97-AA08-B7A9A7D6EBA7}"/>
              </a:ext>
            </a:extLst>
          </p:cNvPr>
          <p:cNvSpPr txBox="1"/>
          <p:nvPr/>
        </p:nvSpPr>
        <p:spPr>
          <a:xfrm>
            <a:off x="2725272" y="3926542"/>
            <a:ext cx="53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92B4FF-4270-4F40-BEEB-E61A97A630AD}"/>
              </a:ext>
            </a:extLst>
          </p:cNvPr>
          <p:cNvSpPr txBox="1"/>
          <p:nvPr/>
        </p:nvSpPr>
        <p:spPr>
          <a:xfrm>
            <a:off x="4361329" y="3926542"/>
            <a:ext cx="69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right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AE577F6-FCD2-4694-9AEE-F9094206F8B2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4708710" y="3645993"/>
            <a:ext cx="0" cy="280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690C7E8-AD9E-4716-95FA-815A0F244001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980767" y="2647064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F036C2-CEE9-495F-945D-C39F0E86DA05}"/>
              </a:ext>
            </a:extLst>
          </p:cNvPr>
          <p:cNvSpPr txBox="1"/>
          <p:nvPr/>
        </p:nvSpPr>
        <p:spPr>
          <a:xfrm>
            <a:off x="2626661" y="2277732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pivot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0D6EFCB-CDB7-4733-A1B7-28727809EDE8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4715435" y="2638964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E986546-F1DD-47DA-883C-CF872E34BFE1}"/>
              </a:ext>
            </a:extLst>
          </p:cNvPr>
          <p:cNvSpPr txBox="1"/>
          <p:nvPr/>
        </p:nvSpPr>
        <p:spPr>
          <a:xfrm>
            <a:off x="4361329" y="2269632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high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609030-29CA-4344-BE31-245B9A8A234F}"/>
              </a:ext>
            </a:extLst>
          </p:cNvPr>
          <p:cNvSpPr txBox="1"/>
          <p:nvPr/>
        </p:nvSpPr>
        <p:spPr>
          <a:xfrm>
            <a:off x="838199" y="1601567"/>
            <a:ext cx="247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partition(arr,1,3)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86F716-CBE0-4C81-9613-8CB4EBFBBCC0}"/>
              </a:ext>
            </a:extLst>
          </p:cNvPr>
          <p:cNvSpPr txBox="1"/>
          <p:nvPr/>
        </p:nvSpPr>
        <p:spPr>
          <a:xfrm>
            <a:off x="6373912" y="1621608"/>
            <a:ext cx="2689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high&lt;low </a:t>
            </a:r>
            <a:r>
              <a:rPr lang="ko-KR" altLang="en-US" dirty="0"/>
              <a:t>이므로</a:t>
            </a:r>
            <a:endParaRPr lang="en-US" altLang="ko-KR" dirty="0"/>
          </a:p>
          <a:p>
            <a:r>
              <a:rPr lang="en-US" altLang="ko-KR" dirty="0" err="1"/>
              <a:t>arr</a:t>
            </a:r>
            <a:r>
              <a:rPr lang="en-US" altLang="ko-KR" dirty="0"/>
              <a:t>[left]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en-US" altLang="ko-KR" dirty="0" err="1"/>
              <a:t>arr</a:t>
            </a:r>
            <a:r>
              <a:rPr lang="en-US" altLang="ko-KR" dirty="0"/>
              <a:t>[high] </a:t>
            </a:r>
            <a:r>
              <a:rPr lang="ko-KR" altLang="en-US" dirty="0"/>
              <a:t>교체</a:t>
            </a:r>
          </a:p>
        </p:txBody>
      </p:sp>
      <p:cxnSp>
        <p:nvCxnSpPr>
          <p:cNvPr id="5" name="연결선: 구부러짐 4">
            <a:extLst>
              <a:ext uri="{FF2B5EF4-FFF2-40B4-BE49-F238E27FC236}">
                <a16:creationId xmlns:a16="http://schemas.microsoft.com/office/drawing/2014/main" id="{5A95279D-352C-4CBF-8AAA-AD10DD6D419A}"/>
              </a:ext>
            </a:extLst>
          </p:cNvPr>
          <p:cNvCxnSpPr>
            <a:stCxn id="11" idx="3"/>
            <a:endCxn id="26" idx="1"/>
          </p:cNvCxnSpPr>
          <p:nvPr/>
        </p:nvCxnSpPr>
        <p:spPr>
          <a:xfrm flipV="1">
            <a:off x="3263153" y="2454298"/>
            <a:ext cx="1098176" cy="1656910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3563198-C681-4CEA-87B4-5C6635F3F9F2}"/>
              </a:ext>
            </a:extLst>
          </p:cNvPr>
          <p:cNvSpPr txBox="1"/>
          <p:nvPr/>
        </p:nvSpPr>
        <p:spPr>
          <a:xfrm>
            <a:off x="3633444" y="24759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교체</a:t>
            </a:r>
          </a:p>
        </p:txBody>
      </p:sp>
    </p:spTree>
    <p:extLst>
      <p:ext uri="{BB962C8B-B14F-4D97-AF65-F5344CB8AC3E}">
        <p14:creationId xmlns:p14="http://schemas.microsoft.com/office/powerpoint/2010/main" val="304172901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C3C10-2D83-4CC1-BB2E-DBF9B1D26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751" y="365125"/>
            <a:ext cx="10515600" cy="1325563"/>
          </a:xfrm>
        </p:spPr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1AB05259-83DC-43C6-9239-333A4FC48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415472"/>
              </p:ext>
            </p:extLst>
          </p:nvPr>
        </p:nvGraphicFramePr>
        <p:xfrm>
          <a:off x="838199" y="2823630"/>
          <a:ext cx="103228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38">
                  <a:extLst>
                    <a:ext uri="{9D8B030D-6E8A-4147-A177-3AD203B41FA5}">
                      <a16:colId xmlns:a16="http://schemas.microsoft.com/office/drawing/2014/main" val="3548414687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59218766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5057324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66958832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443390604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1943657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90915254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611041016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0095947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17542685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3150190212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085379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[6]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[7]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[8]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[9]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8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0835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91B199B-6677-4C33-AAF6-0A20D48FBEC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611903" y="2614018"/>
            <a:ext cx="0" cy="231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47B715-AF53-4617-8C5B-740AD2F91F8A}"/>
              </a:ext>
            </a:extLst>
          </p:cNvPr>
          <p:cNvSpPr txBox="1"/>
          <p:nvPr/>
        </p:nvSpPr>
        <p:spPr>
          <a:xfrm>
            <a:off x="5325032" y="2244686"/>
            <a:ext cx="57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low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4393880-8495-48DA-94BF-43C742F2507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994213" y="3645994"/>
            <a:ext cx="0" cy="28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3FEDCF8-9E6F-4C97-AA08-B7A9A7D6EBA7}"/>
              </a:ext>
            </a:extLst>
          </p:cNvPr>
          <p:cNvSpPr txBox="1"/>
          <p:nvPr/>
        </p:nvSpPr>
        <p:spPr>
          <a:xfrm>
            <a:off x="2725272" y="3926542"/>
            <a:ext cx="53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92B4FF-4270-4F40-BEEB-E61A97A630AD}"/>
              </a:ext>
            </a:extLst>
          </p:cNvPr>
          <p:cNvSpPr txBox="1"/>
          <p:nvPr/>
        </p:nvSpPr>
        <p:spPr>
          <a:xfrm>
            <a:off x="4361329" y="3926542"/>
            <a:ext cx="69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right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AE577F6-FCD2-4694-9AEE-F9094206F8B2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4708710" y="3645993"/>
            <a:ext cx="0" cy="280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690C7E8-AD9E-4716-95FA-815A0F244001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4409513" y="2607479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F036C2-CEE9-495F-945D-C39F0E86DA05}"/>
              </a:ext>
            </a:extLst>
          </p:cNvPr>
          <p:cNvSpPr txBox="1"/>
          <p:nvPr/>
        </p:nvSpPr>
        <p:spPr>
          <a:xfrm>
            <a:off x="4055407" y="2238147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pivot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0D6EFCB-CDB7-4733-A1B7-28727809EDE8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4928345" y="2630864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E986546-F1DD-47DA-883C-CF872E34BFE1}"/>
              </a:ext>
            </a:extLst>
          </p:cNvPr>
          <p:cNvSpPr txBox="1"/>
          <p:nvPr/>
        </p:nvSpPr>
        <p:spPr>
          <a:xfrm>
            <a:off x="4574239" y="2261532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high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609030-29CA-4344-BE31-245B9A8A234F}"/>
              </a:ext>
            </a:extLst>
          </p:cNvPr>
          <p:cNvSpPr txBox="1"/>
          <p:nvPr/>
        </p:nvSpPr>
        <p:spPr>
          <a:xfrm>
            <a:off x="838199" y="1601567"/>
            <a:ext cx="247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partition(arr,1,3)=&gt;3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623932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C3C10-2D83-4CC1-BB2E-DBF9B1D26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751" y="365125"/>
            <a:ext cx="10515600" cy="1325563"/>
          </a:xfrm>
        </p:spPr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1AB05259-83DC-43C6-9239-333A4FC4825F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823630"/>
          <a:ext cx="103228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38">
                  <a:extLst>
                    <a:ext uri="{9D8B030D-6E8A-4147-A177-3AD203B41FA5}">
                      <a16:colId xmlns:a16="http://schemas.microsoft.com/office/drawing/2014/main" val="3548414687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59218766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5057324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66958832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443390604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1943657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90915254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611041016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0095947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17542685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3150190212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085379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[6]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[7]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[8]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[9]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8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0835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91B199B-6677-4C33-AAF6-0A20D48FBEC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611903" y="2614018"/>
            <a:ext cx="0" cy="231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47B715-AF53-4617-8C5B-740AD2F91F8A}"/>
              </a:ext>
            </a:extLst>
          </p:cNvPr>
          <p:cNvSpPr txBox="1"/>
          <p:nvPr/>
        </p:nvSpPr>
        <p:spPr>
          <a:xfrm>
            <a:off x="5325032" y="2244686"/>
            <a:ext cx="57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low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4393880-8495-48DA-94BF-43C742F2507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994213" y="3645994"/>
            <a:ext cx="0" cy="28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3FEDCF8-9E6F-4C97-AA08-B7A9A7D6EBA7}"/>
              </a:ext>
            </a:extLst>
          </p:cNvPr>
          <p:cNvSpPr txBox="1"/>
          <p:nvPr/>
        </p:nvSpPr>
        <p:spPr>
          <a:xfrm>
            <a:off x="2725272" y="3926542"/>
            <a:ext cx="53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92B4FF-4270-4F40-BEEB-E61A97A630AD}"/>
              </a:ext>
            </a:extLst>
          </p:cNvPr>
          <p:cNvSpPr txBox="1"/>
          <p:nvPr/>
        </p:nvSpPr>
        <p:spPr>
          <a:xfrm>
            <a:off x="4361329" y="3926542"/>
            <a:ext cx="69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right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AE577F6-FCD2-4694-9AEE-F9094206F8B2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4708710" y="3645993"/>
            <a:ext cx="0" cy="280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690C7E8-AD9E-4716-95FA-815A0F244001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980767" y="2647064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F036C2-CEE9-495F-945D-C39F0E86DA05}"/>
              </a:ext>
            </a:extLst>
          </p:cNvPr>
          <p:cNvSpPr txBox="1"/>
          <p:nvPr/>
        </p:nvSpPr>
        <p:spPr>
          <a:xfrm>
            <a:off x="2626661" y="2277732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pivot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0D6EFCB-CDB7-4733-A1B7-28727809EDE8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4715435" y="2638964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E986546-F1DD-47DA-883C-CF872E34BFE1}"/>
              </a:ext>
            </a:extLst>
          </p:cNvPr>
          <p:cNvSpPr txBox="1"/>
          <p:nvPr/>
        </p:nvSpPr>
        <p:spPr>
          <a:xfrm>
            <a:off x="4361329" y="2269632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high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609030-29CA-4344-BE31-245B9A8A234F}"/>
              </a:ext>
            </a:extLst>
          </p:cNvPr>
          <p:cNvSpPr txBox="1"/>
          <p:nvPr/>
        </p:nvSpPr>
        <p:spPr>
          <a:xfrm>
            <a:off x="838199" y="1601567"/>
            <a:ext cx="247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partition(arr,1,3)=&gt;3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42630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C3C10-2D83-4CC1-BB2E-DBF9B1D26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751" y="365125"/>
            <a:ext cx="10515600" cy="1325563"/>
          </a:xfrm>
        </p:spPr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1AB05259-83DC-43C6-9239-333A4FC4825F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823630"/>
          <a:ext cx="103228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38">
                  <a:extLst>
                    <a:ext uri="{9D8B030D-6E8A-4147-A177-3AD203B41FA5}">
                      <a16:colId xmlns:a16="http://schemas.microsoft.com/office/drawing/2014/main" val="3548414687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59218766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5057324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66958832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443390604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1943657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90915254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611041016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0095947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17542685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3150190212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085379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[6]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[7]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[8]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[9]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8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0835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91B199B-6677-4C33-AAF6-0A20D48FBEC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281084" y="2612511"/>
            <a:ext cx="0" cy="231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47B715-AF53-4617-8C5B-740AD2F91F8A}"/>
              </a:ext>
            </a:extLst>
          </p:cNvPr>
          <p:cNvSpPr txBox="1"/>
          <p:nvPr/>
        </p:nvSpPr>
        <p:spPr>
          <a:xfrm>
            <a:off x="2994213" y="2243179"/>
            <a:ext cx="57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low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4393880-8495-48DA-94BF-43C742F2507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994213" y="3645994"/>
            <a:ext cx="0" cy="28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3FEDCF8-9E6F-4C97-AA08-B7A9A7D6EBA7}"/>
              </a:ext>
            </a:extLst>
          </p:cNvPr>
          <p:cNvSpPr txBox="1"/>
          <p:nvPr/>
        </p:nvSpPr>
        <p:spPr>
          <a:xfrm>
            <a:off x="2725272" y="3926542"/>
            <a:ext cx="53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92B4FF-4270-4F40-BEEB-E61A97A630AD}"/>
              </a:ext>
            </a:extLst>
          </p:cNvPr>
          <p:cNvSpPr txBox="1"/>
          <p:nvPr/>
        </p:nvSpPr>
        <p:spPr>
          <a:xfrm>
            <a:off x="3532094" y="3926542"/>
            <a:ext cx="69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right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AE577F6-FCD2-4694-9AEE-F9094206F8B2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3879475" y="3645993"/>
            <a:ext cx="0" cy="280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690C7E8-AD9E-4716-95FA-815A0F244001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725272" y="2614018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F036C2-CEE9-495F-945D-C39F0E86DA05}"/>
              </a:ext>
            </a:extLst>
          </p:cNvPr>
          <p:cNvSpPr txBox="1"/>
          <p:nvPr/>
        </p:nvSpPr>
        <p:spPr>
          <a:xfrm>
            <a:off x="2371166" y="2244686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pivot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0D6EFCB-CDB7-4733-A1B7-28727809EDE8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4684057" y="2647064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E986546-F1DD-47DA-883C-CF872E34BFE1}"/>
              </a:ext>
            </a:extLst>
          </p:cNvPr>
          <p:cNvSpPr txBox="1"/>
          <p:nvPr/>
        </p:nvSpPr>
        <p:spPr>
          <a:xfrm>
            <a:off x="4329951" y="2277732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high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609030-29CA-4344-BE31-245B9A8A234F}"/>
              </a:ext>
            </a:extLst>
          </p:cNvPr>
          <p:cNvSpPr txBox="1"/>
          <p:nvPr/>
        </p:nvSpPr>
        <p:spPr>
          <a:xfrm>
            <a:off x="838199" y="1601567"/>
            <a:ext cx="247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partition(arr,1,2)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175700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C3C10-2D83-4CC1-BB2E-DBF9B1D26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751" y="365125"/>
            <a:ext cx="10515600" cy="1325563"/>
          </a:xfrm>
        </p:spPr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1AB05259-83DC-43C6-9239-333A4FC4825F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823630"/>
          <a:ext cx="103228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38">
                  <a:extLst>
                    <a:ext uri="{9D8B030D-6E8A-4147-A177-3AD203B41FA5}">
                      <a16:colId xmlns:a16="http://schemas.microsoft.com/office/drawing/2014/main" val="3548414687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59218766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5057324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66958832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443390604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1943657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90915254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611041016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0095947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17542685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3150190212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085379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[6]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[7]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[8]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[9]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8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0835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91B199B-6677-4C33-AAF6-0A20D48FBEC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879475" y="2638964"/>
            <a:ext cx="0" cy="231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47B715-AF53-4617-8C5B-740AD2F91F8A}"/>
              </a:ext>
            </a:extLst>
          </p:cNvPr>
          <p:cNvSpPr txBox="1"/>
          <p:nvPr/>
        </p:nvSpPr>
        <p:spPr>
          <a:xfrm>
            <a:off x="3592604" y="2269632"/>
            <a:ext cx="57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low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4393880-8495-48DA-94BF-43C742F2507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994213" y="3645994"/>
            <a:ext cx="0" cy="28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3FEDCF8-9E6F-4C97-AA08-B7A9A7D6EBA7}"/>
              </a:ext>
            </a:extLst>
          </p:cNvPr>
          <p:cNvSpPr txBox="1"/>
          <p:nvPr/>
        </p:nvSpPr>
        <p:spPr>
          <a:xfrm>
            <a:off x="2725272" y="3926542"/>
            <a:ext cx="53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92B4FF-4270-4F40-BEEB-E61A97A630AD}"/>
              </a:ext>
            </a:extLst>
          </p:cNvPr>
          <p:cNvSpPr txBox="1"/>
          <p:nvPr/>
        </p:nvSpPr>
        <p:spPr>
          <a:xfrm>
            <a:off x="3532094" y="3926542"/>
            <a:ext cx="69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right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AE577F6-FCD2-4694-9AEE-F9094206F8B2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3879475" y="3645993"/>
            <a:ext cx="0" cy="280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690C7E8-AD9E-4716-95FA-815A0F244001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979775" y="2647064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F036C2-CEE9-495F-945D-C39F0E86DA05}"/>
              </a:ext>
            </a:extLst>
          </p:cNvPr>
          <p:cNvSpPr txBox="1"/>
          <p:nvPr/>
        </p:nvSpPr>
        <p:spPr>
          <a:xfrm>
            <a:off x="2625669" y="2277732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pivot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0D6EFCB-CDB7-4733-A1B7-28727809EDE8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4684057" y="2647064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E986546-F1DD-47DA-883C-CF872E34BFE1}"/>
              </a:ext>
            </a:extLst>
          </p:cNvPr>
          <p:cNvSpPr txBox="1"/>
          <p:nvPr/>
        </p:nvSpPr>
        <p:spPr>
          <a:xfrm>
            <a:off x="4329951" y="2277732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high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609030-29CA-4344-BE31-245B9A8A234F}"/>
              </a:ext>
            </a:extLst>
          </p:cNvPr>
          <p:cNvSpPr txBox="1"/>
          <p:nvPr/>
        </p:nvSpPr>
        <p:spPr>
          <a:xfrm>
            <a:off x="838199" y="1601567"/>
            <a:ext cx="247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partition(arr,1,2)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99B90C-0936-4945-8276-5562BED2247F}"/>
              </a:ext>
            </a:extLst>
          </p:cNvPr>
          <p:cNvSpPr txBox="1"/>
          <p:nvPr/>
        </p:nvSpPr>
        <p:spPr>
          <a:xfrm>
            <a:off x="5747378" y="1672483"/>
            <a:ext cx="2501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pivot&lt;=</a:t>
            </a:r>
            <a:r>
              <a:rPr lang="en-US" altLang="ko-KR" dirty="0" err="1"/>
              <a:t>arr</a:t>
            </a:r>
            <a:r>
              <a:rPr lang="en-US" altLang="ko-KR" dirty="0"/>
              <a:t>[low]</a:t>
            </a:r>
            <a:r>
              <a:rPr lang="ko-KR" altLang="en-US" dirty="0"/>
              <a:t>이므로 </a:t>
            </a:r>
            <a:r>
              <a:rPr lang="en-US" altLang="ko-KR" dirty="0"/>
              <a:t>low</a:t>
            </a:r>
            <a:r>
              <a:rPr lang="ko-KR" altLang="en-US" dirty="0"/>
              <a:t>는 더 이상 진행하지 않음</a:t>
            </a:r>
          </a:p>
        </p:txBody>
      </p:sp>
    </p:spTree>
    <p:extLst>
      <p:ext uri="{BB962C8B-B14F-4D97-AF65-F5344CB8AC3E}">
        <p14:creationId xmlns:p14="http://schemas.microsoft.com/office/powerpoint/2010/main" val="429150766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C3C10-2D83-4CC1-BB2E-DBF9B1D26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751" y="365125"/>
            <a:ext cx="10515600" cy="1325563"/>
          </a:xfrm>
        </p:spPr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1AB05259-83DC-43C6-9239-333A4FC4825F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823630"/>
          <a:ext cx="103228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38">
                  <a:extLst>
                    <a:ext uri="{9D8B030D-6E8A-4147-A177-3AD203B41FA5}">
                      <a16:colId xmlns:a16="http://schemas.microsoft.com/office/drawing/2014/main" val="3548414687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59218766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5057324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66958832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443390604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1943657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90915254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611041016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0095947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17542685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3150190212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085379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[6]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[7]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[8]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[9]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8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0835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91B199B-6677-4C33-AAF6-0A20D48FBEC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688473" y="2638964"/>
            <a:ext cx="0" cy="231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47B715-AF53-4617-8C5B-740AD2F91F8A}"/>
              </a:ext>
            </a:extLst>
          </p:cNvPr>
          <p:cNvSpPr txBox="1"/>
          <p:nvPr/>
        </p:nvSpPr>
        <p:spPr>
          <a:xfrm>
            <a:off x="3401602" y="2269632"/>
            <a:ext cx="57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low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4393880-8495-48DA-94BF-43C742F2507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994213" y="3645994"/>
            <a:ext cx="0" cy="28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3FEDCF8-9E6F-4C97-AA08-B7A9A7D6EBA7}"/>
              </a:ext>
            </a:extLst>
          </p:cNvPr>
          <p:cNvSpPr txBox="1"/>
          <p:nvPr/>
        </p:nvSpPr>
        <p:spPr>
          <a:xfrm>
            <a:off x="2725272" y="3926542"/>
            <a:ext cx="53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92B4FF-4270-4F40-BEEB-E61A97A630AD}"/>
              </a:ext>
            </a:extLst>
          </p:cNvPr>
          <p:cNvSpPr txBox="1"/>
          <p:nvPr/>
        </p:nvSpPr>
        <p:spPr>
          <a:xfrm>
            <a:off x="3532094" y="3926542"/>
            <a:ext cx="69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right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AE577F6-FCD2-4694-9AEE-F9094206F8B2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3879475" y="3645993"/>
            <a:ext cx="0" cy="280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690C7E8-AD9E-4716-95FA-815A0F244001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979775" y="2647064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F036C2-CEE9-495F-945D-C39F0E86DA05}"/>
              </a:ext>
            </a:extLst>
          </p:cNvPr>
          <p:cNvSpPr txBox="1"/>
          <p:nvPr/>
        </p:nvSpPr>
        <p:spPr>
          <a:xfrm>
            <a:off x="2625669" y="2277732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pivot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0D6EFCB-CDB7-4733-A1B7-28727809EDE8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4146642" y="2647064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E986546-F1DD-47DA-883C-CF872E34BFE1}"/>
              </a:ext>
            </a:extLst>
          </p:cNvPr>
          <p:cNvSpPr txBox="1"/>
          <p:nvPr/>
        </p:nvSpPr>
        <p:spPr>
          <a:xfrm>
            <a:off x="3792536" y="2277732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high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609030-29CA-4344-BE31-245B9A8A234F}"/>
              </a:ext>
            </a:extLst>
          </p:cNvPr>
          <p:cNvSpPr txBox="1"/>
          <p:nvPr/>
        </p:nvSpPr>
        <p:spPr>
          <a:xfrm>
            <a:off x="838199" y="1601567"/>
            <a:ext cx="247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partition(arr,1,2)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8384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F6302B-CB47-42AE-8CBF-1F4288A20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피보나치 수열의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C32077-7593-45F3-8EDF-0B9A434E9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재귀를 이용한 방법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EC6E31D-A054-4CD1-B5F8-6E15BD9BD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012" y="2915920"/>
            <a:ext cx="6911975" cy="276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62644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C3C10-2D83-4CC1-BB2E-DBF9B1D26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751" y="365125"/>
            <a:ext cx="10515600" cy="1325563"/>
          </a:xfrm>
        </p:spPr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1AB05259-83DC-43C6-9239-333A4FC4825F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823630"/>
          <a:ext cx="103228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38">
                  <a:extLst>
                    <a:ext uri="{9D8B030D-6E8A-4147-A177-3AD203B41FA5}">
                      <a16:colId xmlns:a16="http://schemas.microsoft.com/office/drawing/2014/main" val="3548414687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59218766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5057324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66958832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443390604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1943657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90915254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611041016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0095947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17542685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3150190212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085379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[6]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[7]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[8]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[9]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8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0835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91B199B-6677-4C33-AAF6-0A20D48FBEC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846519" y="2638963"/>
            <a:ext cx="0" cy="231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47B715-AF53-4617-8C5B-740AD2F91F8A}"/>
              </a:ext>
            </a:extLst>
          </p:cNvPr>
          <p:cNvSpPr txBox="1"/>
          <p:nvPr/>
        </p:nvSpPr>
        <p:spPr>
          <a:xfrm>
            <a:off x="3559648" y="2269632"/>
            <a:ext cx="57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low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4393880-8495-48DA-94BF-43C742F2507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994213" y="3645994"/>
            <a:ext cx="0" cy="28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3FEDCF8-9E6F-4C97-AA08-B7A9A7D6EBA7}"/>
              </a:ext>
            </a:extLst>
          </p:cNvPr>
          <p:cNvSpPr txBox="1"/>
          <p:nvPr/>
        </p:nvSpPr>
        <p:spPr>
          <a:xfrm>
            <a:off x="2725272" y="3926542"/>
            <a:ext cx="53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92B4FF-4270-4F40-BEEB-E61A97A630AD}"/>
              </a:ext>
            </a:extLst>
          </p:cNvPr>
          <p:cNvSpPr txBox="1"/>
          <p:nvPr/>
        </p:nvSpPr>
        <p:spPr>
          <a:xfrm>
            <a:off x="3532094" y="3926542"/>
            <a:ext cx="69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right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AE577F6-FCD2-4694-9AEE-F9094206F8B2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3879475" y="3645993"/>
            <a:ext cx="0" cy="280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690C7E8-AD9E-4716-95FA-815A0F244001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693391" y="2693195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F036C2-CEE9-495F-945D-C39F0E86DA05}"/>
              </a:ext>
            </a:extLst>
          </p:cNvPr>
          <p:cNvSpPr txBox="1"/>
          <p:nvPr/>
        </p:nvSpPr>
        <p:spPr>
          <a:xfrm>
            <a:off x="2339285" y="2323863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pivot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0D6EFCB-CDB7-4733-A1B7-28727809EDE8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3281743" y="2693195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E986546-F1DD-47DA-883C-CF872E34BFE1}"/>
              </a:ext>
            </a:extLst>
          </p:cNvPr>
          <p:cNvSpPr txBox="1"/>
          <p:nvPr/>
        </p:nvSpPr>
        <p:spPr>
          <a:xfrm>
            <a:off x="2927637" y="2323863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high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609030-29CA-4344-BE31-245B9A8A234F}"/>
              </a:ext>
            </a:extLst>
          </p:cNvPr>
          <p:cNvSpPr txBox="1"/>
          <p:nvPr/>
        </p:nvSpPr>
        <p:spPr>
          <a:xfrm>
            <a:off x="838199" y="1601567"/>
            <a:ext cx="247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partition(arr,1,2)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956933-E6C0-479A-8498-799F9DB8CA17}"/>
              </a:ext>
            </a:extLst>
          </p:cNvPr>
          <p:cNvSpPr txBox="1"/>
          <p:nvPr/>
        </p:nvSpPr>
        <p:spPr>
          <a:xfrm>
            <a:off x="5477800" y="1686688"/>
            <a:ext cx="26894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pivot&gt;=</a:t>
            </a:r>
            <a:r>
              <a:rPr lang="en-US" altLang="ko-KR" dirty="0" err="1"/>
              <a:t>arr</a:t>
            </a:r>
            <a:r>
              <a:rPr lang="en-US" altLang="ko-KR" dirty="0"/>
              <a:t>[high]</a:t>
            </a:r>
            <a:r>
              <a:rPr lang="ko-KR" altLang="en-US" dirty="0"/>
              <a:t>이므로 </a:t>
            </a:r>
            <a:r>
              <a:rPr lang="en-US" altLang="ko-KR" dirty="0"/>
              <a:t>high</a:t>
            </a:r>
            <a:r>
              <a:rPr lang="ko-KR" altLang="en-US" dirty="0"/>
              <a:t>는 더 이상 진행하지 않음</a:t>
            </a:r>
          </a:p>
        </p:txBody>
      </p:sp>
    </p:spTree>
    <p:extLst>
      <p:ext uri="{BB962C8B-B14F-4D97-AF65-F5344CB8AC3E}">
        <p14:creationId xmlns:p14="http://schemas.microsoft.com/office/powerpoint/2010/main" val="345664824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C3C10-2D83-4CC1-BB2E-DBF9B1D26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751" y="365125"/>
            <a:ext cx="10515600" cy="1325563"/>
          </a:xfrm>
        </p:spPr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1AB05259-83DC-43C6-9239-333A4FC4825F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823630"/>
          <a:ext cx="103228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38">
                  <a:extLst>
                    <a:ext uri="{9D8B030D-6E8A-4147-A177-3AD203B41FA5}">
                      <a16:colId xmlns:a16="http://schemas.microsoft.com/office/drawing/2014/main" val="3548414687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59218766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5057324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66958832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443390604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1943657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90915254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611041016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0095947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17542685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3150190212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085379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[6]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[7]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[8]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[9]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8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0835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91B199B-6677-4C33-AAF6-0A20D48FBEC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846519" y="2638963"/>
            <a:ext cx="0" cy="231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47B715-AF53-4617-8C5B-740AD2F91F8A}"/>
              </a:ext>
            </a:extLst>
          </p:cNvPr>
          <p:cNvSpPr txBox="1"/>
          <p:nvPr/>
        </p:nvSpPr>
        <p:spPr>
          <a:xfrm>
            <a:off x="3559648" y="2269632"/>
            <a:ext cx="57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low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4393880-8495-48DA-94BF-43C742F2507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994213" y="3645994"/>
            <a:ext cx="0" cy="28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3FEDCF8-9E6F-4C97-AA08-B7A9A7D6EBA7}"/>
              </a:ext>
            </a:extLst>
          </p:cNvPr>
          <p:cNvSpPr txBox="1"/>
          <p:nvPr/>
        </p:nvSpPr>
        <p:spPr>
          <a:xfrm>
            <a:off x="2725272" y="3926542"/>
            <a:ext cx="53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92B4FF-4270-4F40-BEEB-E61A97A630AD}"/>
              </a:ext>
            </a:extLst>
          </p:cNvPr>
          <p:cNvSpPr txBox="1"/>
          <p:nvPr/>
        </p:nvSpPr>
        <p:spPr>
          <a:xfrm>
            <a:off x="3532094" y="3926542"/>
            <a:ext cx="69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right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AE577F6-FCD2-4694-9AEE-F9094206F8B2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3879475" y="3645993"/>
            <a:ext cx="0" cy="280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690C7E8-AD9E-4716-95FA-815A0F244001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693391" y="2693195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F036C2-CEE9-495F-945D-C39F0E86DA05}"/>
              </a:ext>
            </a:extLst>
          </p:cNvPr>
          <p:cNvSpPr txBox="1"/>
          <p:nvPr/>
        </p:nvSpPr>
        <p:spPr>
          <a:xfrm>
            <a:off x="2339285" y="2323863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pivot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0D6EFCB-CDB7-4733-A1B7-28727809EDE8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3281743" y="2693195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E986546-F1DD-47DA-883C-CF872E34BFE1}"/>
              </a:ext>
            </a:extLst>
          </p:cNvPr>
          <p:cNvSpPr txBox="1"/>
          <p:nvPr/>
        </p:nvSpPr>
        <p:spPr>
          <a:xfrm>
            <a:off x="2927637" y="2323863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high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609030-29CA-4344-BE31-245B9A8A234F}"/>
              </a:ext>
            </a:extLst>
          </p:cNvPr>
          <p:cNvSpPr txBox="1"/>
          <p:nvPr/>
        </p:nvSpPr>
        <p:spPr>
          <a:xfrm>
            <a:off x="838199" y="1601567"/>
            <a:ext cx="247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partition(arr,1,2)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452125-34F9-4367-A435-664316B0D2A8}"/>
              </a:ext>
            </a:extLst>
          </p:cNvPr>
          <p:cNvSpPr txBox="1"/>
          <p:nvPr/>
        </p:nvSpPr>
        <p:spPr>
          <a:xfrm>
            <a:off x="4336942" y="1690688"/>
            <a:ext cx="27969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high&lt;low</a:t>
            </a:r>
            <a:r>
              <a:rPr lang="ko-KR" altLang="en-US" dirty="0"/>
              <a:t>이므로</a:t>
            </a:r>
            <a:br>
              <a:rPr lang="en-US" altLang="ko-KR" dirty="0"/>
            </a:br>
            <a:r>
              <a:rPr lang="en-US" altLang="ko-KR" dirty="0" err="1"/>
              <a:t>arr</a:t>
            </a:r>
            <a:r>
              <a:rPr lang="en-US" altLang="ko-KR" dirty="0"/>
              <a:t>[left]</a:t>
            </a:r>
            <a:r>
              <a:rPr lang="ko-KR" altLang="en-US" dirty="0"/>
              <a:t>와 </a:t>
            </a:r>
            <a:r>
              <a:rPr lang="en-US" altLang="ko-KR" dirty="0" err="1"/>
              <a:t>arr</a:t>
            </a:r>
            <a:r>
              <a:rPr lang="en-US" altLang="ko-KR" dirty="0"/>
              <a:t>[high]</a:t>
            </a:r>
            <a:r>
              <a:rPr lang="ko-KR" altLang="en-US" dirty="0"/>
              <a:t>교체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1 </a:t>
            </a:r>
            <a:r>
              <a:rPr lang="ko-KR" altLang="en-US" dirty="0"/>
              <a:t>리턴</a:t>
            </a:r>
          </a:p>
        </p:txBody>
      </p:sp>
    </p:spTree>
    <p:extLst>
      <p:ext uri="{BB962C8B-B14F-4D97-AF65-F5344CB8AC3E}">
        <p14:creationId xmlns:p14="http://schemas.microsoft.com/office/powerpoint/2010/main" val="151152244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C3C10-2D83-4CC1-BB2E-DBF9B1D26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751" y="365125"/>
            <a:ext cx="10515600" cy="1325563"/>
          </a:xfrm>
        </p:spPr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1AB05259-83DC-43C6-9239-333A4FC4825F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823630"/>
          <a:ext cx="103228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38">
                  <a:extLst>
                    <a:ext uri="{9D8B030D-6E8A-4147-A177-3AD203B41FA5}">
                      <a16:colId xmlns:a16="http://schemas.microsoft.com/office/drawing/2014/main" val="3548414687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59218766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5057324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66958832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443390604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1943657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90915254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611041016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0095947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17542685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3150190212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085379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[6]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[7]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[8]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[9]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8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0835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91B199B-6677-4C33-AAF6-0A20D48FBEC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736976" y="2647063"/>
            <a:ext cx="0" cy="231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47B715-AF53-4617-8C5B-740AD2F91F8A}"/>
              </a:ext>
            </a:extLst>
          </p:cNvPr>
          <p:cNvSpPr txBox="1"/>
          <p:nvPr/>
        </p:nvSpPr>
        <p:spPr>
          <a:xfrm>
            <a:off x="6450105" y="2277732"/>
            <a:ext cx="57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low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4393880-8495-48DA-94BF-43C742F2507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6479245" y="3610136"/>
            <a:ext cx="0" cy="28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3FEDCF8-9E6F-4C97-AA08-B7A9A7D6EBA7}"/>
              </a:ext>
            </a:extLst>
          </p:cNvPr>
          <p:cNvSpPr txBox="1"/>
          <p:nvPr/>
        </p:nvSpPr>
        <p:spPr>
          <a:xfrm>
            <a:off x="6210304" y="3890684"/>
            <a:ext cx="53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92B4FF-4270-4F40-BEEB-E61A97A630AD}"/>
              </a:ext>
            </a:extLst>
          </p:cNvPr>
          <p:cNvSpPr txBox="1"/>
          <p:nvPr/>
        </p:nvSpPr>
        <p:spPr>
          <a:xfrm>
            <a:off x="10390094" y="3890684"/>
            <a:ext cx="69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right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AE577F6-FCD2-4694-9AEE-F9094206F8B2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10737475" y="3610135"/>
            <a:ext cx="0" cy="280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690C7E8-AD9E-4716-95FA-815A0F244001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6096000" y="2647064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F036C2-CEE9-495F-945D-C39F0E86DA05}"/>
              </a:ext>
            </a:extLst>
          </p:cNvPr>
          <p:cNvSpPr txBox="1"/>
          <p:nvPr/>
        </p:nvSpPr>
        <p:spPr>
          <a:xfrm>
            <a:off x="5741894" y="2277732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pivot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0D6EFCB-CDB7-4733-A1B7-28727809EDE8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11640672" y="2657336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E986546-F1DD-47DA-883C-CF872E34BFE1}"/>
              </a:ext>
            </a:extLst>
          </p:cNvPr>
          <p:cNvSpPr txBox="1"/>
          <p:nvPr/>
        </p:nvSpPr>
        <p:spPr>
          <a:xfrm>
            <a:off x="11286566" y="2288004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high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609030-29CA-4344-BE31-245B9A8A234F}"/>
              </a:ext>
            </a:extLst>
          </p:cNvPr>
          <p:cNvSpPr txBox="1"/>
          <p:nvPr/>
        </p:nvSpPr>
        <p:spPr>
          <a:xfrm>
            <a:off x="838199" y="1601567"/>
            <a:ext cx="247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partition(arr,5,10)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204097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C3C10-2D83-4CC1-BB2E-DBF9B1D26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751" y="365125"/>
            <a:ext cx="10515600" cy="1325563"/>
          </a:xfrm>
        </p:spPr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1AB05259-83DC-43C6-9239-333A4FC4825F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823630"/>
          <a:ext cx="103228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38">
                  <a:extLst>
                    <a:ext uri="{9D8B030D-6E8A-4147-A177-3AD203B41FA5}">
                      <a16:colId xmlns:a16="http://schemas.microsoft.com/office/drawing/2014/main" val="3548414687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59218766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5057324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66958832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443390604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1943657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90915254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611041016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0095947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17542685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3150190212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085379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[6]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[7]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[8]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[9]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8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0835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91B199B-6677-4C33-AAF6-0A20D48FBEC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7328647" y="2618486"/>
            <a:ext cx="0" cy="231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47B715-AF53-4617-8C5B-740AD2F91F8A}"/>
              </a:ext>
            </a:extLst>
          </p:cNvPr>
          <p:cNvSpPr txBox="1"/>
          <p:nvPr/>
        </p:nvSpPr>
        <p:spPr>
          <a:xfrm>
            <a:off x="7041776" y="2249155"/>
            <a:ext cx="57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low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4393880-8495-48DA-94BF-43C742F2507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6465800" y="3615322"/>
            <a:ext cx="0" cy="28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3FEDCF8-9E6F-4C97-AA08-B7A9A7D6EBA7}"/>
              </a:ext>
            </a:extLst>
          </p:cNvPr>
          <p:cNvSpPr txBox="1"/>
          <p:nvPr/>
        </p:nvSpPr>
        <p:spPr>
          <a:xfrm>
            <a:off x="6196859" y="3895870"/>
            <a:ext cx="53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92B4FF-4270-4F40-BEEB-E61A97A630AD}"/>
              </a:ext>
            </a:extLst>
          </p:cNvPr>
          <p:cNvSpPr txBox="1"/>
          <p:nvPr/>
        </p:nvSpPr>
        <p:spPr>
          <a:xfrm>
            <a:off x="10390094" y="3890684"/>
            <a:ext cx="69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right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AE577F6-FCD2-4694-9AEE-F9094206F8B2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10737475" y="3610135"/>
            <a:ext cx="0" cy="280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690C7E8-AD9E-4716-95FA-815A0F244001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6380634" y="2618487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F036C2-CEE9-495F-945D-C39F0E86DA05}"/>
              </a:ext>
            </a:extLst>
          </p:cNvPr>
          <p:cNvSpPr txBox="1"/>
          <p:nvPr/>
        </p:nvSpPr>
        <p:spPr>
          <a:xfrm>
            <a:off x="6026528" y="2249155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pivot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0D6EFCB-CDB7-4733-A1B7-28727809EDE8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11640672" y="2657336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E986546-F1DD-47DA-883C-CF872E34BFE1}"/>
              </a:ext>
            </a:extLst>
          </p:cNvPr>
          <p:cNvSpPr txBox="1"/>
          <p:nvPr/>
        </p:nvSpPr>
        <p:spPr>
          <a:xfrm>
            <a:off x="11286566" y="2288004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high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609030-29CA-4344-BE31-245B9A8A234F}"/>
              </a:ext>
            </a:extLst>
          </p:cNvPr>
          <p:cNvSpPr txBox="1"/>
          <p:nvPr/>
        </p:nvSpPr>
        <p:spPr>
          <a:xfrm>
            <a:off x="838199" y="1601567"/>
            <a:ext cx="247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partition(arr,5,10)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973045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C3C10-2D83-4CC1-BB2E-DBF9B1D26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751" y="365125"/>
            <a:ext cx="10515600" cy="1325563"/>
          </a:xfrm>
        </p:spPr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1AB05259-83DC-43C6-9239-333A4FC4825F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823630"/>
          <a:ext cx="103228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38">
                  <a:extLst>
                    <a:ext uri="{9D8B030D-6E8A-4147-A177-3AD203B41FA5}">
                      <a16:colId xmlns:a16="http://schemas.microsoft.com/office/drawing/2014/main" val="3548414687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59218766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5057324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66958832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443390604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1943657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90915254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611041016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0095947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17542685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3150190212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085379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[6]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[7]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[8]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[9]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8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0835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91B199B-6677-4C33-AAF6-0A20D48FBEC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8162365" y="2587255"/>
            <a:ext cx="0" cy="231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47B715-AF53-4617-8C5B-740AD2F91F8A}"/>
              </a:ext>
            </a:extLst>
          </p:cNvPr>
          <p:cNvSpPr txBox="1"/>
          <p:nvPr/>
        </p:nvSpPr>
        <p:spPr>
          <a:xfrm>
            <a:off x="7875494" y="2217924"/>
            <a:ext cx="57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low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4393880-8495-48DA-94BF-43C742F2507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6465800" y="3615322"/>
            <a:ext cx="0" cy="28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3FEDCF8-9E6F-4C97-AA08-B7A9A7D6EBA7}"/>
              </a:ext>
            </a:extLst>
          </p:cNvPr>
          <p:cNvSpPr txBox="1"/>
          <p:nvPr/>
        </p:nvSpPr>
        <p:spPr>
          <a:xfrm>
            <a:off x="6196859" y="3895870"/>
            <a:ext cx="53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92B4FF-4270-4F40-BEEB-E61A97A630AD}"/>
              </a:ext>
            </a:extLst>
          </p:cNvPr>
          <p:cNvSpPr txBox="1"/>
          <p:nvPr/>
        </p:nvSpPr>
        <p:spPr>
          <a:xfrm>
            <a:off x="10390094" y="3890684"/>
            <a:ext cx="69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right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AE577F6-FCD2-4694-9AEE-F9094206F8B2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10737475" y="3610135"/>
            <a:ext cx="0" cy="280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690C7E8-AD9E-4716-95FA-815A0F244001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6380634" y="2618487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F036C2-CEE9-495F-945D-C39F0E86DA05}"/>
              </a:ext>
            </a:extLst>
          </p:cNvPr>
          <p:cNvSpPr txBox="1"/>
          <p:nvPr/>
        </p:nvSpPr>
        <p:spPr>
          <a:xfrm>
            <a:off x="6026528" y="2249155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pivot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0D6EFCB-CDB7-4733-A1B7-28727809EDE8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11640672" y="2657336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E986546-F1DD-47DA-883C-CF872E34BFE1}"/>
              </a:ext>
            </a:extLst>
          </p:cNvPr>
          <p:cNvSpPr txBox="1"/>
          <p:nvPr/>
        </p:nvSpPr>
        <p:spPr>
          <a:xfrm>
            <a:off x="11286566" y="2288004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high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609030-29CA-4344-BE31-245B9A8A234F}"/>
              </a:ext>
            </a:extLst>
          </p:cNvPr>
          <p:cNvSpPr txBox="1"/>
          <p:nvPr/>
        </p:nvSpPr>
        <p:spPr>
          <a:xfrm>
            <a:off x="838199" y="1601567"/>
            <a:ext cx="247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partition(arr,5,10)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25607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C3C10-2D83-4CC1-BB2E-DBF9B1D26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751" y="365125"/>
            <a:ext cx="10515600" cy="1325563"/>
          </a:xfrm>
        </p:spPr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1AB05259-83DC-43C6-9239-333A4FC4825F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823630"/>
          <a:ext cx="103228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38">
                  <a:extLst>
                    <a:ext uri="{9D8B030D-6E8A-4147-A177-3AD203B41FA5}">
                      <a16:colId xmlns:a16="http://schemas.microsoft.com/office/drawing/2014/main" val="3548414687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59218766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5057324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66958832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443390604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1943657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90915254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611041016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0095947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17542685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3150190212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085379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[6]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[7]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[8]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[9]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8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0835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91B199B-6677-4C33-AAF6-0A20D48FBEC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9010653" y="2598159"/>
            <a:ext cx="0" cy="231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47B715-AF53-4617-8C5B-740AD2F91F8A}"/>
              </a:ext>
            </a:extLst>
          </p:cNvPr>
          <p:cNvSpPr txBox="1"/>
          <p:nvPr/>
        </p:nvSpPr>
        <p:spPr>
          <a:xfrm>
            <a:off x="8723782" y="2228828"/>
            <a:ext cx="57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low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4393880-8495-48DA-94BF-43C742F2507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6465800" y="3615322"/>
            <a:ext cx="0" cy="28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3FEDCF8-9E6F-4C97-AA08-B7A9A7D6EBA7}"/>
              </a:ext>
            </a:extLst>
          </p:cNvPr>
          <p:cNvSpPr txBox="1"/>
          <p:nvPr/>
        </p:nvSpPr>
        <p:spPr>
          <a:xfrm>
            <a:off x="6196859" y="3895870"/>
            <a:ext cx="53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92B4FF-4270-4F40-BEEB-E61A97A630AD}"/>
              </a:ext>
            </a:extLst>
          </p:cNvPr>
          <p:cNvSpPr txBox="1"/>
          <p:nvPr/>
        </p:nvSpPr>
        <p:spPr>
          <a:xfrm>
            <a:off x="10390094" y="3890684"/>
            <a:ext cx="69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right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AE577F6-FCD2-4694-9AEE-F9094206F8B2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10737475" y="3610135"/>
            <a:ext cx="0" cy="280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690C7E8-AD9E-4716-95FA-815A0F244001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6380634" y="2618487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F036C2-CEE9-495F-945D-C39F0E86DA05}"/>
              </a:ext>
            </a:extLst>
          </p:cNvPr>
          <p:cNvSpPr txBox="1"/>
          <p:nvPr/>
        </p:nvSpPr>
        <p:spPr>
          <a:xfrm>
            <a:off x="6026528" y="2249155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pivot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0D6EFCB-CDB7-4733-A1B7-28727809EDE8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11640672" y="2657336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E986546-F1DD-47DA-883C-CF872E34BFE1}"/>
              </a:ext>
            </a:extLst>
          </p:cNvPr>
          <p:cNvSpPr txBox="1"/>
          <p:nvPr/>
        </p:nvSpPr>
        <p:spPr>
          <a:xfrm>
            <a:off x="11286566" y="2288004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high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609030-29CA-4344-BE31-245B9A8A234F}"/>
              </a:ext>
            </a:extLst>
          </p:cNvPr>
          <p:cNvSpPr txBox="1"/>
          <p:nvPr/>
        </p:nvSpPr>
        <p:spPr>
          <a:xfrm>
            <a:off x="838199" y="1601567"/>
            <a:ext cx="247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partition(arr,5,10)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716363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C3C10-2D83-4CC1-BB2E-DBF9B1D26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751" y="365125"/>
            <a:ext cx="10515600" cy="1325563"/>
          </a:xfrm>
        </p:spPr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1AB05259-83DC-43C6-9239-333A4FC4825F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823630"/>
          <a:ext cx="103228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38">
                  <a:extLst>
                    <a:ext uri="{9D8B030D-6E8A-4147-A177-3AD203B41FA5}">
                      <a16:colId xmlns:a16="http://schemas.microsoft.com/office/drawing/2014/main" val="3548414687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59218766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5057324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66958832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443390604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1943657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90915254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611041016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0095947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17542685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3150190212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085379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[6]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[7]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[8]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[9]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8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0835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91B199B-6677-4C33-AAF6-0A20D48FBEC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9898159" y="2589194"/>
            <a:ext cx="0" cy="231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47B715-AF53-4617-8C5B-740AD2F91F8A}"/>
              </a:ext>
            </a:extLst>
          </p:cNvPr>
          <p:cNvSpPr txBox="1"/>
          <p:nvPr/>
        </p:nvSpPr>
        <p:spPr>
          <a:xfrm>
            <a:off x="9611288" y="2219863"/>
            <a:ext cx="57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low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4393880-8495-48DA-94BF-43C742F2507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6465800" y="3615322"/>
            <a:ext cx="0" cy="28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3FEDCF8-9E6F-4C97-AA08-B7A9A7D6EBA7}"/>
              </a:ext>
            </a:extLst>
          </p:cNvPr>
          <p:cNvSpPr txBox="1"/>
          <p:nvPr/>
        </p:nvSpPr>
        <p:spPr>
          <a:xfrm>
            <a:off x="6196859" y="3895870"/>
            <a:ext cx="53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92B4FF-4270-4F40-BEEB-E61A97A630AD}"/>
              </a:ext>
            </a:extLst>
          </p:cNvPr>
          <p:cNvSpPr txBox="1"/>
          <p:nvPr/>
        </p:nvSpPr>
        <p:spPr>
          <a:xfrm>
            <a:off x="10390094" y="3890684"/>
            <a:ext cx="69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right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AE577F6-FCD2-4694-9AEE-F9094206F8B2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10737475" y="3610135"/>
            <a:ext cx="0" cy="280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690C7E8-AD9E-4716-95FA-815A0F244001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6380634" y="2618487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F036C2-CEE9-495F-945D-C39F0E86DA05}"/>
              </a:ext>
            </a:extLst>
          </p:cNvPr>
          <p:cNvSpPr txBox="1"/>
          <p:nvPr/>
        </p:nvSpPr>
        <p:spPr>
          <a:xfrm>
            <a:off x="6026528" y="2249155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pivot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0D6EFCB-CDB7-4733-A1B7-28727809EDE8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11640672" y="2657336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E986546-F1DD-47DA-883C-CF872E34BFE1}"/>
              </a:ext>
            </a:extLst>
          </p:cNvPr>
          <p:cNvSpPr txBox="1"/>
          <p:nvPr/>
        </p:nvSpPr>
        <p:spPr>
          <a:xfrm>
            <a:off x="11286566" y="2288004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high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609030-29CA-4344-BE31-245B9A8A234F}"/>
              </a:ext>
            </a:extLst>
          </p:cNvPr>
          <p:cNvSpPr txBox="1"/>
          <p:nvPr/>
        </p:nvSpPr>
        <p:spPr>
          <a:xfrm>
            <a:off x="838199" y="1601567"/>
            <a:ext cx="247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partition(arr,5,10)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50341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C3C10-2D83-4CC1-BB2E-DBF9B1D26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751" y="365125"/>
            <a:ext cx="10515600" cy="1325563"/>
          </a:xfrm>
        </p:spPr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1AB05259-83DC-43C6-9239-333A4FC4825F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823630"/>
          <a:ext cx="103228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38">
                  <a:extLst>
                    <a:ext uri="{9D8B030D-6E8A-4147-A177-3AD203B41FA5}">
                      <a16:colId xmlns:a16="http://schemas.microsoft.com/office/drawing/2014/main" val="3548414687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59218766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5057324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66958832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443390604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1943657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90915254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611041016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0095947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17542685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3150190212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085379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[6]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[7]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[8]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[9]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8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0835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91B199B-6677-4C33-AAF6-0A20D48FBEC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0737475" y="2616551"/>
            <a:ext cx="0" cy="231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47B715-AF53-4617-8C5B-740AD2F91F8A}"/>
              </a:ext>
            </a:extLst>
          </p:cNvPr>
          <p:cNvSpPr txBox="1"/>
          <p:nvPr/>
        </p:nvSpPr>
        <p:spPr>
          <a:xfrm>
            <a:off x="10450604" y="2247220"/>
            <a:ext cx="57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low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4393880-8495-48DA-94BF-43C742F2507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6465800" y="3615322"/>
            <a:ext cx="0" cy="28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3FEDCF8-9E6F-4C97-AA08-B7A9A7D6EBA7}"/>
              </a:ext>
            </a:extLst>
          </p:cNvPr>
          <p:cNvSpPr txBox="1"/>
          <p:nvPr/>
        </p:nvSpPr>
        <p:spPr>
          <a:xfrm>
            <a:off x="6196859" y="3895870"/>
            <a:ext cx="53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92B4FF-4270-4F40-BEEB-E61A97A630AD}"/>
              </a:ext>
            </a:extLst>
          </p:cNvPr>
          <p:cNvSpPr txBox="1"/>
          <p:nvPr/>
        </p:nvSpPr>
        <p:spPr>
          <a:xfrm>
            <a:off x="10390094" y="3890684"/>
            <a:ext cx="69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right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AE577F6-FCD2-4694-9AEE-F9094206F8B2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10737475" y="3610135"/>
            <a:ext cx="0" cy="280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690C7E8-AD9E-4716-95FA-815A0F244001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6380634" y="2618487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F036C2-CEE9-495F-945D-C39F0E86DA05}"/>
              </a:ext>
            </a:extLst>
          </p:cNvPr>
          <p:cNvSpPr txBox="1"/>
          <p:nvPr/>
        </p:nvSpPr>
        <p:spPr>
          <a:xfrm>
            <a:off x="6026528" y="2249155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pivot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0D6EFCB-CDB7-4733-A1B7-28727809EDE8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11640672" y="2657336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E986546-F1DD-47DA-883C-CF872E34BFE1}"/>
              </a:ext>
            </a:extLst>
          </p:cNvPr>
          <p:cNvSpPr txBox="1"/>
          <p:nvPr/>
        </p:nvSpPr>
        <p:spPr>
          <a:xfrm>
            <a:off x="11286566" y="2288004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high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609030-29CA-4344-BE31-245B9A8A234F}"/>
              </a:ext>
            </a:extLst>
          </p:cNvPr>
          <p:cNvSpPr txBox="1"/>
          <p:nvPr/>
        </p:nvSpPr>
        <p:spPr>
          <a:xfrm>
            <a:off x="838199" y="1601567"/>
            <a:ext cx="247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partition(arr,5,10)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5F1777-73F3-40BC-92C4-B88E84EA7DAB}"/>
              </a:ext>
            </a:extLst>
          </p:cNvPr>
          <p:cNvSpPr txBox="1"/>
          <p:nvPr/>
        </p:nvSpPr>
        <p:spPr>
          <a:xfrm>
            <a:off x="7624486" y="1323890"/>
            <a:ext cx="2501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pivot&lt;=</a:t>
            </a:r>
            <a:r>
              <a:rPr lang="en-US" altLang="ko-KR" dirty="0" err="1"/>
              <a:t>arr</a:t>
            </a:r>
            <a:r>
              <a:rPr lang="en-US" altLang="ko-KR" dirty="0"/>
              <a:t>[low]</a:t>
            </a:r>
            <a:r>
              <a:rPr lang="ko-KR" altLang="en-US" dirty="0"/>
              <a:t>이므로 </a:t>
            </a:r>
            <a:r>
              <a:rPr lang="en-US" altLang="ko-KR" dirty="0"/>
              <a:t>low</a:t>
            </a:r>
            <a:r>
              <a:rPr lang="ko-KR" altLang="en-US" dirty="0"/>
              <a:t>는 더 이상 진행하지 않음</a:t>
            </a:r>
          </a:p>
        </p:txBody>
      </p:sp>
    </p:spTree>
    <p:extLst>
      <p:ext uri="{BB962C8B-B14F-4D97-AF65-F5344CB8AC3E}">
        <p14:creationId xmlns:p14="http://schemas.microsoft.com/office/powerpoint/2010/main" val="353732524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C3C10-2D83-4CC1-BB2E-DBF9B1D26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751" y="365125"/>
            <a:ext cx="10515600" cy="1325563"/>
          </a:xfrm>
        </p:spPr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1AB05259-83DC-43C6-9239-333A4FC4825F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823630"/>
          <a:ext cx="103228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38">
                  <a:extLst>
                    <a:ext uri="{9D8B030D-6E8A-4147-A177-3AD203B41FA5}">
                      <a16:colId xmlns:a16="http://schemas.microsoft.com/office/drawing/2014/main" val="3548414687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59218766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5057324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66958832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443390604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1943657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90915254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611041016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0095947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17542685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3150190212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085379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[6]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[7]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[8]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[9]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8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0835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91B199B-6677-4C33-AAF6-0A20D48FBEC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0450605" y="2616551"/>
            <a:ext cx="0" cy="231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47B715-AF53-4617-8C5B-740AD2F91F8A}"/>
              </a:ext>
            </a:extLst>
          </p:cNvPr>
          <p:cNvSpPr txBox="1"/>
          <p:nvPr/>
        </p:nvSpPr>
        <p:spPr>
          <a:xfrm>
            <a:off x="10163734" y="2247220"/>
            <a:ext cx="57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low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4393880-8495-48DA-94BF-43C742F2507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6465800" y="3615322"/>
            <a:ext cx="0" cy="28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3FEDCF8-9E6F-4C97-AA08-B7A9A7D6EBA7}"/>
              </a:ext>
            </a:extLst>
          </p:cNvPr>
          <p:cNvSpPr txBox="1"/>
          <p:nvPr/>
        </p:nvSpPr>
        <p:spPr>
          <a:xfrm>
            <a:off x="6196859" y="3895870"/>
            <a:ext cx="53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92B4FF-4270-4F40-BEEB-E61A97A630AD}"/>
              </a:ext>
            </a:extLst>
          </p:cNvPr>
          <p:cNvSpPr txBox="1"/>
          <p:nvPr/>
        </p:nvSpPr>
        <p:spPr>
          <a:xfrm>
            <a:off x="10390094" y="3890684"/>
            <a:ext cx="69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right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AE577F6-FCD2-4694-9AEE-F9094206F8B2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10737475" y="3610135"/>
            <a:ext cx="0" cy="280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690C7E8-AD9E-4716-95FA-815A0F244001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6380634" y="2618487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F036C2-CEE9-495F-945D-C39F0E86DA05}"/>
              </a:ext>
            </a:extLst>
          </p:cNvPr>
          <p:cNvSpPr txBox="1"/>
          <p:nvPr/>
        </p:nvSpPr>
        <p:spPr>
          <a:xfrm>
            <a:off x="6026528" y="2249155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pivot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0D6EFCB-CDB7-4733-A1B7-28727809EDE8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10986245" y="2638964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E986546-F1DD-47DA-883C-CF872E34BFE1}"/>
              </a:ext>
            </a:extLst>
          </p:cNvPr>
          <p:cNvSpPr txBox="1"/>
          <p:nvPr/>
        </p:nvSpPr>
        <p:spPr>
          <a:xfrm>
            <a:off x="10632139" y="2269632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high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609030-29CA-4344-BE31-245B9A8A234F}"/>
              </a:ext>
            </a:extLst>
          </p:cNvPr>
          <p:cNvSpPr txBox="1"/>
          <p:nvPr/>
        </p:nvSpPr>
        <p:spPr>
          <a:xfrm>
            <a:off x="838199" y="1601567"/>
            <a:ext cx="247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partition(arr,5,10)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781737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C3C10-2D83-4CC1-BB2E-DBF9B1D26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751" y="365125"/>
            <a:ext cx="10515600" cy="1325563"/>
          </a:xfrm>
        </p:spPr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1AB05259-83DC-43C6-9239-333A4FC4825F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823630"/>
          <a:ext cx="103228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38">
                  <a:extLst>
                    <a:ext uri="{9D8B030D-6E8A-4147-A177-3AD203B41FA5}">
                      <a16:colId xmlns:a16="http://schemas.microsoft.com/office/drawing/2014/main" val="3548414687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59218766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5057324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66958832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443390604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19436573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909152541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611041016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300959479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2817542685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3150190212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1085379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[6]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[7]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[8]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[9]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[10]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8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0835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91B199B-6677-4C33-AAF6-0A20D48FBEC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0737475" y="2616551"/>
            <a:ext cx="0" cy="231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47B715-AF53-4617-8C5B-740AD2F91F8A}"/>
              </a:ext>
            </a:extLst>
          </p:cNvPr>
          <p:cNvSpPr txBox="1"/>
          <p:nvPr/>
        </p:nvSpPr>
        <p:spPr>
          <a:xfrm>
            <a:off x="10450604" y="2247220"/>
            <a:ext cx="57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low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4393880-8495-48DA-94BF-43C742F2507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6465800" y="3615322"/>
            <a:ext cx="0" cy="28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3FEDCF8-9E6F-4C97-AA08-B7A9A7D6EBA7}"/>
              </a:ext>
            </a:extLst>
          </p:cNvPr>
          <p:cNvSpPr txBox="1"/>
          <p:nvPr/>
        </p:nvSpPr>
        <p:spPr>
          <a:xfrm>
            <a:off x="6196859" y="3895870"/>
            <a:ext cx="53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92B4FF-4270-4F40-BEEB-E61A97A630AD}"/>
              </a:ext>
            </a:extLst>
          </p:cNvPr>
          <p:cNvSpPr txBox="1"/>
          <p:nvPr/>
        </p:nvSpPr>
        <p:spPr>
          <a:xfrm>
            <a:off x="10390094" y="3890684"/>
            <a:ext cx="69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right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AE577F6-FCD2-4694-9AEE-F9094206F8B2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10737475" y="3610135"/>
            <a:ext cx="0" cy="280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690C7E8-AD9E-4716-95FA-815A0F244001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6380634" y="2618487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F036C2-CEE9-495F-945D-C39F0E86DA05}"/>
              </a:ext>
            </a:extLst>
          </p:cNvPr>
          <p:cNvSpPr txBox="1"/>
          <p:nvPr/>
        </p:nvSpPr>
        <p:spPr>
          <a:xfrm>
            <a:off x="6026528" y="2249155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pivot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0D6EFCB-CDB7-4733-A1B7-28727809EDE8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9867896" y="2631969"/>
            <a:ext cx="0" cy="1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E986546-F1DD-47DA-883C-CF872E34BFE1}"/>
              </a:ext>
            </a:extLst>
          </p:cNvPr>
          <p:cNvSpPr txBox="1"/>
          <p:nvPr/>
        </p:nvSpPr>
        <p:spPr>
          <a:xfrm>
            <a:off x="9513790" y="2262637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high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609030-29CA-4344-BE31-245B9A8A234F}"/>
              </a:ext>
            </a:extLst>
          </p:cNvPr>
          <p:cNvSpPr txBox="1"/>
          <p:nvPr/>
        </p:nvSpPr>
        <p:spPr>
          <a:xfrm>
            <a:off x="838199" y="1601567"/>
            <a:ext cx="247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partition(arr,5,10)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07DE25-746C-4CF4-A3E6-89E4EF6F9914}"/>
              </a:ext>
            </a:extLst>
          </p:cNvPr>
          <p:cNvSpPr txBox="1"/>
          <p:nvPr/>
        </p:nvSpPr>
        <p:spPr>
          <a:xfrm>
            <a:off x="7032805" y="1342551"/>
            <a:ext cx="26894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pivot&gt;=</a:t>
            </a:r>
            <a:r>
              <a:rPr lang="en-US" altLang="ko-KR" dirty="0" err="1"/>
              <a:t>arr</a:t>
            </a:r>
            <a:r>
              <a:rPr lang="en-US" altLang="ko-KR" dirty="0"/>
              <a:t>[high]</a:t>
            </a:r>
            <a:r>
              <a:rPr lang="ko-KR" altLang="en-US" dirty="0"/>
              <a:t>이므로 </a:t>
            </a:r>
            <a:r>
              <a:rPr lang="en-US" altLang="ko-KR" dirty="0"/>
              <a:t>high</a:t>
            </a:r>
            <a:r>
              <a:rPr lang="ko-KR" altLang="en-US" dirty="0"/>
              <a:t>는 더 이상 진행하지 않음</a:t>
            </a:r>
          </a:p>
        </p:txBody>
      </p:sp>
    </p:spTree>
    <p:extLst>
      <p:ext uri="{BB962C8B-B14F-4D97-AF65-F5344CB8AC3E}">
        <p14:creationId xmlns:p14="http://schemas.microsoft.com/office/powerpoint/2010/main" val="3167156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24BE246D5096A49A61468620B4F694C" ma:contentTypeVersion="2" ma:contentTypeDescription="새 문서를 만듭니다." ma:contentTypeScope="" ma:versionID="ffc1fd754d50385c74eaa0c429a23f87">
  <xsd:schema xmlns:xsd="http://www.w3.org/2001/XMLSchema" xmlns:xs="http://www.w3.org/2001/XMLSchema" xmlns:p="http://schemas.microsoft.com/office/2006/metadata/properties" xmlns:ns3="0e4de794-19e7-4a03-8a25-6601fbe4a2ad" targetNamespace="http://schemas.microsoft.com/office/2006/metadata/properties" ma:root="true" ma:fieldsID="37d4eeb6abfbeb3504662c7bbcc66b17" ns3:_="">
    <xsd:import namespace="0e4de794-19e7-4a03-8a25-6601fbe4a2a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4de794-19e7-4a03-8a25-6601fbe4a2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B8425E-138E-4BE1-A1A1-DEAF16F7CC80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0e4de794-19e7-4a03-8a25-6601fbe4a2ad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94506D1-FFA9-47EE-B148-AFA604BEB1B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8C9C6FB-1032-40F6-99A4-A36D9F16D8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4de794-19e7-4a03-8a25-6601fbe4a2a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2359</TotalTime>
  <Words>6513</Words>
  <Application>Microsoft Office PowerPoint</Application>
  <PresentationFormat>와이드스크린</PresentationFormat>
  <Paragraphs>2337</Paragraphs>
  <Slides>127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127</vt:i4>
      </vt:variant>
    </vt:vector>
  </HeadingPairs>
  <TitlesOfParts>
    <vt:vector size="133" baseType="lpstr">
      <vt:lpstr>맑은 고딕</vt:lpstr>
      <vt:lpstr>Arial</vt:lpstr>
      <vt:lpstr>Calibri</vt:lpstr>
      <vt:lpstr>Cambria Math</vt:lpstr>
      <vt:lpstr>Symbol</vt:lpstr>
      <vt:lpstr>Office 테마</vt:lpstr>
      <vt:lpstr>알고리즘</vt:lpstr>
      <vt:lpstr>목차</vt:lpstr>
      <vt:lpstr>과목 소개</vt:lpstr>
      <vt:lpstr>과목 소개</vt:lpstr>
      <vt:lpstr>과목 소개</vt:lpstr>
      <vt:lpstr>코드 실행시간 측정</vt:lpstr>
      <vt:lpstr>코드 실행시간 측정</vt:lpstr>
      <vt:lpstr>피보나치 수열</vt:lpstr>
      <vt:lpstr>피보나치 수열의 구현</vt:lpstr>
      <vt:lpstr>피보나치 수열의 구현</vt:lpstr>
      <vt:lpstr>피보나치 알고리즘의 분석</vt:lpstr>
      <vt:lpstr>피보나치 알고리즘의 분석</vt:lpstr>
      <vt:lpstr>피보나치 알고리즘의 분석</vt:lpstr>
      <vt:lpstr>피보나치 알고리즘의 분석</vt:lpstr>
      <vt:lpstr>피보나치 알고리즘의 분석</vt:lpstr>
      <vt:lpstr>피보나치 알고리즘의 분석</vt:lpstr>
      <vt:lpstr>피보나치 알고리즘의 분석</vt:lpstr>
      <vt:lpstr>피보나치 알고리즘의 분석</vt:lpstr>
      <vt:lpstr>피보나치 알고리즘의 분석</vt:lpstr>
      <vt:lpstr>동적 계획법</vt:lpstr>
      <vt:lpstr>동적 계획법</vt:lpstr>
      <vt:lpstr>개선된 피보나치 알고리즘</vt:lpstr>
      <vt:lpstr>개선된 피보나치 알고리즘</vt:lpstr>
      <vt:lpstr>개선된 피보나치 알고리즘의 분석</vt:lpstr>
      <vt:lpstr>개선된 피보나치 알고리즘의 분석</vt:lpstr>
      <vt:lpstr>개선된 피보나치 알고리즘의 분석</vt:lpstr>
      <vt:lpstr>개선된 피보나치 알고리즘의 분석</vt:lpstr>
      <vt:lpstr>개선된 피보나치 알고리즘의 분석</vt:lpstr>
      <vt:lpstr>참고자료 – 복잡도의 비교</vt:lpstr>
      <vt:lpstr>정렬</vt:lpstr>
      <vt:lpstr>정렬</vt:lpstr>
      <vt:lpstr>선택 정렬</vt:lpstr>
      <vt:lpstr>선택 정렬</vt:lpstr>
      <vt:lpstr>선택 정렬</vt:lpstr>
      <vt:lpstr>선택 정렬</vt:lpstr>
      <vt:lpstr>선택 정렬</vt:lpstr>
      <vt:lpstr>선택 정렬</vt:lpstr>
      <vt:lpstr>선택 정렬</vt:lpstr>
      <vt:lpstr>선택 정렬</vt:lpstr>
      <vt:lpstr>선택 정렬</vt:lpstr>
      <vt:lpstr>선택 정렬</vt:lpstr>
      <vt:lpstr>선택 정렬</vt:lpstr>
      <vt:lpstr>선택 정렬</vt:lpstr>
      <vt:lpstr>선택 정렬</vt:lpstr>
      <vt:lpstr>선택 정렬</vt:lpstr>
      <vt:lpstr>선택 정렬</vt:lpstr>
      <vt:lpstr>선택 정렬</vt:lpstr>
      <vt:lpstr>선택 정렬</vt:lpstr>
      <vt:lpstr>선택 정렬</vt:lpstr>
      <vt:lpstr>선택 정렬</vt:lpstr>
      <vt:lpstr>선택 정렬 알고리즘의 분석</vt:lpstr>
      <vt:lpstr>선택 정렬 알고리즘의 분석</vt:lpstr>
      <vt:lpstr>퀵 정렬</vt:lpstr>
      <vt:lpstr>퀵 정렬</vt:lpstr>
      <vt:lpstr>퀵 정렬</vt:lpstr>
      <vt:lpstr>퀵 정렬</vt:lpstr>
      <vt:lpstr>퀵 정렬</vt:lpstr>
      <vt:lpstr>퀵 정렬</vt:lpstr>
      <vt:lpstr>퀵 정렬</vt:lpstr>
      <vt:lpstr>퀵 정렬</vt:lpstr>
      <vt:lpstr>퀵 정렬</vt:lpstr>
      <vt:lpstr>퀵 정렬</vt:lpstr>
      <vt:lpstr>퀵 정렬</vt:lpstr>
      <vt:lpstr>퀵 정렬</vt:lpstr>
      <vt:lpstr>퀵 정렬</vt:lpstr>
      <vt:lpstr>퀵 정렬</vt:lpstr>
      <vt:lpstr>퀵 정렬</vt:lpstr>
      <vt:lpstr>퀵 정렬</vt:lpstr>
      <vt:lpstr>퀵 정렬</vt:lpstr>
      <vt:lpstr>퀵 정렬</vt:lpstr>
      <vt:lpstr>퀵 정렬</vt:lpstr>
      <vt:lpstr>퀵 정렬</vt:lpstr>
      <vt:lpstr>퀵 정렬</vt:lpstr>
      <vt:lpstr>퀵 정렬</vt:lpstr>
      <vt:lpstr>퀵 정렬</vt:lpstr>
      <vt:lpstr>퀵 정렬</vt:lpstr>
      <vt:lpstr>퀵 정렬</vt:lpstr>
      <vt:lpstr>퀵 정렬</vt:lpstr>
      <vt:lpstr>퀵 정렬</vt:lpstr>
      <vt:lpstr>퀵 정렬</vt:lpstr>
      <vt:lpstr>퀵 정렬</vt:lpstr>
      <vt:lpstr>퀵 정렬</vt:lpstr>
      <vt:lpstr>퀵 정렬</vt:lpstr>
      <vt:lpstr>퀵 정렬</vt:lpstr>
      <vt:lpstr>퀵 정렬</vt:lpstr>
      <vt:lpstr>퀵 정렬</vt:lpstr>
      <vt:lpstr>퀵 정렬</vt:lpstr>
      <vt:lpstr>퀵 정렬</vt:lpstr>
      <vt:lpstr>퀵 정렬</vt:lpstr>
      <vt:lpstr>퀵 정렬</vt:lpstr>
      <vt:lpstr>퀵 정렬</vt:lpstr>
      <vt:lpstr>퀵 정렬</vt:lpstr>
      <vt:lpstr>퀵 정렬</vt:lpstr>
      <vt:lpstr>퀵 정렬</vt:lpstr>
      <vt:lpstr>퀵 정렬</vt:lpstr>
      <vt:lpstr>퀵 정렬</vt:lpstr>
      <vt:lpstr>퀵 정렬</vt:lpstr>
      <vt:lpstr>퀵 정렬</vt:lpstr>
      <vt:lpstr>퀵 정렬</vt:lpstr>
      <vt:lpstr>퀵 정렬</vt:lpstr>
      <vt:lpstr>퀵 정렬</vt:lpstr>
      <vt:lpstr>퀵 정렬</vt:lpstr>
      <vt:lpstr>퀵 정렬</vt:lpstr>
      <vt:lpstr>퀵 정렬</vt:lpstr>
      <vt:lpstr>퀵 정렬</vt:lpstr>
      <vt:lpstr>퀵 정렬</vt:lpstr>
      <vt:lpstr>퀵 정렬</vt:lpstr>
      <vt:lpstr>퀵 정렬</vt:lpstr>
      <vt:lpstr>퀵 정렬</vt:lpstr>
      <vt:lpstr>퀵 정렬 알고리즘의 분석</vt:lpstr>
      <vt:lpstr>퀵 정렬 알고리즘의 분석</vt:lpstr>
      <vt:lpstr>퀵 정렬 알고리즘의 분석</vt:lpstr>
      <vt:lpstr>퀵 정렬 알고리즘의 분석</vt:lpstr>
      <vt:lpstr>탐색</vt:lpstr>
      <vt:lpstr>선형 탐색</vt:lpstr>
      <vt:lpstr>선형 탐색</vt:lpstr>
      <vt:lpstr>이진 탐색</vt:lpstr>
      <vt:lpstr>이진 탐색</vt:lpstr>
      <vt:lpstr>이진 탐색</vt:lpstr>
      <vt:lpstr>이진 탐색</vt:lpstr>
      <vt:lpstr>이진 탐색</vt:lpstr>
      <vt:lpstr>이진 탐색</vt:lpstr>
      <vt:lpstr>이진 탐색 알고리즘의 분석</vt:lpstr>
      <vt:lpstr>이진 탐색 알고리즘의 분석</vt:lpstr>
      <vt:lpstr>보충 자료</vt:lpstr>
      <vt:lpstr>과제는 아니지만 해 보면 좋은 것</vt:lpstr>
      <vt:lpstr>수고하셨습니다!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김태훈</dc:creator>
  <cp:lastModifiedBy>2017103994@office.khu.ac.kr</cp:lastModifiedBy>
  <cp:revision>216</cp:revision>
  <dcterms:created xsi:type="dcterms:W3CDTF">2020-11-03T10:59:29Z</dcterms:created>
  <dcterms:modified xsi:type="dcterms:W3CDTF">2021-08-27T06:37:33Z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0x010100724BE246D5096A49A61468620B4F694C</vt:lpwstr>
  </property>
</Properties>
</file>