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01" r:id="rId5"/>
    <p:sldId id="426" r:id="rId6"/>
    <p:sldId id="427" r:id="rId7"/>
    <p:sldId id="430" r:id="rId8"/>
    <p:sldId id="428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9" r:id="rId17"/>
    <p:sldId id="440" r:id="rId18"/>
    <p:sldId id="441" r:id="rId19"/>
    <p:sldId id="443" r:id="rId20"/>
    <p:sldId id="444" r:id="rId21"/>
    <p:sldId id="445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5" r:id="rId30"/>
    <p:sldId id="45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5048" autoAdjust="0"/>
  </p:normalViewPr>
  <p:slideViewPr>
    <p:cSldViewPr snapToGrid="0">
      <p:cViewPr varScale="1">
        <p:scale>
          <a:sx n="114" d="100"/>
          <a:sy n="114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/>
              <a:t>빅오</a:t>
            </a:r>
            <a:r>
              <a:rPr lang="ko-KR" altLang="en-US" sz="3600" dirty="0"/>
              <a:t> 표기법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000" dirty="0"/>
              <a:t>n</a:t>
            </a:r>
            <a:r>
              <a:rPr lang="ko-KR" altLang="en-US" sz="2000" dirty="0"/>
              <a:t>의 값이 충분히 크다 가정하고 시간 복잡도 함수에서 불필요한 부분을 제거한 것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n</a:t>
            </a:r>
            <a:r>
              <a:rPr lang="ko-KR" altLang="en-US" sz="2000" dirty="0"/>
              <a:t>의 값에 따른 함수의 </a:t>
            </a:r>
            <a:r>
              <a:rPr lang="ko-KR" altLang="en-US" sz="2000" dirty="0" err="1"/>
              <a:t>상한값을</a:t>
            </a:r>
            <a:r>
              <a:rPr lang="ko-KR" altLang="en-US" sz="2000" dirty="0"/>
              <a:t> 나타내는 방법</a:t>
            </a:r>
            <a:endParaRPr lang="en-US" altLang="ko-KR" sz="2000" dirty="0"/>
          </a:p>
          <a:p>
            <a:pPr latinLnBrk="0"/>
            <a:r>
              <a:rPr lang="ko-KR" altLang="en-US" sz="2000" dirty="0" err="1"/>
              <a:t>상수항</a:t>
            </a:r>
            <a:r>
              <a:rPr lang="ko-KR" altLang="en-US" sz="2000" dirty="0"/>
              <a:t> 무시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영향력 없는 항 무시</a:t>
            </a:r>
            <a:r>
              <a:rPr lang="en-US" altLang="ko-KR" sz="2000" dirty="0"/>
              <a:t>(</a:t>
            </a:r>
            <a:r>
              <a:rPr lang="ko-KR" altLang="en-US" sz="2000" dirty="0"/>
              <a:t>차수가 가장 높은 항만 사용</a:t>
            </a:r>
            <a:r>
              <a:rPr lang="en-US" altLang="ko-KR" sz="2000" dirty="0"/>
              <a:t>)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3F60AA-DCD8-42A0-B7AF-82D6A7AADD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1" y="1770104"/>
            <a:ext cx="6278190" cy="2904836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86F1DC6-8695-4875-90B2-1D2FA66A6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36" y="5064302"/>
            <a:ext cx="557495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스택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식당에 쌓여 있는 접시와 같이 차곡차곡 쌓여 있는 형태의 자료구조를 의미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가장 먼저 들어온 데이터가 가장 나중에 </a:t>
            </a:r>
            <a:r>
              <a:rPr lang="ko-KR" altLang="en-US" sz="2000" dirty="0" err="1"/>
              <a:t>나가게됨</a:t>
            </a:r>
            <a:endParaRPr lang="en-US" altLang="ko-KR" sz="2000" dirty="0"/>
          </a:p>
          <a:p>
            <a:pPr latinLnBrk="0"/>
            <a:r>
              <a:rPr lang="ko-KR" altLang="en-US" sz="2000" dirty="0" err="1"/>
              <a:t>후입선출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LIFO:last</a:t>
            </a:r>
            <a:r>
              <a:rPr lang="en-US" altLang="ko-KR" sz="2000" dirty="0"/>
              <a:t> in first out)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67251D5-1452-4913-88D1-E8A6DF421C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19" y="1860270"/>
            <a:ext cx="2886478" cy="2657846"/>
          </a:xfrm>
        </p:spPr>
      </p:pic>
    </p:spTree>
    <p:extLst>
      <p:ext uri="{BB962C8B-B14F-4D97-AF65-F5344CB8AC3E}">
        <p14:creationId xmlns:p14="http://schemas.microsoft.com/office/powerpoint/2010/main" val="201169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스택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592125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기본연산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push()</a:t>
            </a:r>
          </a:p>
          <a:p>
            <a:pPr marL="0" indent="0" latinLnBrk="0">
              <a:buNone/>
            </a:pPr>
            <a:r>
              <a:rPr lang="ko-KR" altLang="en-US" sz="2000" dirty="0"/>
              <a:t>스택에 원소를 추가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pop()</a:t>
            </a:r>
          </a:p>
          <a:p>
            <a:pPr marL="0" indent="0" latinLnBrk="0">
              <a:buNone/>
            </a:pPr>
            <a:r>
              <a:rPr lang="ko-KR" altLang="en-US" sz="2000" dirty="0"/>
              <a:t>스택에 원소를 제거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peek()</a:t>
            </a:r>
          </a:p>
          <a:p>
            <a:pPr marL="0" indent="0" latinLnBrk="0">
              <a:buNone/>
            </a:pPr>
            <a:r>
              <a:rPr lang="ko-KR" altLang="en-US" sz="2000" dirty="0"/>
              <a:t>스택에 원소를 반환</a:t>
            </a:r>
            <a:r>
              <a:rPr lang="en-US" altLang="ko-KR" sz="2000" dirty="0"/>
              <a:t>(</a:t>
            </a:r>
            <a:r>
              <a:rPr lang="ko-KR" altLang="en-US" sz="2000" dirty="0"/>
              <a:t>삭제</a:t>
            </a:r>
            <a:r>
              <a:rPr lang="en-US" altLang="ko-KR" sz="2000" dirty="0"/>
              <a:t>x)</a:t>
            </a:r>
          </a:p>
          <a:p>
            <a:pPr latinLnBrk="0"/>
            <a:r>
              <a:rPr lang="en-US" altLang="ko-KR" sz="2000" dirty="0"/>
              <a:t>empty()</a:t>
            </a:r>
          </a:p>
          <a:p>
            <a:pPr marL="0" indent="0" latinLnBrk="0">
              <a:buNone/>
            </a:pPr>
            <a:r>
              <a:rPr lang="ko-KR" altLang="en-US" sz="2000" dirty="0"/>
              <a:t>스택이 비어 있다면 </a:t>
            </a:r>
            <a:r>
              <a:rPr lang="en-US" altLang="ko-KR" sz="2000" dirty="0"/>
              <a:t>True,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반환</a:t>
            </a:r>
            <a:endParaRPr lang="en-US" altLang="ko-KR" sz="20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5BB4DD3-2FD1-44DE-8671-D75778C569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43" y="1592125"/>
            <a:ext cx="4845997" cy="4351337"/>
          </a:xfrm>
        </p:spPr>
      </p:pic>
    </p:spTree>
    <p:extLst>
      <p:ext uri="{BB962C8B-B14F-4D97-AF65-F5344CB8AC3E}">
        <p14:creationId xmlns:p14="http://schemas.microsoft.com/office/powerpoint/2010/main" val="20890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스택 응용</a:t>
            </a:r>
            <a:r>
              <a:rPr lang="en-US" altLang="ko-KR" sz="3600" dirty="0"/>
              <a:t>(</a:t>
            </a:r>
            <a:r>
              <a:rPr lang="ko-KR" altLang="en-US" sz="3600" dirty="0"/>
              <a:t>후위 표기 수식의 계산</a:t>
            </a:r>
            <a:r>
              <a:rPr lang="en-US" altLang="ko-KR" sz="3600" dirty="0"/>
              <a:t>)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후위 표기식은 컴파일러에서 선호하는 방법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계산 하여야 할 부분을 나타내기 위한 괄호가 필요 없음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중위 표기식은 식을 끝까지 읽고 계산하여야 하나 그럴 필요없이 바로 계산하여도 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중위표기식을 연산자 순서에 따라 괄호로 묶고</a:t>
            </a:r>
            <a:r>
              <a:rPr lang="en-US" altLang="ko-KR" sz="2000" dirty="0"/>
              <a:t>, </a:t>
            </a:r>
            <a:r>
              <a:rPr lang="ko-KR" altLang="en-US" sz="2000" dirty="0"/>
              <a:t>괄호안의 연산자를 괄호 뒤에 붙여주면 됨</a:t>
            </a:r>
            <a:endParaRPr lang="en-US" altLang="ko-KR" sz="200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A27DA85-86FB-4506-8FF2-D3931B1D9B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7861294"/>
              </p:ext>
            </p:extLst>
          </p:nvPr>
        </p:nvGraphicFramePr>
        <p:xfrm>
          <a:off x="5947096" y="1875959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838390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90377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중위 표기법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후위 표기법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2+3*4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234*+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9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a*b+5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ab*5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7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(1+2)*7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12+7+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0902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93C7305-D1BD-4C9E-9959-DBC5D536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96" y="4026552"/>
            <a:ext cx="388674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스택 응용</a:t>
            </a:r>
            <a:r>
              <a:rPr lang="en-US" altLang="ko-KR" sz="3600" dirty="0"/>
              <a:t>(</a:t>
            </a:r>
            <a:r>
              <a:rPr lang="ko-KR" altLang="en-US" sz="3600" dirty="0"/>
              <a:t>후위 표기 수식의 계산</a:t>
            </a:r>
            <a:r>
              <a:rPr lang="en-US" altLang="ko-KR" sz="3600" dirty="0"/>
              <a:t>)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A06C950-E776-4503-9211-513F220AB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4434"/>
            <a:ext cx="5181600" cy="3093037"/>
          </a:xfrm>
        </p:spPr>
      </p:pic>
    </p:spTree>
    <p:extLst>
      <p:ext uri="{BB962C8B-B14F-4D97-AF65-F5344CB8AC3E}">
        <p14:creationId xmlns:p14="http://schemas.microsoft.com/office/powerpoint/2010/main" val="283949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큐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매표소에 표를 사기 위해 늘어선 줄과 같은 형태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가장 먼저 입력된 데이터가 가장 먼저 출력됨</a:t>
            </a:r>
            <a:endParaRPr lang="en-US" altLang="ko-KR" sz="2000" dirty="0"/>
          </a:p>
          <a:p>
            <a:pPr latinLnBrk="0"/>
            <a:r>
              <a:rPr lang="ko-KR" altLang="en-US" sz="2000" dirty="0" err="1"/>
              <a:t>후입선출</a:t>
            </a:r>
            <a:r>
              <a:rPr lang="en-US" altLang="ko-KR" sz="2000" dirty="0"/>
              <a:t>(FIFO: last in first out)</a:t>
            </a:r>
          </a:p>
          <a:p>
            <a:pPr latinLnBrk="0"/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8F4761B-D530-4FFB-A44E-6429F82A5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97" y="1960744"/>
            <a:ext cx="5181600" cy="2245156"/>
          </a:xfrm>
        </p:spPr>
      </p:pic>
    </p:spTree>
    <p:extLst>
      <p:ext uri="{BB962C8B-B14F-4D97-AF65-F5344CB8AC3E}">
        <p14:creationId xmlns:p14="http://schemas.microsoft.com/office/powerpoint/2010/main" val="369266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/>
              <a:t>선형큐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기본연산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enqueue()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추가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dequeue()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제거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peek()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반환</a:t>
            </a:r>
            <a:r>
              <a:rPr lang="en-US" altLang="ko-KR" sz="2000" dirty="0"/>
              <a:t>(</a:t>
            </a:r>
            <a:r>
              <a:rPr lang="ko-KR" altLang="en-US" sz="2000" dirty="0"/>
              <a:t>삭제</a:t>
            </a:r>
            <a:r>
              <a:rPr lang="en-US" altLang="ko-KR" sz="2000" dirty="0"/>
              <a:t>x)</a:t>
            </a:r>
          </a:p>
          <a:p>
            <a:pPr latinLnBrk="0"/>
            <a:r>
              <a:rPr lang="en-US" altLang="ko-KR" sz="2000" dirty="0"/>
              <a:t>empty()</a:t>
            </a:r>
          </a:p>
          <a:p>
            <a:pPr marL="0" indent="0" latinLnBrk="0">
              <a:buNone/>
            </a:pPr>
            <a:r>
              <a:rPr lang="ko-KR" altLang="en-US" sz="2000" dirty="0"/>
              <a:t>큐가 비어 있다면 </a:t>
            </a:r>
            <a:r>
              <a:rPr lang="en-US" altLang="ko-KR" sz="2000" dirty="0"/>
              <a:t>True,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반환</a:t>
            </a:r>
            <a:endParaRPr lang="en-US" altLang="ko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D3857C-8140-4D41-9384-382152D6B7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7071" y="1779640"/>
            <a:ext cx="5395268" cy="4393982"/>
          </a:xfrm>
        </p:spPr>
      </p:pic>
    </p:spTree>
    <p:extLst>
      <p:ext uri="{BB962C8B-B14F-4D97-AF65-F5344CB8AC3E}">
        <p14:creationId xmlns:p14="http://schemas.microsoft.com/office/powerpoint/2010/main" val="13307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/>
              <a:t>원형큐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latinLnBrk="0"/>
            <a:r>
              <a:rPr lang="ko-KR" altLang="en-US" sz="2000" dirty="0" err="1"/>
              <a:t>선형큐의</a:t>
            </a:r>
            <a:r>
              <a:rPr lang="ko-KR" altLang="en-US" sz="2000" dirty="0"/>
              <a:t> 문제점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 err="1"/>
              <a:t>선형큐는</a:t>
            </a:r>
            <a:r>
              <a:rPr lang="ko-KR" altLang="en-US" sz="2000" dirty="0"/>
              <a:t> 이해하기는 쉽지만</a:t>
            </a:r>
            <a:r>
              <a:rPr lang="en-US" altLang="ko-KR" sz="2000" dirty="0"/>
              <a:t>,</a:t>
            </a:r>
          </a:p>
          <a:p>
            <a:pPr marL="0" indent="0" latinLnBrk="0">
              <a:buNone/>
            </a:pPr>
            <a:r>
              <a:rPr lang="en-US" altLang="ko-KR" sz="2000" dirty="0"/>
              <a:t>front</a:t>
            </a:r>
            <a:r>
              <a:rPr lang="ko-KR" altLang="en-US" sz="2000" dirty="0"/>
              <a:t>와 </a:t>
            </a:r>
            <a:r>
              <a:rPr lang="en-US" altLang="ko-KR" sz="2000" dirty="0"/>
              <a:t>rear</a:t>
            </a:r>
            <a:r>
              <a:rPr lang="ko-KR" altLang="en-US" sz="2000" dirty="0"/>
              <a:t>의 값이 커지기만 해서 언젠가는 배열의 끝에 도달하거나 리스트가 계속 커지기만 함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배열의 앞부분이 비어 있더라도 사용할 수 없음</a:t>
            </a:r>
            <a:r>
              <a:rPr lang="en-US" altLang="ko-KR" sz="2000" dirty="0"/>
              <a:t>, </a:t>
            </a:r>
            <a:r>
              <a:rPr lang="ko-KR" altLang="en-US" sz="2000" dirty="0"/>
              <a:t>따라서 주기적으로 모든 요소들을 왼쪽으로</a:t>
            </a:r>
            <a:r>
              <a:rPr lang="en-US" altLang="ko-KR" sz="2000" dirty="0"/>
              <a:t>(front</a:t>
            </a:r>
            <a:r>
              <a:rPr lang="ko-KR" altLang="en-US" sz="2000" dirty="0"/>
              <a:t>쪽</a:t>
            </a:r>
            <a:r>
              <a:rPr lang="en-US" altLang="ko-KR" sz="2000" dirty="0"/>
              <a:t>)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옮겨야됨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따라서 </a:t>
            </a:r>
            <a:r>
              <a:rPr lang="ko-KR" altLang="en-US" sz="2000" dirty="0" err="1"/>
              <a:t>매번이동시키는데</a:t>
            </a:r>
            <a:r>
              <a:rPr lang="ko-KR" altLang="en-US" sz="2000" dirty="0"/>
              <a:t> 상당한 시간이 소요되고</a:t>
            </a:r>
            <a:r>
              <a:rPr lang="en-US" altLang="ko-KR" sz="2000" dirty="0"/>
              <a:t>, </a:t>
            </a:r>
            <a:r>
              <a:rPr lang="ko-KR" altLang="en-US" sz="2000" dirty="0"/>
              <a:t>코딩이 복잡해짐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6884EA-6DF0-468C-88FA-0521630CE6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3" y="1960744"/>
            <a:ext cx="5181600" cy="3268513"/>
          </a:xfrm>
        </p:spPr>
      </p:pic>
    </p:spTree>
    <p:extLst>
      <p:ext uri="{BB962C8B-B14F-4D97-AF65-F5344CB8AC3E}">
        <p14:creationId xmlns:p14="http://schemas.microsoft.com/office/powerpoint/2010/main" val="582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/>
              <a:t>원형큐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 err="1"/>
              <a:t>선형큐의</a:t>
            </a:r>
            <a:r>
              <a:rPr lang="ko-KR" altLang="en-US" sz="2000" dirty="0"/>
              <a:t> 문제점 해결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배열을 선형이 아닌 원형으로 생각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front</a:t>
            </a:r>
            <a:r>
              <a:rPr lang="ko-KR" altLang="en-US" sz="2000" dirty="0"/>
              <a:t>와 </a:t>
            </a:r>
            <a:r>
              <a:rPr lang="en-US" altLang="ko-KR" sz="2000" dirty="0"/>
              <a:t>rear</a:t>
            </a:r>
            <a:r>
              <a:rPr lang="ko-KR" altLang="en-US" sz="2000" dirty="0"/>
              <a:t>의 값이 배열의 끝에 도달하면 다음에 증가되는 값은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되도록 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실제로 배열을 원형으로 만드는 것</a:t>
            </a:r>
            <a:r>
              <a:rPr lang="en-US" altLang="ko-KR" sz="2000" dirty="0"/>
              <a:t>x </a:t>
            </a:r>
            <a:r>
              <a:rPr lang="ko-KR" altLang="en-US" sz="2000" dirty="0"/>
              <a:t>개념상으로 원형의 인덱스를 적용</a:t>
            </a:r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5FB3B1-E686-4ED6-B420-1A5F6B5C2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34" y="1792065"/>
            <a:ext cx="3820058" cy="3629532"/>
          </a:xfrm>
        </p:spPr>
      </p:pic>
    </p:spTree>
    <p:extLst>
      <p:ext uri="{BB962C8B-B14F-4D97-AF65-F5344CB8AC3E}">
        <p14:creationId xmlns:p14="http://schemas.microsoft.com/office/powerpoint/2010/main" val="141389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 err="1"/>
              <a:t>원형큐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latinLnBrk="0">
              <a:buNone/>
            </a:pPr>
            <a:r>
              <a:rPr lang="ko-KR" altLang="en-US" sz="2000" dirty="0"/>
              <a:t>기본연산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enqueue()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추가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dequeue()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제거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peek()</a:t>
            </a:r>
          </a:p>
          <a:p>
            <a:pPr marL="0" indent="0" latinLnBrk="0">
              <a:buNone/>
            </a:pPr>
            <a:r>
              <a:rPr lang="ko-KR" altLang="en-US" sz="2000" dirty="0"/>
              <a:t>큐에 원소를 반환</a:t>
            </a:r>
            <a:r>
              <a:rPr lang="en-US" altLang="ko-KR" sz="2000" dirty="0"/>
              <a:t>(</a:t>
            </a:r>
            <a:r>
              <a:rPr lang="ko-KR" altLang="en-US" sz="2000" dirty="0"/>
              <a:t>삭제</a:t>
            </a:r>
            <a:r>
              <a:rPr lang="en-US" altLang="ko-KR" sz="2000" dirty="0"/>
              <a:t>x)</a:t>
            </a:r>
          </a:p>
          <a:p>
            <a:pPr latinLnBrk="0"/>
            <a:r>
              <a:rPr lang="en-US" altLang="ko-KR" sz="2000" dirty="0"/>
              <a:t>empty()</a:t>
            </a:r>
          </a:p>
          <a:p>
            <a:pPr marL="0" indent="0" latinLnBrk="0">
              <a:buNone/>
            </a:pPr>
            <a:r>
              <a:rPr lang="ko-KR" altLang="en-US" sz="2000" dirty="0"/>
              <a:t>큐가 비어 있다면 </a:t>
            </a:r>
            <a:r>
              <a:rPr lang="en-US" altLang="ko-KR" sz="2000" dirty="0"/>
              <a:t>True,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반환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full()</a:t>
            </a:r>
          </a:p>
          <a:p>
            <a:pPr marL="0" indent="0" latinLnBrk="0">
              <a:buNone/>
            </a:pPr>
            <a:r>
              <a:rPr lang="ko-KR" altLang="en-US" sz="2000" dirty="0"/>
              <a:t>큐가 가득 찼다면</a:t>
            </a:r>
            <a:r>
              <a:rPr lang="en-US" altLang="ko-KR" sz="2000" dirty="0"/>
              <a:t> True,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False</a:t>
            </a:r>
            <a:r>
              <a:rPr lang="ko-KR" altLang="en-US" sz="2000" dirty="0"/>
              <a:t>반환</a:t>
            </a:r>
            <a:endParaRPr lang="en-US" altLang="ko-KR" sz="20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D3857C-8140-4D41-9384-382152D6B7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5932" y="1567454"/>
            <a:ext cx="4788310" cy="4575522"/>
          </a:xfrm>
        </p:spPr>
      </p:pic>
    </p:spTree>
    <p:extLst>
      <p:ext uri="{BB962C8B-B14F-4D97-AF65-F5344CB8AC3E}">
        <p14:creationId xmlns:p14="http://schemas.microsoft.com/office/powerpoint/2010/main" val="35985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프로그램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자료구조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자료를 처리하는 절차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latinLnBrk="0"/>
            <a:r>
              <a:rPr lang="ko-KR" altLang="en-US" sz="2000" dirty="0"/>
              <a:t>알고리즘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문제를 처리하는 절차</a:t>
            </a:r>
            <a:endParaRPr lang="en-US" altLang="ko-KR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EBB82D-8580-4094-A4F7-279C96549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5318" y="2446571"/>
            <a:ext cx="6253212" cy="22322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61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트리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가족의 가계도</a:t>
            </a:r>
            <a:r>
              <a:rPr lang="en-US" altLang="ko-KR" sz="2000" dirty="0"/>
              <a:t>, </a:t>
            </a:r>
            <a:r>
              <a:rPr lang="ko-KR" altLang="en-US" sz="2000" dirty="0"/>
              <a:t>회사의 조직도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컴퓨터의 디렉토리 구조 등의 계층적인 자료를 표현하는데 적합한 자료구조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실제 트리를 뒤집어 놓은 모양 </a:t>
            </a:r>
            <a:r>
              <a:rPr lang="ko-KR" altLang="en-US" sz="2000" dirty="0" err="1"/>
              <a:t>이여서</a:t>
            </a:r>
            <a:r>
              <a:rPr lang="ko-KR" altLang="en-US" sz="2000" dirty="0"/>
              <a:t> 트리라고 부름</a:t>
            </a:r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CBB9D77-5FF4-4854-9E81-C44B9A584D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75" y="1960744"/>
            <a:ext cx="5077534" cy="3515216"/>
          </a:xfrm>
        </p:spPr>
      </p:pic>
    </p:spTree>
    <p:extLst>
      <p:ext uri="{BB962C8B-B14F-4D97-AF65-F5344CB8AC3E}">
        <p14:creationId xmlns:p14="http://schemas.microsoft.com/office/powerpoint/2010/main" val="127608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트리용어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atinLnBrk="0"/>
            <a:r>
              <a:rPr lang="ko-KR" altLang="en-US" sz="2000" dirty="0"/>
              <a:t>노드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루트 노드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서브 트리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레벨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간선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부모 관계</a:t>
            </a:r>
            <a:r>
              <a:rPr lang="en-US" altLang="ko-KR" sz="2000" dirty="0"/>
              <a:t>,</a:t>
            </a:r>
            <a:r>
              <a:rPr lang="ko-KR" altLang="en-US" sz="2000" dirty="0"/>
              <a:t>형제 관계</a:t>
            </a:r>
            <a:r>
              <a:rPr lang="en-US" altLang="ko-KR" sz="2000" dirty="0"/>
              <a:t>,</a:t>
            </a:r>
            <a:r>
              <a:rPr lang="ko-KR" altLang="en-US" sz="2000" dirty="0"/>
              <a:t>조상과 자손 관계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차수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어떤 노드가 가지고 있는 자식 노드의 개수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높이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트리가 가지고 있는 최대 레벨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단말 노드</a:t>
            </a:r>
            <a:endParaRPr lang="en-US" altLang="ko-KR" sz="2000" dirty="0"/>
          </a:p>
          <a:p>
            <a:pPr latinLnBrk="0"/>
            <a:r>
              <a:rPr lang="ko-KR" altLang="en-US" sz="2000" dirty="0" err="1"/>
              <a:t>비단말</a:t>
            </a:r>
            <a:r>
              <a:rPr lang="ko-KR" altLang="en-US" sz="2000" dirty="0"/>
              <a:t> 노드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CBB9D77-5FF4-4854-9E81-C44B9A584D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8664" y="1960744"/>
            <a:ext cx="5846749" cy="3298749"/>
          </a:xfrm>
        </p:spPr>
      </p:pic>
    </p:spTree>
    <p:extLst>
      <p:ext uri="{BB962C8B-B14F-4D97-AF65-F5344CB8AC3E}">
        <p14:creationId xmlns:p14="http://schemas.microsoft.com/office/powerpoint/2010/main" val="118567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이진 트리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가장 많이 쓰이는 트리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모든 노드가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서브 트리를 가지고 있는 트리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서브 트리는 공집합일 수 있음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서브 트리의 순서가 존재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왼쪽 서브 트리와 오른쪽 서브 트리 구별</a:t>
            </a:r>
            <a:endParaRPr lang="en-US" altLang="ko-KR" sz="2000" dirty="0"/>
          </a:p>
        </p:txBody>
      </p:sp>
      <p:pic>
        <p:nvPicPr>
          <p:cNvPr id="7" name="내용 개체 틀 6" descr="액세서리이(가) 표시된 사진&#10;&#10;자동 생성된 설명">
            <a:extLst>
              <a:ext uri="{FF2B5EF4-FFF2-40B4-BE49-F238E27FC236}">
                <a16:creationId xmlns:a16="http://schemas.microsoft.com/office/drawing/2014/main" id="{38F7FC06-6B06-4D4D-AA41-CD0865761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16" y="1960744"/>
            <a:ext cx="5181600" cy="2835978"/>
          </a:xfrm>
        </p:spPr>
      </p:pic>
    </p:spTree>
    <p:extLst>
      <p:ext uri="{BB962C8B-B14F-4D97-AF65-F5344CB8AC3E}">
        <p14:creationId xmlns:p14="http://schemas.microsoft.com/office/powerpoint/2010/main" val="3320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이진 트리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가장 많이 쓰이는 트리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모든 노드가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서브 트리를 가지고 있는 트리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서브 트리는 공집합일 수 있음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서브 트리의 순서가 존재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왼쪽 서브 트리와 오른쪽 서브 트리 구별</a:t>
            </a:r>
            <a:endParaRPr lang="en-US" altLang="ko-KR" sz="2000" dirty="0"/>
          </a:p>
        </p:txBody>
      </p:sp>
      <p:pic>
        <p:nvPicPr>
          <p:cNvPr id="7" name="내용 개체 틀 6" descr="액세서리이(가) 표시된 사진&#10;&#10;자동 생성된 설명">
            <a:extLst>
              <a:ext uri="{FF2B5EF4-FFF2-40B4-BE49-F238E27FC236}">
                <a16:creationId xmlns:a16="http://schemas.microsoft.com/office/drawing/2014/main" id="{38F7FC06-6B06-4D4D-AA41-CD0865761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16" y="1960744"/>
            <a:ext cx="5181600" cy="2835978"/>
          </a:xfrm>
        </p:spPr>
      </p:pic>
    </p:spTree>
    <p:extLst>
      <p:ext uri="{BB962C8B-B14F-4D97-AF65-F5344CB8AC3E}">
        <p14:creationId xmlns:p14="http://schemas.microsoft.com/office/powerpoint/2010/main" val="196637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이진 트리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E5E7C-B7BF-409D-B075-E89C86736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21" y="2384327"/>
            <a:ext cx="3781951" cy="2399303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F7FC06-6B06-4D4D-AA41-CD0865761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5816" y="2384327"/>
            <a:ext cx="5181600" cy="2676533"/>
          </a:xfrm>
        </p:spPr>
      </p:pic>
    </p:spTree>
    <p:extLst>
      <p:ext uri="{BB962C8B-B14F-4D97-AF65-F5344CB8AC3E}">
        <p14:creationId xmlns:p14="http://schemas.microsoft.com/office/powerpoint/2010/main" val="10255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이진 트리의 순회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E5E7C-B7BF-409D-B075-E89C86736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388" y="1521043"/>
            <a:ext cx="3231057" cy="1907957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F7FC06-6B06-4D4D-AA41-CD0865761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4046749"/>
            <a:ext cx="3595664" cy="226906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8D4006-3DC6-47CE-8EAC-53DA4C66B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47" y="2537885"/>
            <a:ext cx="4004248" cy="2442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094BC-F685-440D-B46A-8909D3B9111D}"/>
              </a:ext>
            </a:extLst>
          </p:cNvPr>
          <p:cNvSpPr txBox="1"/>
          <p:nvPr/>
        </p:nvSpPr>
        <p:spPr>
          <a:xfrm>
            <a:off x="955388" y="3389671"/>
            <a:ext cx="18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중위순회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F9DF7-82EC-4E7F-A73D-AE9351C9F546}"/>
              </a:ext>
            </a:extLst>
          </p:cNvPr>
          <p:cNvSpPr txBox="1"/>
          <p:nvPr/>
        </p:nvSpPr>
        <p:spPr>
          <a:xfrm>
            <a:off x="643467" y="6315814"/>
            <a:ext cx="18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전위순회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7E2BB-074F-4159-AF44-06F71C07ADF7}"/>
              </a:ext>
            </a:extLst>
          </p:cNvPr>
          <p:cNvSpPr txBox="1"/>
          <p:nvPr/>
        </p:nvSpPr>
        <p:spPr>
          <a:xfrm>
            <a:off x="6079236" y="5094696"/>
            <a:ext cx="18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후위순회</a:t>
            </a:r>
          </a:p>
        </p:txBody>
      </p:sp>
    </p:spTree>
    <p:extLst>
      <p:ext uri="{BB962C8B-B14F-4D97-AF65-F5344CB8AC3E}">
        <p14:creationId xmlns:p14="http://schemas.microsoft.com/office/powerpoint/2010/main" val="118429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이진 트리의 순회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E5E7C-B7BF-409D-B075-E89C86736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9" y="1457471"/>
            <a:ext cx="3781951" cy="2399303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F7FC06-6B06-4D4D-AA41-CD0865761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845" y="1554166"/>
            <a:ext cx="4234235" cy="4667468"/>
          </a:xfrm>
        </p:spPr>
      </p:pic>
    </p:spTree>
    <p:extLst>
      <p:ext uri="{BB962C8B-B14F-4D97-AF65-F5344CB8AC3E}">
        <p14:creationId xmlns:p14="http://schemas.microsoft.com/office/powerpoint/2010/main" val="339782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이진 트리를 이용해 수식 트리를 처리하라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수식 트리의 구성은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피연산자들은 단말 노드</a:t>
            </a:r>
            <a:r>
              <a:rPr lang="en-US" altLang="ko-KR" sz="2000" dirty="0"/>
              <a:t>,</a:t>
            </a:r>
          </a:p>
          <a:p>
            <a:pPr marL="0" indent="0" latinLnBrk="0">
              <a:buNone/>
            </a:pPr>
            <a:r>
              <a:rPr lang="ko-KR" altLang="en-US" sz="2000" dirty="0"/>
              <a:t>연산자들은 </a:t>
            </a:r>
            <a:r>
              <a:rPr lang="ko-KR" altLang="en-US" sz="2000" dirty="0" err="1"/>
              <a:t>비단말</a:t>
            </a:r>
            <a:r>
              <a:rPr lang="ko-KR" altLang="en-US" sz="2000" dirty="0"/>
              <a:t> 노드에 구성되어 있다</a:t>
            </a:r>
            <a:r>
              <a:rPr lang="en-US" altLang="ko-KR" sz="2000" dirty="0"/>
              <a:t>.</a:t>
            </a:r>
          </a:p>
          <a:p>
            <a:pPr latinLnBrk="0"/>
            <a:r>
              <a:rPr lang="ko-KR" altLang="en-US" sz="2000" dirty="0"/>
              <a:t>앞서 배운 순회 방법 중 </a:t>
            </a:r>
            <a:r>
              <a:rPr lang="ko-KR" altLang="en-US" sz="2000" dirty="0" err="1"/>
              <a:t>옳바른</a:t>
            </a:r>
            <a:r>
              <a:rPr lang="ko-KR" altLang="en-US" sz="2000" dirty="0"/>
              <a:t> 방법을 찾아 적용하여라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수식 트리 예시는 다음과 같다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내용 개체 틀 6" descr="텍스트, 게이지, 장치이(가) 표시된 사진&#10;&#10;자동 생성된 설명">
            <a:extLst>
              <a:ext uri="{FF2B5EF4-FFF2-40B4-BE49-F238E27FC236}">
                <a16:creationId xmlns:a16="http://schemas.microsoft.com/office/drawing/2014/main" id="{9C378A48-7937-4589-BD0B-F7C4DDB8BD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22" y="2078731"/>
            <a:ext cx="5319243" cy="2150332"/>
          </a:xfrm>
        </p:spPr>
      </p:pic>
    </p:spTree>
    <p:extLst>
      <p:ext uri="{BB962C8B-B14F-4D97-AF65-F5344CB8AC3E}">
        <p14:creationId xmlns:p14="http://schemas.microsoft.com/office/powerpoint/2010/main" val="345778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자료구조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E83D8-80B7-4EBA-8C7D-E32E71FBD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669" y="1889786"/>
            <a:ext cx="6096165" cy="4220422"/>
          </a:xfrm>
          <a:prstGeom prst="rect">
            <a:avLst/>
          </a:prstGeom>
        </p:spPr>
      </p:pic>
      <p:pic>
        <p:nvPicPr>
          <p:cNvPr id="10" name="그림 9" descr="텍스트, 장난감, 인형이(가) 표시된 사진&#10;&#10;자동 생성된 설명">
            <a:extLst>
              <a:ext uri="{FF2B5EF4-FFF2-40B4-BE49-F238E27FC236}">
                <a16:creationId xmlns:a16="http://schemas.microsoft.com/office/drawing/2014/main" id="{40DD7176-77CB-4D66-97C2-CDD955C5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6" y="3911739"/>
            <a:ext cx="3527854" cy="2198469"/>
          </a:xfrm>
          <a:prstGeom prst="rect">
            <a:avLst/>
          </a:prstGeom>
        </p:spPr>
      </p:pic>
      <p:pic>
        <p:nvPicPr>
          <p:cNvPr id="16" name="그림 15" descr="접시, 식탁용기구, 하얀색, 돌림판이(가) 표시된 사진&#10;&#10;자동 생성된 설명">
            <a:extLst>
              <a:ext uri="{FF2B5EF4-FFF2-40B4-BE49-F238E27FC236}">
                <a16:creationId xmlns:a16="http://schemas.microsoft.com/office/drawing/2014/main" id="{28987C3E-0731-48D2-95F4-6E8F5C410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6" y="1889786"/>
            <a:ext cx="3527854" cy="16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자료구조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A32EBA3-A0AD-4975-B268-F0D72ABCE5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7445385"/>
              </p:ext>
            </p:extLst>
          </p:nvPr>
        </p:nvGraphicFramePr>
        <p:xfrm>
          <a:off x="813031" y="2111746"/>
          <a:ext cx="4715314" cy="339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657">
                  <a:extLst>
                    <a:ext uri="{9D8B030D-6E8A-4147-A177-3AD203B41FA5}">
                      <a16:colId xmlns:a16="http://schemas.microsoft.com/office/drawing/2014/main" val="3217708711"/>
                    </a:ext>
                  </a:extLst>
                </a:gridCol>
                <a:gridCol w="2357657">
                  <a:extLst>
                    <a:ext uri="{9D8B030D-6E8A-4147-A177-3AD203B41FA5}">
                      <a16:colId xmlns:a16="http://schemas.microsoft.com/office/drawing/2014/main" val="2309247385"/>
                    </a:ext>
                  </a:extLst>
                </a:gridCol>
              </a:tblGrid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일상생활에서의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해당하는 자료구조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01231"/>
                  </a:ext>
                </a:extLst>
              </a:tr>
              <a:tr h="759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그릇을 쌓아서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보관하는 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17325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마트 계산대의 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55097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버킷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3390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영어사전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4737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49512"/>
                  </a:ext>
                </a:extLst>
              </a:tr>
              <a:tr h="440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디렉토리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2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5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추상자료형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자료형</a:t>
            </a:r>
            <a:endParaRPr lang="en-US" altLang="ko-KR" sz="2000" dirty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/>
              <a:t>해당 자료형에 가능한 값</a:t>
            </a:r>
            <a:endParaRPr lang="en-US" altLang="ko-KR" sz="2000" dirty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/>
              <a:t>해당 자료형에서 수행이 가능한 명령들</a:t>
            </a:r>
            <a:endParaRPr lang="en-US" altLang="ko-KR" sz="2000" dirty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sz="2000" dirty="0"/>
              <a:t>해당 자료형을 저장하는 방식</a:t>
            </a:r>
            <a:endParaRPr lang="en-US" altLang="ko-KR" sz="2000" dirty="0"/>
          </a:p>
          <a:p>
            <a:pPr marL="457200" indent="-457200" latinLnBrk="0">
              <a:buFont typeface="+mj-lt"/>
              <a:buAutoNum type="arabicPeriod"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자료형에 가능한 값도 중요하지만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실행가능한 연산도 매우 중요</a:t>
            </a:r>
            <a:endParaRPr lang="en-US" altLang="ko-KR" sz="2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B2F5D27-9990-41EB-8C40-C88F1568B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8" y="1726145"/>
            <a:ext cx="5181600" cy="1814352"/>
          </a:xfrm>
        </p:spPr>
      </p:pic>
    </p:spTree>
    <p:extLst>
      <p:ext uri="{BB962C8B-B14F-4D97-AF65-F5344CB8AC3E}">
        <p14:creationId xmlns:p14="http://schemas.microsoft.com/office/powerpoint/2010/main" val="123860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추상자료형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추상적</a:t>
            </a:r>
            <a:r>
              <a:rPr lang="en-US" altLang="ko-KR" sz="2000" dirty="0"/>
              <a:t>,</a:t>
            </a:r>
            <a:r>
              <a:rPr lang="ko-KR" altLang="en-US" sz="2000" dirty="0"/>
              <a:t>수학적으로 자료형을 표현한 것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데이터나 연산이 무엇</a:t>
            </a:r>
            <a:r>
              <a:rPr lang="en-US" altLang="ko-KR" sz="2000" dirty="0"/>
              <a:t>(what)</a:t>
            </a:r>
            <a:r>
              <a:rPr lang="ko-KR" altLang="en-US" sz="2000" dirty="0"/>
              <a:t>인지는 정의되지만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</a:t>
            </a:r>
            <a:r>
              <a:rPr lang="en-US" altLang="ko-KR" sz="2000" dirty="0"/>
              <a:t>(how)</a:t>
            </a:r>
            <a:r>
              <a:rPr lang="ko-KR" altLang="en-US" sz="2000" dirty="0"/>
              <a:t>는 구현되지 않는다</a:t>
            </a:r>
            <a:r>
              <a:rPr lang="en-US" altLang="ko-KR" sz="2000" dirty="0"/>
              <a:t>.</a:t>
            </a:r>
          </a:p>
          <a:p>
            <a:pPr latinLnBrk="0"/>
            <a:endParaRPr lang="en-US" altLang="ko-KR" sz="20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99B144E-0EBF-46A7-A352-3F6DAB5E8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2" y="1960744"/>
            <a:ext cx="5181600" cy="2495080"/>
          </a:xfrm>
        </p:spPr>
      </p:pic>
    </p:spTree>
    <p:extLst>
      <p:ext uri="{BB962C8B-B14F-4D97-AF65-F5344CB8AC3E}">
        <p14:creationId xmlns:p14="http://schemas.microsoft.com/office/powerpoint/2010/main" val="225951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성능 분석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컴퓨터가 과거에 비해 매우 좋은 연산속도를 보이나 처리해야할 데이터 양도 매우 방대해 져서 프로그램의 효율성은 여전히 중요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B61C96-F98D-475C-9F8D-DC3EB3D655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549540"/>
              </p:ext>
            </p:extLst>
          </p:nvPr>
        </p:nvGraphicFramePr>
        <p:xfrm>
          <a:off x="5225644" y="1960744"/>
          <a:ext cx="4774035" cy="163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61">
                  <a:extLst>
                    <a:ext uri="{9D8B030D-6E8A-4147-A177-3AD203B41FA5}">
                      <a16:colId xmlns:a16="http://schemas.microsoft.com/office/drawing/2014/main" val="440239584"/>
                    </a:ext>
                  </a:extLst>
                </a:gridCol>
                <a:gridCol w="1498629">
                  <a:extLst>
                    <a:ext uri="{9D8B030D-6E8A-4147-A177-3AD203B41FA5}">
                      <a16:colId xmlns:a16="http://schemas.microsoft.com/office/drawing/2014/main" val="1083244029"/>
                    </a:ext>
                  </a:extLst>
                </a:gridCol>
                <a:gridCol w="1591345">
                  <a:extLst>
                    <a:ext uri="{9D8B030D-6E8A-4147-A177-3AD203B41FA5}">
                      <a16:colId xmlns:a16="http://schemas.microsoft.com/office/drawing/2014/main" val="535986412"/>
                    </a:ext>
                  </a:extLst>
                </a:gridCol>
              </a:tblGrid>
              <a:tr h="568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자료의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</a:t>
                      </a:r>
                      <a:r>
                        <a:rPr lang="en-US" altLang="ko-KR" dirty="0"/>
                        <a:t>A</a:t>
                      </a:r>
                    </a:p>
                    <a:p>
                      <a:pPr latinLnBrk="1"/>
                      <a:r>
                        <a:rPr lang="en-US" altLang="ko-KR" dirty="0"/>
                        <a:t>:n^2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</a:t>
                      </a:r>
                      <a:r>
                        <a:rPr lang="en-US" altLang="ko-KR" dirty="0"/>
                        <a:t>B</a:t>
                      </a:r>
                    </a:p>
                    <a:p>
                      <a:pPr latinLnBrk="1"/>
                      <a:r>
                        <a:rPr lang="en-US" altLang="ko-KR" dirty="0"/>
                        <a:t>:2^n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19122"/>
                  </a:ext>
                </a:extLst>
              </a:tr>
              <a:tr h="49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n=6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93459"/>
                  </a:ext>
                </a:extLst>
              </a:tr>
              <a:tr h="49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n=100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</a:t>
                      </a:r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4x10^22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성능 분석</a:t>
            </a:r>
            <a:r>
              <a:rPr lang="en-US" altLang="ko-KR" sz="3600" dirty="0"/>
              <a:t>(</a:t>
            </a:r>
            <a:r>
              <a:rPr lang="ko-KR" altLang="en-US" sz="3600" dirty="0"/>
              <a:t>수행시간 측정</a:t>
            </a:r>
            <a:r>
              <a:rPr lang="en-US" altLang="ko-KR" sz="3600" dirty="0"/>
              <a:t>)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가장 단순하지만 가장 확실한 방법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프로그램을 직접 실행해 수행시간을 측정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알고리즘이 복잡할 경우 큰 부담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같은 하드웨어를 통해 측정해야 함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실험에 사용한 데이터가  아닐 경우 다른 결과를 나타낼 수 있음</a:t>
            </a:r>
            <a:endParaRPr lang="en-US" altLang="ko-KR" sz="2000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B193F750-0ADD-40AA-BE44-757627351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80" y="1960744"/>
            <a:ext cx="5181600" cy="2554816"/>
          </a:xfrm>
        </p:spPr>
      </p:pic>
    </p:spTree>
    <p:extLst>
      <p:ext uri="{BB962C8B-B14F-4D97-AF65-F5344CB8AC3E}">
        <p14:creationId xmlns:p14="http://schemas.microsoft.com/office/powerpoint/2010/main" val="38839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75BC-BF80-4BBD-97A5-C5846557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성능 분석</a:t>
            </a:r>
            <a:r>
              <a:rPr lang="en-US" altLang="ko-KR" sz="3600" dirty="0"/>
              <a:t>(</a:t>
            </a:r>
            <a:r>
              <a:rPr lang="ko-KR" altLang="en-US" sz="3600" dirty="0"/>
              <a:t>시간 복잡도 함수</a:t>
            </a:r>
            <a:r>
              <a:rPr lang="en-US" altLang="ko-KR" sz="3600" dirty="0"/>
              <a:t>)</a:t>
            </a: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5C85-D02D-4584-AC3B-11F39941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1960744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연산의 수를 입력의 개수 </a:t>
            </a:r>
            <a:r>
              <a:rPr lang="en-US" altLang="ko-KR" sz="2000" dirty="0"/>
              <a:t>n</a:t>
            </a:r>
            <a:r>
              <a:rPr lang="ko-KR" altLang="en-US" sz="2000" dirty="0"/>
              <a:t>의 함수로 나타낸 것</a:t>
            </a:r>
            <a:endParaRPr lang="en-US" altLang="ko-KR" sz="2000" dirty="0"/>
          </a:p>
          <a:p>
            <a:pPr latinLnBrk="0"/>
            <a:r>
              <a:rPr lang="en-US" altLang="ko-KR" sz="2000" dirty="0"/>
              <a:t>T(n)</a:t>
            </a:r>
            <a:r>
              <a:rPr lang="ko-KR" altLang="en-US" sz="2000" dirty="0"/>
              <a:t>으로 표기</a:t>
            </a: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CC162BF-C1E3-4B77-824A-200514D198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7913271"/>
              </p:ext>
            </p:extLst>
          </p:nvPr>
        </p:nvGraphicFramePr>
        <p:xfrm>
          <a:off x="4713914" y="1950074"/>
          <a:ext cx="6834619" cy="1304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10">
                  <a:extLst>
                    <a:ext uri="{9D8B030D-6E8A-4147-A177-3AD203B41FA5}">
                      <a16:colId xmlns:a16="http://schemas.microsoft.com/office/drawing/2014/main" val="3754240966"/>
                    </a:ext>
                  </a:extLst>
                </a:gridCol>
                <a:gridCol w="2256492">
                  <a:extLst>
                    <a:ext uri="{9D8B030D-6E8A-4147-A177-3AD203B41FA5}">
                      <a16:colId xmlns:a16="http://schemas.microsoft.com/office/drawing/2014/main" val="522900934"/>
                    </a:ext>
                  </a:extLst>
                </a:gridCol>
                <a:gridCol w="2957617">
                  <a:extLst>
                    <a:ext uri="{9D8B030D-6E8A-4147-A177-3AD203B41FA5}">
                      <a16:colId xmlns:a16="http://schemas.microsoft.com/office/drawing/2014/main" val="2889049372"/>
                    </a:ext>
                  </a:extLst>
                </a:gridCol>
              </a:tblGrid>
              <a:tr h="372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78665"/>
                  </a:ext>
                </a:extLst>
              </a:tr>
              <a:tr h="932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sum&lt;-n*n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&lt;- to n do</a:t>
                      </a:r>
                    </a:p>
                    <a:p>
                      <a:pPr latinLnBrk="1"/>
                      <a:r>
                        <a:rPr lang="ko-KR" altLang="en-US" dirty="0"/>
                        <a:t>     </a:t>
                      </a:r>
                      <a:r>
                        <a:rPr lang="en-US" altLang="ko-KR" dirty="0"/>
                        <a:t>sum&lt;-</a:t>
                      </a:r>
                      <a:r>
                        <a:rPr lang="en-US" altLang="ko-KR" dirty="0" err="1"/>
                        <a:t>sum+n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&lt;-to n do</a:t>
                      </a:r>
                    </a:p>
                    <a:p>
                      <a:pPr latinLnBrk="1"/>
                      <a:r>
                        <a:rPr lang="en-US" altLang="ko-KR" dirty="0"/>
                        <a:t>     for j&lt;- to n do</a:t>
                      </a:r>
                    </a:p>
                    <a:p>
                      <a:pPr latinLnBrk="1"/>
                      <a:r>
                        <a:rPr lang="en-US" altLang="ko-KR" dirty="0"/>
                        <a:t>          sum&lt;-sum+1;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61030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F5DCC35-584C-4116-95B9-844E5A57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31136"/>
              </p:ext>
            </p:extLst>
          </p:nvPr>
        </p:nvGraphicFramePr>
        <p:xfrm>
          <a:off x="4713913" y="3850546"/>
          <a:ext cx="6834620" cy="22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655">
                  <a:extLst>
                    <a:ext uri="{9D8B030D-6E8A-4147-A177-3AD203B41FA5}">
                      <a16:colId xmlns:a16="http://schemas.microsoft.com/office/drawing/2014/main" val="3131786069"/>
                    </a:ext>
                  </a:extLst>
                </a:gridCol>
                <a:gridCol w="1708655">
                  <a:extLst>
                    <a:ext uri="{9D8B030D-6E8A-4147-A177-3AD203B41FA5}">
                      <a16:colId xmlns:a16="http://schemas.microsoft.com/office/drawing/2014/main" val="3317842257"/>
                    </a:ext>
                  </a:extLst>
                </a:gridCol>
                <a:gridCol w="1708655">
                  <a:extLst>
                    <a:ext uri="{9D8B030D-6E8A-4147-A177-3AD203B41FA5}">
                      <a16:colId xmlns:a16="http://schemas.microsoft.com/office/drawing/2014/main" val="2489428365"/>
                    </a:ext>
                  </a:extLst>
                </a:gridCol>
                <a:gridCol w="1708655">
                  <a:extLst>
                    <a:ext uri="{9D8B030D-6E8A-4147-A177-3AD203B41FA5}">
                      <a16:colId xmlns:a16="http://schemas.microsoft.com/office/drawing/2014/main" val="851417008"/>
                    </a:ext>
                  </a:extLst>
                </a:gridCol>
              </a:tblGrid>
              <a:tr h="3705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8591"/>
                  </a:ext>
                </a:extLst>
              </a:tr>
              <a:tr h="37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14659"/>
                  </a:ext>
                </a:extLst>
              </a:tr>
              <a:tr h="37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73049"/>
                  </a:ext>
                </a:extLst>
              </a:tr>
              <a:tr h="37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99350"/>
                  </a:ext>
                </a:extLst>
              </a:tr>
              <a:tr h="37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7637"/>
                  </a:ext>
                </a:extLst>
              </a:tr>
              <a:tr h="370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전체연산수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7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769</Words>
  <Application>Microsoft Office PowerPoint</Application>
  <PresentationFormat>와이드스크린</PresentationFormat>
  <Paragraphs>194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자료구조</vt:lpstr>
      <vt:lpstr>프로그램</vt:lpstr>
      <vt:lpstr>자료구조</vt:lpstr>
      <vt:lpstr>자료구조</vt:lpstr>
      <vt:lpstr>추상자료형</vt:lpstr>
      <vt:lpstr>추상자료형</vt:lpstr>
      <vt:lpstr>성능 분석</vt:lpstr>
      <vt:lpstr>성능 분석(수행시간 측정)</vt:lpstr>
      <vt:lpstr>성능 분석(시간 복잡도 함수)</vt:lpstr>
      <vt:lpstr>빅오 표기법</vt:lpstr>
      <vt:lpstr>스택</vt:lpstr>
      <vt:lpstr>스택</vt:lpstr>
      <vt:lpstr>스택 응용(후위 표기 수식의 계산)</vt:lpstr>
      <vt:lpstr>스택 응용(후위 표기 수식의 계산)</vt:lpstr>
      <vt:lpstr>큐</vt:lpstr>
      <vt:lpstr>선형큐</vt:lpstr>
      <vt:lpstr>원형큐</vt:lpstr>
      <vt:lpstr>원형큐</vt:lpstr>
      <vt:lpstr>원형큐</vt:lpstr>
      <vt:lpstr>트리</vt:lpstr>
      <vt:lpstr>트리용어</vt:lpstr>
      <vt:lpstr>이진 트리</vt:lpstr>
      <vt:lpstr>이진 트리</vt:lpstr>
      <vt:lpstr>이진 트리</vt:lpstr>
      <vt:lpstr>이진 트리의 순회</vt:lpstr>
      <vt:lpstr>이진 트리의 순회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jsw0402</cp:lastModifiedBy>
  <cp:revision>165</cp:revision>
  <dcterms:created xsi:type="dcterms:W3CDTF">2020-11-03T10:59:29Z</dcterms:created>
  <dcterms:modified xsi:type="dcterms:W3CDTF">2021-08-14T04:40:52Z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