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301" r:id="rId5"/>
    <p:sldId id="303" r:id="rId6"/>
    <p:sldId id="302" r:id="rId7"/>
    <p:sldId id="304" r:id="rId8"/>
    <p:sldId id="315" r:id="rId9"/>
    <p:sldId id="317" r:id="rId10"/>
    <p:sldId id="316" r:id="rId11"/>
    <p:sldId id="313" r:id="rId12"/>
    <p:sldId id="31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8" r:id="rId22"/>
    <p:sldId id="319" r:id="rId23"/>
    <p:sldId id="328" r:id="rId24"/>
    <p:sldId id="331" r:id="rId25"/>
    <p:sldId id="320" r:id="rId26"/>
    <p:sldId id="326" r:id="rId27"/>
    <p:sldId id="325" r:id="rId28"/>
    <p:sldId id="327" r:id="rId29"/>
    <p:sldId id="329" r:id="rId30"/>
    <p:sldId id="330" r:id="rId31"/>
    <p:sldId id="323" r:id="rId32"/>
    <p:sldId id="324" r:id="rId33"/>
    <p:sldId id="334" r:id="rId34"/>
    <p:sldId id="321" r:id="rId35"/>
    <p:sldId id="322" r:id="rId36"/>
    <p:sldId id="333" r:id="rId37"/>
    <p:sldId id="336" r:id="rId38"/>
    <p:sldId id="337" r:id="rId39"/>
    <p:sldId id="335" r:id="rId40"/>
    <p:sldId id="338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객체 지향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E69E7-1804-4A2F-88F4-DFA966208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95B05-B6B2-44B4-B8DB-DE308421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언어의 특성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BAD37-5D5E-4680-A0CC-BFD953B9D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객체 지향 언어는 실세계의 객체를 프로그램 내에 표현하기 위해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클래스와 객체 개념을 도입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/>
              <a:t>다형성의 특성을 가진다</a:t>
            </a:r>
          </a:p>
        </p:txBody>
      </p:sp>
    </p:spTree>
    <p:extLst>
      <p:ext uri="{BB962C8B-B14F-4D97-AF65-F5344CB8AC3E}">
        <p14:creationId xmlns:p14="http://schemas.microsoft.com/office/powerpoint/2010/main" val="317910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2ECD1-C05F-4C93-AAF4-CC809F23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캡슐화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788BA-FA47-455A-9D6A-B4CF81701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캡슐화 </a:t>
            </a:r>
            <a:r>
              <a:rPr lang="en-US" altLang="ko-KR" sz="2000" dirty="0"/>
              <a:t>: </a:t>
            </a:r>
            <a:r>
              <a:rPr lang="ko-KR" altLang="en-US" sz="2000" dirty="0"/>
              <a:t>객체를 캡슐로 싸서 내부를 보호하고 볼 수 없게 하는 것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1800" dirty="0"/>
              <a:t>-&gt;</a:t>
            </a:r>
            <a:r>
              <a:rPr lang="ko-KR" altLang="en-US" sz="1800" dirty="0"/>
              <a:t>객체의 가장 본질적인 특징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대표적인 예 </a:t>
            </a:r>
            <a:r>
              <a:rPr lang="en-US" altLang="ko-KR" sz="2000" dirty="0"/>
              <a:t>: </a:t>
            </a:r>
            <a:r>
              <a:rPr lang="ko-KR" altLang="en-US" sz="2000" dirty="0"/>
              <a:t>캡슐 약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800" dirty="0"/>
              <a:t>	-&gt;</a:t>
            </a:r>
            <a:r>
              <a:rPr lang="ko-KR" altLang="en-US" sz="1800" dirty="0"/>
              <a:t>캡슐에 든 약은 어떤 색인지</a:t>
            </a:r>
            <a:r>
              <a:rPr lang="en-US" altLang="ko-KR" sz="1800" dirty="0"/>
              <a:t>,</a:t>
            </a:r>
            <a:r>
              <a:rPr lang="ko-KR" altLang="en-US" sz="1800" dirty="0"/>
              <a:t>어떤 성분인지 보이지 않으며</a:t>
            </a:r>
            <a:r>
              <a:rPr lang="en-US" altLang="ko-KR" sz="1800" dirty="0"/>
              <a:t>, </a:t>
            </a:r>
            <a:r>
              <a:rPr lang="ko-KR" altLang="en-US" sz="1800" dirty="0"/>
              <a:t>외부 접근으로부터 안전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외부와의 접속을 위해 몇 부분만 공개 노출</a:t>
            </a:r>
          </a:p>
        </p:txBody>
      </p:sp>
    </p:spTree>
    <p:extLst>
      <p:ext uri="{BB962C8B-B14F-4D97-AF65-F5344CB8AC3E}">
        <p14:creationId xmlns:p14="http://schemas.microsoft.com/office/powerpoint/2010/main" val="189941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C11CF-D24D-4DAF-B0CF-342CC31E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캡슐화 예시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482BC04-5E93-45FB-BA33-D26847CB9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7495"/>
            <a:ext cx="10515600" cy="3647598"/>
          </a:xfrm>
        </p:spPr>
      </p:pic>
    </p:spTree>
    <p:extLst>
      <p:ext uri="{BB962C8B-B14F-4D97-AF65-F5344CB8AC3E}">
        <p14:creationId xmlns:p14="http://schemas.microsoft.com/office/powerpoint/2010/main" val="272758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D3F12-070B-4D7C-92D0-A4F3E300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캡슐화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784FF-42FB-4D68-9B42-993BAED31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실세계</a:t>
            </a:r>
            <a:r>
              <a:rPr lang="en-US" altLang="ko-KR" dirty="0"/>
              <a:t> </a:t>
            </a:r>
            <a:r>
              <a:rPr lang="ko-KR" altLang="en-US" dirty="0"/>
              <a:t>객체들의 외부 노출의 예시로는 뭐가 있을까요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sz="2000" dirty="0"/>
              <a:t>Tv</a:t>
            </a:r>
            <a:r>
              <a:rPr lang="ko-KR" altLang="en-US" sz="2000" dirty="0"/>
              <a:t>의 </a:t>
            </a:r>
            <a:r>
              <a:rPr lang="en-US" altLang="ko-KR" sz="2000" dirty="0"/>
              <a:t>on/off</a:t>
            </a:r>
            <a:r>
              <a:rPr lang="ko-KR" altLang="en-US" sz="2000" dirty="0"/>
              <a:t>버튼</a:t>
            </a:r>
            <a:r>
              <a:rPr lang="en-US" altLang="ko-KR" sz="2000" dirty="0"/>
              <a:t>,</a:t>
            </a:r>
            <a:r>
              <a:rPr lang="ko-KR" altLang="en-US" sz="2000" dirty="0"/>
              <a:t>밝기 조절 버튼</a:t>
            </a:r>
            <a:r>
              <a:rPr lang="en-US" altLang="ko-KR" sz="2000" dirty="0"/>
              <a:t>,</a:t>
            </a:r>
            <a:r>
              <a:rPr lang="ko-KR" altLang="en-US" sz="2000" dirty="0"/>
              <a:t>채널 버튼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자판기의 음료 선택 버튼 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카메라의 촬영 버튼 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핸드폰의 홈 버튼 </a:t>
            </a:r>
          </a:p>
        </p:txBody>
      </p:sp>
    </p:spTree>
    <p:extLst>
      <p:ext uri="{BB962C8B-B14F-4D97-AF65-F5344CB8AC3E}">
        <p14:creationId xmlns:p14="http://schemas.microsoft.com/office/powerpoint/2010/main" val="8622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D221B-22E8-4BE5-80A6-99EC9C6A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DAD1A-D7F2-4C44-B491-05FC521CD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/>
              <a:t>상위 개체의 속성이 하위 개체에 물려져서</a:t>
            </a:r>
            <a:r>
              <a:rPr lang="en-US" altLang="ko-KR" sz="2400" dirty="0"/>
              <a:t>, </a:t>
            </a:r>
            <a:r>
              <a:rPr lang="ko-KR" altLang="en-US" sz="2400" dirty="0"/>
              <a:t>하위 개체가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상위 개체의 속성을 모두 가지는 관계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대표적인 예 </a:t>
            </a:r>
            <a:r>
              <a:rPr lang="en-US" altLang="ko-KR" sz="2400" dirty="0"/>
              <a:t>: </a:t>
            </a:r>
            <a:r>
              <a:rPr lang="ko-KR" altLang="en-US" sz="2400" dirty="0"/>
              <a:t>동물은 생물의 속성을 물려받고 있다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부모와 자식</a:t>
            </a:r>
            <a:r>
              <a:rPr lang="en-US" altLang="ko-KR" sz="2400" dirty="0"/>
              <a:t>, </a:t>
            </a:r>
            <a:r>
              <a:rPr lang="ko-KR" altLang="en-US" sz="2400" dirty="0"/>
              <a:t>슈퍼 클래스와 서브 클래스</a:t>
            </a:r>
          </a:p>
        </p:txBody>
      </p:sp>
    </p:spTree>
    <p:extLst>
      <p:ext uri="{BB962C8B-B14F-4D97-AF65-F5344CB8AC3E}">
        <p14:creationId xmlns:p14="http://schemas.microsoft.com/office/powerpoint/2010/main" val="25340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F8651-90A0-4E9F-9C83-D3684F23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3B23531-640E-446F-B2F5-9ED32C5DE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990" y="1690688"/>
            <a:ext cx="10419810" cy="3769591"/>
          </a:xfrm>
        </p:spPr>
      </p:pic>
    </p:spTree>
    <p:extLst>
      <p:ext uri="{BB962C8B-B14F-4D97-AF65-F5344CB8AC3E}">
        <p14:creationId xmlns:p14="http://schemas.microsoft.com/office/powerpoint/2010/main" val="261258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E60D2-C399-4039-B80A-AC5DFC38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BDF3B-90E8-4014-ADC4-325B1366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같은 이름의 메서드</a:t>
            </a:r>
            <a:r>
              <a:rPr lang="en-US" altLang="ko-KR" sz="2400" dirty="0"/>
              <a:t>(</a:t>
            </a:r>
            <a:r>
              <a:rPr lang="ko-KR" altLang="en-US" sz="2400" dirty="0"/>
              <a:t>함수</a:t>
            </a:r>
            <a:r>
              <a:rPr lang="en-US" altLang="ko-KR" sz="2400" dirty="0"/>
              <a:t>)</a:t>
            </a:r>
            <a:r>
              <a:rPr lang="ko-KR" altLang="en-US" sz="2400" dirty="0"/>
              <a:t>가 클래스 혹은 객체에 따라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다르게 동작하도록 구현되는 것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오버라이딩과</a:t>
            </a:r>
            <a:r>
              <a:rPr lang="ko-KR" altLang="en-US" sz="2400" dirty="0"/>
              <a:t> 오버로딩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9991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FF16C-7A3B-4B60-99C4-C3698A7F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23E8B-2AB7-4060-BABF-C278E2E85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오버라이딩</a:t>
            </a:r>
            <a:r>
              <a:rPr lang="en-US" altLang="ko-KR" sz="2000" dirty="0"/>
              <a:t>(overriding)</a:t>
            </a:r>
          </a:p>
          <a:p>
            <a:pPr marL="0" indent="0">
              <a:buNone/>
            </a:pPr>
            <a:r>
              <a:rPr lang="ko-KR" altLang="en-US" sz="2400" dirty="0"/>
              <a:t>슈퍼클래스에 구현된 메소드를</a:t>
            </a:r>
            <a:r>
              <a:rPr lang="en-US" altLang="ko-KR" sz="2400" dirty="0"/>
              <a:t>, </a:t>
            </a:r>
            <a:r>
              <a:rPr lang="ko-KR" altLang="en-US" sz="2400" dirty="0"/>
              <a:t>서브 클래스에서 동일한 이름으로 자신의 특징에 맞게 다시 </a:t>
            </a:r>
            <a:r>
              <a:rPr lang="ko-KR" altLang="en-US" sz="2400" dirty="0" err="1"/>
              <a:t>구현하는것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오버로딩</a:t>
            </a:r>
            <a:r>
              <a:rPr lang="en-US" altLang="ko-KR" sz="2000" dirty="0"/>
              <a:t>(overloading)</a:t>
            </a:r>
          </a:p>
          <a:p>
            <a:pPr marL="0" indent="0">
              <a:buNone/>
            </a:pPr>
            <a:r>
              <a:rPr lang="ko-KR" altLang="en-US" sz="2400" dirty="0"/>
              <a:t>이름은 같지만 서로 다르게 동작하는 메소드를 여러 개 만드는 것</a:t>
            </a:r>
          </a:p>
        </p:txBody>
      </p:sp>
    </p:spTree>
    <p:extLst>
      <p:ext uri="{BB962C8B-B14F-4D97-AF65-F5344CB8AC3E}">
        <p14:creationId xmlns:p14="http://schemas.microsoft.com/office/powerpoint/2010/main" val="171537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8AC63-0A9D-4DEC-A97C-3A5102F23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br>
              <a:rPr lang="en-US" altLang="ko-KR" dirty="0"/>
            </a:b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65E0F-4E9B-4927-8A70-2A1DC75068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20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EF789-E770-4B40-B6F9-193BDE28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891A5-C301-4B39-A809-C3FD79E9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를 이용하여 객체 지향 프로그래밍을 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ko-KR" altLang="en-US" dirty="0"/>
              <a:t>를 이용하면 보다 편하게 프로그래밍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70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18C4F-D682-43FB-B078-E5726FCB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97E10-12DB-4863-A8D1-72E5C71D9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객체 지향 프로그래밍이란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2.python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를 통해 객체 지향 프로그래밍 </a:t>
            </a:r>
            <a:r>
              <a:rPr lang="ko-KR" altLang="en-US" dirty="0" err="1"/>
              <a:t>배워보기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3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2D727-76A6-4304-8CB9-9F23A739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기본 구조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8EC491-56AC-4E93-B957-383265D5D4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/>
              <a:t>파이썬의</a:t>
            </a:r>
            <a:r>
              <a:rPr lang="ko-KR" altLang="en-US" sz="2400" dirty="0"/>
              <a:t> 클래스는 그 자체가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하나의 네임스페이스이기 때문에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인스턴스 생성과 상관없이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클래스 내의 메서드를 직접 호출 가능</a:t>
            </a:r>
            <a:endParaRPr lang="en-US" altLang="ko-KR" sz="2400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667DCB62-C48E-45C5-AD13-BD3A0F0AA2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1935" y="1690688"/>
            <a:ext cx="4229911" cy="3932030"/>
          </a:xfrm>
        </p:spPr>
      </p:pic>
    </p:spTree>
    <p:extLst>
      <p:ext uri="{BB962C8B-B14F-4D97-AF65-F5344CB8AC3E}">
        <p14:creationId xmlns:p14="http://schemas.microsoft.com/office/powerpoint/2010/main" val="231358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3DC46-864C-43ED-9BC7-B4DAAD78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2D1E1-7643-4F8B-9D44-AE089E8AA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클래스 내에 정의된 </a:t>
            </a:r>
            <a:r>
              <a:rPr lang="en-US" altLang="ko-KR" sz="2000" dirty="0"/>
              <a:t>self</a:t>
            </a:r>
            <a:r>
              <a:rPr lang="ko-KR" altLang="en-US" sz="2000" dirty="0"/>
              <a:t>는 클래스 인스턴스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인스턴스 생성 후 호출 시 </a:t>
            </a:r>
            <a:r>
              <a:rPr lang="ko-KR" altLang="en-US" sz="2000" dirty="0" err="1"/>
              <a:t>파이썬이</a:t>
            </a:r>
            <a:r>
              <a:rPr lang="ko-KR" altLang="en-US" sz="2000" dirty="0"/>
              <a:t> 자동으로 </a:t>
            </a:r>
            <a:r>
              <a:rPr lang="en-US" altLang="ko-KR" sz="2000" dirty="0"/>
              <a:t>self</a:t>
            </a:r>
            <a:r>
              <a:rPr lang="ko-KR" altLang="en-US" sz="2000" dirty="0"/>
              <a:t>값을 넘김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직접 호출이 아닌 경우에는 </a:t>
            </a:r>
            <a:r>
              <a:rPr lang="en-US" altLang="ko-KR" sz="2000" dirty="0"/>
              <a:t>self </a:t>
            </a:r>
            <a:r>
              <a:rPr lang="ko-KR" altLang="en-US" sz="2000" dirty="0"/>
              <a:t>값을 받기 위해 메서드의 첫번째 인자는 </a:t>
            </a:r>
            <a:r>
              <a:rPr lang="en-US" altLang="ko-KR" sz="2000" dirty="0"/>
              <a:t>self 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03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32701-3D45-4B3C-B4B0-7DC6554E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</a:t>
            </a:r>
            <a:r>
              <a:rPr lang="en-US" altLang="ko-KR" dirty="0"/>
              <a:t>class </a:t>
            </a:r>
            <a:r>
              <a:rPr lang="ko-KR" altLang="en-US" dirty="0" err="1"/>
              <a:t>만들어보기</a:t>
            </a:r>
            <a:r>
              <a:rPr lang="ko-KR" altLang="en-US" dirty="0"/>
              <a:t>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F446B0F-D730-404F-B041-71CB8CF79F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8239" y="1825625"/>
            <a:ext cx="4132311" cy="3690137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3C901D-84AA-4FCB-832B-86D71D1CB8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[output]</a:t>
            </a:r>
          </a:p>
          <a:p>
            <a:pPr marL="0" indent="0">
              <a:buNone/>
            </a:pPr>
            <a:r>
              <a:rPr lang="en-US" altLang="ko-KR" dirty="0"/>
              <a:t>7</a:t>
            </a:r>
          </a:p>
          <a:p>
            <a:pPr marL="0" indent="0">
              <a:buNone/>
            </a:pPr>
            <a:r>
              <a:rPr lang="en-US" altLang="ko-KR" dirty="0"/>
              <a:t>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a</a:t>
            </a:r>
            <a:r>
              <a:rPr lang="ko-KR" altLang="en-US" sz="2400" dirty="0"/>
              <a:t>라는 계산기 인스턴스를 만들었다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071F0-C644-4783-8C88-96F908D89715}"/>
              </a:ext>
            </a:extLst>
          </p:cNvPr>
          <p:cNvSpPr txBox="1"/>
          <p:nvPr/>
        </p:nvSpPr>
        <p:spPr>
          <a:xfrm>
            <a:off x="2580830" y="5466033"/>
            <a:ext cx="19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ex01_1.py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39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C40D6-79C2-46BA-9202-B9D2CA52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CA4D4-1251-4CE8-9E2E-552D5EA7D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인스턴스 생성과 동시에 자동으로 호출되는 메서드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클래스 인스턴스 생성과 초기값 설정을 한번에 처리할 수 있게 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__(self)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파이썬 클래스에서 </a:t>
            </a:r>
            <a:r>
              <a:rPr lang="en-US" altLang="ko-KR" sz="2000" dirty="0"/>
              <a:t>‘__’</a:t>
            </a:r>
            <a:r>
              <a:rPr lang="ko-KR" altLang="en-US" sz="2000" dirty="0"/>
              <a:t>로 시작하는 메서드는 모두 특별한 메소드</a:t>
            </a:r>
          </a:p>
        </p:txBody>
      </p:sp>
    </p:spTree>
    <p:extLst>
      <p:ext uri="{BB962C8B-B14F-4D97-AF65-F5344CB8AC3E}">
        <p14:creationId xmlns:p14="http://schemas.microsoft.com/office/powerpoint/2010/main" val="280244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B83C-F3FA-49EA-823B-CB7FB566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 </a:t>
            </a:r>
            <a:r>
              <a:rPr lang="en-US" altLang="ko-KR" sz="2800" dirty="0"/>
              <a:t>before</a:t>
            </a:r>
            <a:endParaRPr lang="ko-KR" altLang="en-US" sz="2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19148-CE2F-4935-9002-33AC03A32B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[output]</a:t>
            </a:r>
          </a:p>
          <a:p>
            <a:pPr marL="0" indent="0">
              <a:buNone/>
            </a:pPr>
            <a:r>
              <a:rPr lang="en-US" altLang="ko-KR" dirty="0" err="1"/>
              <a:t>ojc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</a:t>
            </a:r>
          </a:p>
          <a:p>
            <a:pPr marL="0" indent="0">
              <a:buNone/>
            </a:pPr>
            <a:r>
              <a:rPr lang="en-US" altLang="ko-KR" dirty="0"/>
              <a:t>100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50</a:t>
            </a:r>
            <a:r>
              <a:rPr lang="ko-KR" altLang="en-US" dirty="0"/>
              <a:t>명의 학생 인스턴스를 생성한다고 생각해보자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77F8714C-44F6-47CB-BF8E-4D73F9C663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86775" y="1690688"/>
            <a:ext cx="3645817" cy="399370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0C2155-795E-4781-A438-2E69A65903D0}"/>
              </a:ext>
            </a:extLst>
          </p:cNvPr>
          <p:cNvSpPr txBox="1"/>
          <p:nvPr/>
        </p:nvSpPr>
        <p:spPr>
          <a:xfrm>
            <a:off x="2444097" y="5606041"/>
            <a:ext cx="19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ex01_2.py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40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C9FF9-2C4E-4A5D-A2A3-DC641B52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 </a:t>
            </a:r>
            <a:r>
              <a:rPr lang="en-US" altLang="ko-KR" sz="2800" dirty="0"/>
              <a:t>after</a:t>
            </a:r>
            <a:endParaRPr lang="ko-KR" altLang="en-US" sz="28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C5960E0-E5FD-4348-A0B9-91168C5A71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6985" y="1926077"/>
            <a:ext cx="4690895" cy="3503764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D872E4-2D88-4EA6-B018-424FCB8172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[output]</a:t>
            </a:r>
          </a:p>
          <a:p>
            <a:pPr marL="0" indent="0">
              <a:buNone/>
            </a:pPr>
            <a:r>
              <a:rPr lang="en-US" altLang="ko-KR" dirty="0" err="1"/>
              <a:t>ojc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</a:t>
            </a:r>
          </a:p>
          <a:p>
            <a:pPr marL="0" indent="0">
              <a:buNone/>
            </a:pPr>
            <a:r>
              <a:rPr lang="en-US" altLang="ko-KR" dirty="0"/>
              <a:t>100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인스턴스 생성 부분이 </a:t>
            </a:r>
            <a:r>
              <a:rPr lang="ko-KR" altLang="en-US" dirty="0" err="1"/>
              <a:t>한줄로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줄어들었다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64F45-B4C9-4FF6-A247-F6E6423F4E48}"/>
              </a:ext>
            </a:extLst>
          </p:cNvPr>
          <p:cNvSpPr txBox="1"/>
          <p:nvPr/>
        </p:nvSpPr>
        <p:spPr>
          <a:xfrm>
            <a:off x="2392823" y="5366759"/>
            <a:ext cx="19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ex01_3.py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85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E50A5-29D4-4483-BD06-47820CA5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인스턴스 변수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82BE4-7B3F-42E5-8611-8907F6F0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클래스 변수 </a:t>
            </a:r>
            <a:r>
              <a:rPr lang="en-US" altLang="ko-KR" dirty="0"/>
              <a:t>= </a:t>
            </a:r>
            <a:r>
              <a:rPr lang="ko-KR" altLang="en-US" dirty="0"/>
              <a:t>클래스내부에서 생성된 변수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인스턴스 변수 </a:t>
            </a:r>
            <a:r>
              <a:rPr lang="en-US" altLang="ko-KR" dirty="0"/>
              <a:t>= </a:t>
            </a:r>
            <a:r>
              <a:rPr lang="ko-KR" altLang="en-US" dirty="0"/>
              <a:t>인스턴스에서 생성된 변수  </a:t>
            </a:r>
          </a:p>
        </p:txBody>
      </p:sp>
    </p:spTree>
    <p:extLst>
      <p:ext uri="{BB962C8B-B14F-4D97-AF65-F5344CB8AC3E}">
        <p14:creationId xmlns:p14="http://schemas.microsoft.com/office/powerpoint/2010/main" val="369817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AFB4A-94D0-4710-8362-60CBF74D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인스턴스 변수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6F08C54-51AC-4DFB-A2C8-ACAFA693A0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4323" y="1825625"/>
            <a:ext cx="3628417" cy="4007236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42914B-DF69-4032-9A55-9184BEF178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[output]</a:t>
            </a:r>
          </a:p>
          <a:p>
            <a:pPr marL="0" indent="0">
              <a:buNone/>
            </a:pPr>
            <a:r>
              <a:rPr lang="en-US" altLang="ko-KR" dirty="0"/>
              <a:t>oh</a:t>
            </a:r>
          </a:p>
          <a:p>
            <a:pPr marL="0" indent="0">
              <a:buNone/>
            </a:pPr>
            <a:r>
              <a:rPr lang="en-US" altLang="ko-KR" dirty="0" err="1"/>
              <a:t>kim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</a:t>
            </a:r>
          </a:p>
          <a:p>
            <a:pPr marL="0" indent="0">
              <a:buNone/>
            </a:pPr>
            <a:r>
              <a:rPr lang="en-US" altLang="ko-KR" dirty="0"/>
              <a:t>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account.num_accounts</a:t>
            </a:r>
            <a:r>
              <a:rPr lang="ko-KR" altLang="en-US" dirty="0"/>
              <a:t>로 </a:t>
            </a:r>
            <a:r>
              <a:rPr lang="ko-KR" altLang="en-US" dirty="0" err="1"/>
              <a:t>접근하는게</a:t>
            </a:r>
            <a:r>
              <a:rPr lang="ko-KR" altLang="en-US" dirty="0"/>
              <a:t> 이해하기 쉽다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346BD-CDCB-4CE7-A017-7908B5D6FC6E}"/>
              </a:ext>
            </a:extLst>
          </p:cNvPr>
          <p:cNvSpPr txBox="1"/>
          <p:nvPr/>
        </p:nvSpPr>
        <p:spPr>
          <a:xfrm>
            <a:off x="2412051" y="5783132"/>
            <a:ext cx="19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ex01_4.py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87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668DA-03DE-413F-A7A7-C49AD2CB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5579E59-3919-4F7D-9601-675965DF39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564" y="1690688"/>
            <a:ext cx="5088436" cy="2878717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FB6E55-08FC-4C1E-8254-2A325D80A3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부모클래스의 내용을 자식클래스가 상속받음 </a:t>
            </a:r>
          </a:p>
        </p:txBody>
      </p:sp>
    </p:spTree>
    <p:extLst>
      <p:ext uri="{BB962C8B-B14F-4D97-AF65-F5344CB8AC3E}">
        <p14:creationId xmlns:p14="http://schemas.microsoft.com/office/powerpoint/2010/main" val="8009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71EF6-6511-42BB-9BBA-E917ABCA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770E79-CA79-4901-8E4B-52BE55A19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[output]</a:t>
            </a:r>
          </a:p>
          <a:p>
            <a:pPr marL="0" indent="0">
              <a:buNone/>
            </a:pPr>
            <a:r>
              <a:rPr lang="ko-KR" altLang="en-US" dirty="0"/>
              <a:t>대학교 클래스 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대학 이름 </a:t>
            </a:r>
            <a:r>
              <a:rPr lang="en-US" altLang="ko-KR" dirty="0"/>
              <a:t>: </a:t>
            </a:r>
            <a:r>
              <a:rPr lang="en-US" altLang="ko-KR" dirty="0" err="1"/>
              <a:t>sejong</a:t>
            </a:r>
            <a:endParaRPr lang="en-US" altLang="ko-KR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A7BF922-8084-4713-9296-E937EA75B5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5552" y="1632060"/>
            <a:ext cx="5082773" cy="359388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57C750-CE46-44DC-909C-118D7B3899A2}"/>
              </a:ext>
            </a:extLst>
          </p:cNvPr>
          <p:cNvSpPr txBox="1"/>
          <p:nvPr/>
        </p:nvSpPr>
        <p:spPr>
          <a:xfrm>
            <a:off x="2412050" y="5318081"/>
            <a:ext cx="19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ex01_5.py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70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F81A5-D670-4894-B01C-D6AC6B63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2BDAF-42B6-4EE8-84AC-256FC3D85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프로그래밍에서 필요한 데이터를 </a:t>
            </a:r>
            <a:r>
              <a:rPr lang="ko-KR" altLang="en-US" dirty="0" err="1"/>
              <a:t>추상화시켜</a:t>
            </a:r>
            <a:r>
              <a:rPr lang="ko-KR" altLang="en-US" dirty="0"/>
              <a:t> 상태와 행위를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가진 객체를 만들고 그 객체들 간의 유기적인 상호작용을 통해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로직을 구성하는 프로그래밍 방법 </a:t>
            </a:r>
          </a:p>
        </p:txBody>
      </p:sp>
    </p:spTree>
    <p:extLst>
      <p:ext uri="{BB962C8B-B14F-4D97-AF65-F5344CB8AC3E}">
        <p14:creationId xmlns:p14="http://schemas.microsoft.com/office/powerpoint/2010/main" val="363387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ABB70-30DB-4E8D-9921-55DB211B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super()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DCBABC-7438-46AD-B14A-9277CFC583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자식 클래스에서 </a:t>
            </a:r>
            <a:r>
              <a:rPr lang="en-US" altLang="ko-KR" sz="2400" dirty="0"/>
              <a:t>super()</a:t>
            </a:r>
            <a:r>
              <a:rPr lang="ko-KR" altLang="en-US" sz="2400" dirty="0"/>
              <a:t>은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부모 클래스를 뜻한다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자식클래스에서 부모 클래스의 내용을 사용하고 싶을 때 사용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super()</a:t>
            </a:r>
            <a:r>
              <a:rPr lang="ko-KR" altLang="en-US" sz="2400" dirty="0"/>
              <a:t>을</a:t>
            </a:r>
            <a:r>
              <a:rPr lang="en-US" altLang="ko-KR" sz="2400" dirty="0"/>
              <a:t> </a:t>
            </a:r>
            <a:r>
              <a:rPr lang="ko-KR" altLang="en-US" sz="2400" dirty="0"/>
              <a:t>사용하여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부모생성자 먼저 호출 가능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C8EA570-116E-487C-ADBC-DEC0D0B772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1288" y="1520933"/>
            <a:ext cx="4038802" cy="366680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FA0CE1-0CB5-4B97-A589-F557AE17977D}"/>
              </a:ext>
            </a:extLst>
          </p:cNvPr>
          <p:cNvSpPr txBox="1"/>
          <p:nvPr/>
        </p:nvSpPr>
        <p:spPr>
          <a:xfrm>
            <a:off x="2078764" y="5152401"/>
            <a:ext cx="19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ex01_6.py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7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2ABED-AA7D-4186-8F30-3A3E0D08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오버라이딩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AF9020E-F53E-41C3-B7B0-A67583E484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3324" y="1760106"/>
            <a:ext cx="4016523" cy="4140658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641E5-3C3B-431A-B5FE-24FA2D10C7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[output]</a:t>
            </a:r>
          </a:p>
          <a:p>
            <a:pPr marL="0" indent="0">
              <a:buNone/>
            </a:pPr>
            <a:r>
              <a:rPr lang="ko-KR" altLang="en-US" dirty="0"/>
              <a:t>대학교 클래스 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ojc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sejong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DA456-FAB3-4D79-976C-9FCAAC28C1A5}"/>
              </a:ext>
            </a:extLst>
          </p:cNvPr>
          <p:cNvSpPr txBox="1"/>
          <p:nvPr/>
        </p:nvSpPr>
        <p:spPr>
          <a:xfrm>
            <a:off x="2523145" y="5807631"/>
            <a:ext cx="19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ex01_7.py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9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EF0AF-7A0B-4313-8926-67F01C7D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오버로딩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772CA37-23ED-4FED-AB89-08C2B80B0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770" y="1477484"/>
            <a:ext cx="9901484" cy="45050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73E844-1ED2-4BDB-9B2F-73664A32C28C}"/>
              </a:ext>
            </a:extLst>
          </p:cNvPr>
          <p:cNvSpPr txBox="1"/>
          <p:nvPr/>
        </p:nvSpPr>
        <p:spPr>
          <a:xfrm>
            <a:off x="5375305" y="5982511"/>
            <a:ext cx="19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ex01_8.py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80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98D8B-E54C-44D7-9182-BC556065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0602D-9DCE-48D6-BA1A-5F179D4D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/>
              <a:t>파이썬에서</a:t>
            </a:r>
            <a:r>
              <a:rPr lang="ko-KR" altLang="en-US" sz="2400" dirty="0"/>
              <a:t> 위와 같은 오버로딩이 불가능하다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파이썬에서</a:t>
            </a:r>
            <a:r>
              <a:rPr lang="ko-KR" altLang="en-US" sz="2400" dirty="0"/>
              <a:t> 같은 이름의 메서드들은 가장 아래에 있는 메서드만 인식하기 때문이다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다른 방법이 있지만 그건 다음 기회에 </a:t>
            </a:r>
            <a:r>
              <a:rPr lang="en-US" altLang="ko-KR" sz="2400" dirty="0"/>
              <a:t>^^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054127-A481-4E04-8FA6-E389EB6F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48" y="4515323"/>
            <a:ext cx="9835890" cy="36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6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7D78A-F3E1-450E-911D-58967AE5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48892-C05D-4B8C-8C8D-1D93B1F378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AppleSDGothicNeo"/>
              </a:rPr>
              <a:t>국어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AppleSDGothicNeo"/>
              </a:rPr>
              <a:t>, 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AppleSDGothicNeo"/>
              </a:rPr>
              <a:t>영어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AppleSDGothicNeo"/>
              </a:rPr>
              <a:t>, 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AppleSDGothicNeo"/>
              </a:rPr>
              <a:t>수학 점수를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AppleSDGothicNeo"/>
              </a:rPr>
              <a:t>입력받아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AppleSDGothicNeo"/>
              </a:rPr>
              <a:t> </a:t>
            </a:r>
            <a:endParaRPr lang="en-US" altLang="ko-KR" sz="2400" b="0" i="0" dirty="0">
              <a:solidFill>
                <a:srgbClr val="000000"/>
              </a:solidFill>
              <a:effectLst/>
              <a:latin typeface="AppleSDGothicNeo"/>
            </a:endParaRPr>
          </a:p>
          <a:p>
            <a:pPr marL="0" indent="0">
              <a:buNone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AppleSDGothicNeo"/>
              </a:rPr>
              <a:t>합계를 구하는 객체지향 코드를 </a:t>
            </a:r>
            <a:endParaRPr lang="en-US" altLang="ko-KR" sz="2400" b="0" i="0" dirty="0">
              <a:solidFill>
                <a:srgbClr val="000000"/>
              </a:solidFill>
              <a:effectLst/>
              <a:latin typeface="AppleSDGothicNeo"/>
            </a:endParaRPr>
          </a:p>
          <a:p>
            <a:pPr marL="0" indent="0">
              <a:buNone/>
            </a:pP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AppleSDGothicNeo"/>
              </a:rPr>
              <a:t>작성하시오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AppleSDGothicNeo"/>
              </a:rPr>
              <a:t>.</a:t>
            </a:r>
          </a:p>
          <a:p>
            <a:pPr marL="0" indent="0">
              <a:buNone/>
            </a:pPr>
            <a:br>
              <a:rPr lang="ko-KR" altLang="en-US" sz="2400" dirty="0"/>
            </a:br>
            <a:r>
              <a:rPr lang="ko-KR" altLang="en-US" sz="2400" b="0" i="0" dirty="0">
                <a:solidFill>
                  <a:srgbClr val="000000"/>
                </a:solidFill>
                <a:effectLst/>
                <a:latin typeface="AppleSDGothicNeo"/>
              </a:rPr>
              <a:t>이 때 학생 클래스의 객체는 객체 생성 시 국어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AppleSDGothicNeo"/>
              </a:rPr>
              <a:t>, 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AppleSDGothicNeo"/>
              </a:rPr>
              <a:t>영어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AppleSDGothicNeo"/>
              </a:rPr>
              <a:t>, 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AppleSDGothicNeo"/>
              </a:rPr>
              <a:t>수학 점수를 저장하며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AppleSDGothicNeo"/>
              </a:rPr>
              <a:t>, 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AppleSDGothicNeo"/>
              </a:rPr>
              <a:t>총점을 구하는 메서드 포함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AppleSDGothicNeo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AppleSDGothicNeo"/>
              </a:rPr>
              <a:t>-&gt;</a:t>
            </a:r>
            <a:r>
              <a:rPr lang="ko-KR" altLang="en-US" sz="2400" dirty="0">
                <a:solidFill>
                  <a:srgbClr val="000000"/>
                </a:solidFill>
                <a:latin typeface="AppleSDGothicNeo"/>
              </a:rPr>
              <a:t>생성자를 통해 점수 저장하라는 뜻</a:t>
            </a:r>
            <a:endParaRPr lang="ko-KR" altLang="en-US" sz="24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A7029FC-725A-4945-9567-5D4F85E686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0537" y="1825625"/>
            <a:ext cx="3284124" cy="15428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11AA83-B1A6-43F6-9188-8C4036BFE962}"/>
              </a:ext>
            </a:extLst>
          </p:cNvPr>
          <p:cNvSpPr txBox="1"/>
          <p:nvPr/>
        </p:nvSpPr>
        <p:spPr>
          <a:xfrm>
            <a:off x="9656746" y="5341121"/>
            <a:ext cx="138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Pr01_1.py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0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D406C-0B6F-46E0-BD8B-9D37F65C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678E5-0ADD-47BA-B4BD-D6B26ED068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altLang="ko-KR" sz="2200" dirty="0">
                <a:solidFill>
                  <a:srgbClr val="000000"/>
                </a:solidFill>
                <a:latin typeface="AppleSDGothicNeo"/>
              </a:rPr>
              <a:t>p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AppleSDGothicNeo"/>
              </a:rPr>
              <a:t>erson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AppleSDGothicNeo"/>
              </a:rPr>
              <a:t>를 부모 클래스로 </a:t>
            </a:r>
            <a:r>
              <a:rPr lang="en-US" altLang="ko-KR" sz="2200" dirty="0">
                <a:solidFill>
                  <a:srgbClr val="000000"/>
                </a:solidFill>
                <a:latin typeface="AppleSDGothicNeo"/>
              </a:rPr>
              <a:t>m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AppleSDGothicNeo"/>
              </a:rPr>
              <a:t>ale, female 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AppleSDGothicNeo"/>
              </a:rPr>
              <a:t>자식 클래스를 정의하는 코드를 작성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AppleSDGothicNeo"/>
              </a:rPr>
              <a:t>.</a:t>
            </a:r>
            <a:endParaRPr lang="ko-KR" altLang="en-US" sz="22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marL="0" indent="0" latinLnBrk="1">
              <a:buNone/>
            </a:pPr>
            <a:r>
              <a:rPr lang="en-US" altLang="ko-KR" sz="2200" b="0" i="0" dirty="0">
                <a:solidFill>
                  <a:srgbClr val="000000"/>
                </a:solidFill>
                <a:effectLst/>
                <a:latin typeface="AppleSDGothicNeo"/>
              </a:rPr>
              <a:t>"Unknown"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AppleSDGothicNeo"/>
              </a:rPr>
              <a:t>을 반환하는 </a:t>
            </a:r>
            <a:r>
              <a:rPr lang="en-US" altLang="ko-KR" sz="2200" dirty="0">
                <a:solidFill>
                  <a:srgbClr val="000000"/>
                </a:solidFill>
                <a:latin typeface="AppleSDGothicNeo"/>
              </a:rPr>
              <a:t>p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AppleSDGothicNeo"/>
              </a:rPr>
              <a:t>erson 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AppleSDGothicNeo"/>
              </a:rPr>
              <a:t>클래스의 </a:t>
            </a:r>
            <a:r>
              <a:rPr lang="en-US" altLang="ko-KR" sz="2200" b="0" i="0" dirty="0" err="1">
                <a:solidFill>
                  <a:srgbClr val="000000"/>
                </a:solidFill>
                <a:effectLst/>
                <a:latin typeface="AppleSDGothicNeo"/>
              </a:rPr>
              <a:t>getGender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AppleSDGothicNeo"/>
              </a:rPr>
              <a:t> 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AppleSDGothicNeo"/>
              </a:rPr>
              <a:t>메서드를 </a:t>
            </a:r>
            <a:r>
              <a:rPr lang="en-US" altLang="ko-KR" sz="2200" dirty="0">
                <a:solidFill>
                  <a:srgbClr val="000000"/>
                </a:solidFill>
                <a:latin typeface="AppleSDGothicNeo"/>
              </a:rPr>
              <a:t>m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AppleSDGothicNeo"/>
              </a:rPr>
              <a:t>ale 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AppleSDGothicNeo"/>
              </a:rPr>
              <a:t>클래스와 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AppleSDGothicNeo"/>
              </a:rPr>
              <a:t>Female 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AppleSDGothicNeo"/>
              </a:rPr>
              <a:t>클래스는</a:t>
            </a:r>
            <a:endParaRPr lang="ko-KR" altLang="en-US" sz="22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marL="0" indent="0" latinLnBrk="1">
              <a:buNone/>
            </a:pPr>
            <a:r>
              <a:rPr lang="en-US" altLang="ko-KR" sz="2200" b="0" i="0" dirty="0">
                <a:solidFill>
                  <a:srgbClr val="000000"/>
                </a:solidFill>
                <a:effectLst/>
                <a:latin typeface="AppleSDGothicNeo"/>
              </a:rPr>
              <a:t>“male”, “female" 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AppleSDGothicNeo"/>
              </a:rPr>
              <a:t>값을 반환하는 </a:t>
            </a:r>
            <a:endParaRPr lang="en-US" altLang="ko-KR" sz="2200" b="0" i="0" dirty="0">
              <a:solidFill>
                <a:srgbClr val="000000"/>
              </a:solidFill>
              <a:effectLst/>
              <a:latin typeface="AppleSDGothicNeo"/>
            </a:endParaRPr>
          </a:p>
          <a:p>
            <a:pPr marL="0" indent="0" latinLnBrk="1">
              <a:buNone/>
            </a:pPr>
            <a:r>
              <a:rPr lang="ko-KR" altLang="en-US" sz="2200" b="0" i="0" dirty="0">
                <a:solidFill>
                  <a:srgbClr val="000000"/>
                </a:solidFill>
                <a:effectLst/>
                <a:latin typeface="AppleSDGothicNeo"/>
              </a:rPr>
              <a:t>메서드로 </a:t>
            </a:r>
            <a:r>
              <a:rPr lang="ko-KR" altLang="en-US" sz="2200" b="0" i="0" dirty="0" err="1">
                <a:solidFill>
                  <a:srgbClr val="000000"/>
                </a:solidFill>
                <a:effectLst/>
                <a:latin typeface="AppleSDGothicNeo"/>
              </a:rPr>
              <a:t>오버라이딩한다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AppleSDGothicNeo"/>
              </a:rPr>
              <a:t>.</a:t>
            </a:r>
            <a:endParaRPr lang="ko-KR" altLang="en-US" sz="22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7411852-D682-49F3-9110-EA9F35BA67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7281" y="1825625"/>
            <a:ext cx="3214221" cy="22837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2F5BE6-02A1-4822-996E-C08353F91FD8}"/>
              </a:ext>
            </a:extLst>
          </p:cNvPr>
          <p:cNvSpPr txBox="1"/>
          <p:nvPr/>
        </p:nvSpPr>
        <p:spPr>
          <a:xfrm>
            <a:off x="9793480" y="5306938"/>
            <a:ext cx="138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Pr01_2.py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35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4B3FB-D294-4A0C-A985-3262C1B4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98170-9CF1-400B-AA12-6E16902030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자신의 이름과 수학</a:t>
            </a:r>
            <a:r>
              <a:rPr lang="en-US" altLang="ko-KR" sz="2000" dirty="0"/>
              <a:t>,</a:t>
            </a:r>
            <a:r>
              <a:rPr lang="ko-KR" altLang="en-US" sz="2000" dirty="0"/>
              <a:t>과학 두 과목의 점수를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입력받아</a:t>
            </a:r>
            <a:r>
              <a:rPr lang="ko-KR" altLang="en-US" sz="2000" dirty="0"/>
              <a:t> 이름과 평균을 출력하는 프로그램을 작성한다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조건</a:t>
            </a:r>
            <a:r>
              <a:rPr lang="en-US" altLang="ko-KR" sz="2000" dirty="0"/>
              <a:t>]</a:t>
            </a:r>
          </a:p>
          <a:p>
            <a:pPr marL="0" indent="0">
              <a:buNone/>
            </a:pPr>
            <a:r>
              <a:rPr lang="en-US" altLang="ko-KR" sz="2000" dirty="0"/>
              <a:t>student</a:t>
            </a:r>
            <a:r>
              <a:rPr lang="ko-KR" altLang="en-US" sz="2000" dirty="0"/>
              <a:t>객체는 </a:t>
            </a:r>
            <a:r>
              <a:rPr lang="en-US" altLang="ko-KR" sz="2000" dirty="0"/>
              <a:t>human</a:t>
            </a:r>
            <a:r>
              <a:rPr lang="ko-KR" altLang="en-US" sz="2000" dirty="0"/>
              <a:t>객체를 상속받는다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human</a:t>
            </a:r>
            <a:r>
              <a:rPr lang="ko-KR" altLang="en-US" sz="2000" dirty="0"/>
              <a:t>객체는 인자로 받은 이름을 객체의 이름에 저장하는 생성자를 가진다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student </a:t>
            </a:r>
            <a:r>
              <a:rPr lang="ko-KR" altLang="en-US" sz="2000" dirty="0"/>
              <a:t>객체의</a:t>
            </a:r>
            <a:r>
              <a:rPr lang="en-US" altLang="ko-KR" sz="2000" dirty="0"/>
              <a:t> </a:t>
            </a:r>
            <a:r>
              <a:rPr lang="ko-KR" altLang="en-US" sz="2000" dirty="0"/>
              <a:t>생성자에서는 </a:t>
            </a:r>
            <a:r>
              <a:rPr lang="en-US" altLang="ko-KR" sz="2000" dirty="0"/>
              <a:t>human</a:t>
            </a:r>
            <a:r>
              <a:rPr lang="ko-KR" altLang="en-US" sz="2000" dirty="0"/>
              <a:t>객체의 생성자를 실행 후 추가로 두 과목의 점수를 저장하고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이름과 두 과목의 평균</a:t>
            </a:r>
            <a:r>
              <a:rPr lang="en-US" altLang="ko-KR" sz="2000" dirty="0"/>
              <a:t>(</a:t>
            </a:r>
            <a:r>
              <a:rPr lang="ko-KR" altLang="en-US" sz="2000" dirty="0"/>
              <a:t>소수점 </a:t>
            </a:r>
            <a:r>
              <a:rPr lang="en-US" altLang="ko-KR" sz="2000" dirty="0"/>
              <a:t>2</a:t>
            </a:r>
            <a:r>
              <a:rPr lang="ko-KR" altLang="en-US" sz="2000" dirty="0" err="1"/>
              <a:t>자리수</a:t>
            </a:r>
            <a:r>
              <a:rPr lang="en-US" altLang="ko-KR" sz="2000" dirty="0"/>
              <a:t>)</a:t>
            </a:r>
            <a:r>
              <a:rPr lang="ko-KR" altLang="en-US" sz="2000" dirty="0"/>
              <a:t>을 출력하는 </a:t>
            </a:r>
            <a:r>
              <a:rPr lang="en-US" altLang="ko-KR" sz="2000" dirty="0" err="1"/>
              <a:t>print_avg</a:t>
            </a:r>
            <a:r>
              <a:rPr lang="ko-KR" altLang="en-US" sz="2000" dirty="0"/>
              <a:t>함수를 가진다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255688D-3DE0-4F56-A909-7357EB5C58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9198" y="1825625"/>
            <a:ext cx="5121848" cy="13255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EDB3A7-1A3B-4A34-9AB0-9520ED828330}"/>
              </a:ext>
            </a:extLst>
          </p:cNvPr>
          <p:cNvSpPr txBox="1"/>
          <p:nvPr/>
        </p:nvSpPr>
        <p:spPr>
          <a:xfrm>
            <a:off x="9783510" y="5322606"/>
            <a:ext cx="138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Pr01_3.py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3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C9F3F-FB8C-4636-84F0-EC7BDEC9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83ADB-B4F0-4468-91A7-38A2A7EEF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/>
              <a:t>직접 객체를 프로그래밍 해보세요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조건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r>
              <a:rPr lang="ko-KR" altLang="en-US" sz="2400" dirty="0"/>
              <a:t>상속 관계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부모 클래스와 자식 클래스는 생성자 포함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자식 클래스는 메서드 </a:t>
            </a:r>
            <a:r>
              <a:rPr lang="en-US" altLang="ko-KR" sz="2400" dirty="0"/>
              <a:t>2</a:t>
            </a:r>
            <a:r>
              <a:rPr lang="ko-KR" altLang="en-US" sz="2400" dirty="0"/>
              <a:t>개 이상 포함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자식 클래스는 </a:t>
            </a:r>
            <a:r>
              <a:rPr lang="ko-KR" altLang="en-US" sz="2400" dirty="0" err="1"/>
              <a:t>오버라이딩</a:t>
            </a:r>
            <a:r>
              <a:rPr lang="ko-KR" altLang="en-US" sz="2400" dirty="0"/>
              <a:t> 된 메서드 </a:t>
            </a:r>
            <a:r>
              <a:rPr lang="en-US" altLang="ko-KR" sz="2400" dirty="0"/>
              <a:t>2</a:t>
            </a:r>
            <a:r>
              <a:rPr lang="ko-KR" altLang="en-US" sz="2400" dirty="0"/>
              <a:t>개 포함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주석으로 설명 포함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실습이나 </a:t>
            </a:r>
            <a:r>
              <a:rPr lang="ko-KR" altLang="en-US" sz="2400"/>
              <a:t>예제로 했던 것 </a:t>
            </a:r>
            <a:r>
              <a:rPr lang="ko-KR" altLang="en-US" sz="2400" dirty="0"/>
              <a:t>제외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26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82418-C321-43F6-B125-9DBA7453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808C60-5FFE-41FB-A100-EB8CFB8E0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우리 주변에 있는 모든 것이 객체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	ex : TV,</a:t>
            </a:r>
            <a:r>
              <a:rPr lang="ko-KR" altLang="en-US" sz="2000" dirty="0"/>
              <a:t>컴퓨터</a:t>
            </a:r>
            <a:r>
              <a:rPr lang="en-US" altLang="ko-KR" sz="2000" dirty="0"/>
              <a:t>,</a:t>
            </a:r>
            <a:r>
              <a:rPr lang="ko-KR" altLang="en-US" sz="2000" dirty="0"/>
              <a:t>책</a:t>
            </a:r>
            <a:r>
              <a:rPr lang="en-US" altLang="ko-KR" sz="2000" dirty="0"/>
              <a:t>,</a:t>
            </a:r>
            <a:r>
              <a:rPr lang="ko-KR" altLang="en-US" sz="2000" dirty="0"/>
              <a:t>의자 등등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400" dirty="0"/>
              <a:t>실세계의 객체들은 자신만의 고유한 특성과 행동을 가지며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다른 객체들에게 행동을 요청하거나 정보를 주고받는 등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상호작용하면서 존재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57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63629-7503-48FF-B450-ED25C962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9270E-8BD8-47D5-9B58-9F7EEAA4A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클래스</a:t>
            </a:r>
            <a:r>
              <a:rPr lang="en-US" altLang="ko-KR" sz="2000" dirty="0"/>
              <a:t>(class)</a:t>
            </a:r>
          </a:p>
          <a:p>
            <a:pPr marL="0" indent="0">
              <a:buNone/>
            </a:pPr>
            <a:r>
              <a:rPr lang="ko-KR" altLang="en-US" sz="2000" dirty="0"/>
              <a:t>객체를 만들어 내기 위한 설계도 혹은 틀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dirty="0"/>
              <a:t>객체</a:t>
            </a:r>
            <a:r>
              <a:rPr lang="en-US" altLang="ko-KR" sz="2000" dirty="0"/>
              <a:t>(instance)</a:t>
            </a:r>
          </a:p>
          <a:p>
            <a:pPr marL="0" indent="0">
              <a:buNone/>
            </a:pPr>
            <a:r>
              <a:rPr lang="ko-KR" altLang="en-US" sz="2000" dirty="0"/>
              <a:t>클래스 모양 그대로 생성된 실체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-&gt;</a:t>
            </a:r>
            <a:r>
              <a:rPr lang="ko-KR" altLang="en-US" sz="2000" dirty="0"/>
              <a:t>인스턴스</a:t>
            </a:r>
            <a:r>
              <a:rPr lang="en-US" altLang="ko-KR" sz="2000" dirty="0"/>
              <a:t>(instance)</a:t>
            </a:r>
            <a:r>
              <a:rPr lang="ko-KR" altLang="en-US" sz="2000" dirty="0"/>
              <a:t>라고도 부른다</a:t>
            </a:r>
          </a:p>
        </p:txBody>
      </p:sp>
    </p:spTree>
    <p:extLst>
      <p:ext uri="{BB962C8B-B14F-4D97-AF65-F5344CB8AC3E}">
        <p14:creationId xmlns:p14="http://schemas.microsoft.com/office/powerpoint/2010/main" val="128871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670E1-07AB-4ADA-BB1B-DB2C8EAC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객체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596C60E-8B25-4385-8C6F-31D3DEE8F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494" y="1891212"/>
            <a:ext cx="7421011" cy="4220164"/>
          </a:xfrm>
        </p:spPr>
      </p:pic>
    </p:spTree>
    <p:extLst>
      <p:ext uri="{BB962C8B-B14F-4D97-AF65-F5344CB8AC3E}">
        <p14:creationId xmlns:p14="http://schemas.microsoft.com/office/powerpoint/2010/main" val="21011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B88C9-CB4D-4AE0-A16E-313DF5BF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객체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F34757-C349-450A-B6F4-12EED942B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487" y="1825625"/>
            <a:ext cx="5985025" cy="4351338"/>
          </a:xfrm>
        </p:spPr>
      </p:pic>
    </p:spTree>
    <p:extLst>
      <p:ext uri="{BB962C8B-B14F-4D97-AF65-F5344CB8AC3E}">
        <p14:creationId xmlns:p14="http://schemas.microsoft.com/office/powerpoint/2010/main" val="422646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7784B-48AE-4E0F-9FD9-899ACEB9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언어의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9FB97-851E-4DB0-8B5C-3E16316C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객체 지향 언어가 출현할 당시 범용으로 사용되는 언어는 절차 지향 언어였다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절차 지향 언어의 단점을 보완하고 다음의 목적을 달성하기 위해 탄생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1.</a:t>
            </a:r>
            <a:r>
              <a:rPr lang="ko-KR" altLang="en-US" sz="2000" dirty="0"/>
              <a:t>소프트웨어의 생산성 향상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소프트웨어의 재사용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</a:t>
            </a:r>
            <a:r>
              <a:rPr lang="ko-KR" altLang="en-US" sz="2000" dirty="0"/>
              <a:t>실세계에 대한 쉬운 모델링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각 요소를 객체로 만들고</a:t>
            </a:r>
            <a:r>
              <a:rPr lang="en-US" altLang="ko-KR" sz="2000" dirty="0"/>
              <a:t>, </a:t>
            </a:r>
            <a:r>
              <a:rPr lang="ko-KR" altLang="en-US" sz="2000" dirty="0"/>
              <a:t>객체 사이의 상호 작용을 표현하는 방법 </a:t>
            </a:r>
            <a:r>
              <a:rPr lang="en-US" altLang="ko-KR" sz="2000" dirty="0"/>
              <a:t>-&gt; </a:t>
            </a:r>
            <a:r>
              <a:rPr lang="ko-KR" altLang="en-US" sz="2000" dirty="0"/>
              <a:t>효과적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578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96950-551A-4BD6-A0C4-5B0FFAE1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절차 지향 </a:t>
            </a:r>
            <a:r>
              <a:rPr lang="ko-KR" altLang="en-US" dirty="0" err="1"/>
              <a:t>언어란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B161C-BD51-4C5A-943D-EC43C1C29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 </a:t>
            </a:r>
            <a:r>
              <a:rPr lang="ko-KR" altLang="en-US" sz="2000" dirty="0"/>
              <a:t>프로그래밍처럼 실행하고자 하는 절차를 정하고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 절차대로 프로그래밍하는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방법 </a:t>
            </a:r>
            <a:r>
              <a:rPr lang="en-US" altLang="ko-KR" sz="2000" dirty="0"/>
              <a:t>-&gt; </a:t>
            </a:r>
            <a:r>
              <a:rPr lang="ko-KR" altLang="en-US" sz="2000" dirty="0"/>
              <a:t>절차 지향 프로그래밍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목적을 달성하기 위한 일의 흐름에 중점을 둔다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이와 달리 객체 지향 개념은 프로그램을 보다 실제 세상에 가깝게 모델링하여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실제 세상의 물체를 객체로 표현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객체들의 관계</a:t>
            </a:r>
            <a:r>
              <a:rPr lang="en-US" altLang="ko-KR" sz="2000" dirty="0"/>
              <a:t>,</a:t>
            </a:r>
            <a:r>
              <a:rPr lang="ko-KR" altLang="en-US" sz="2000" dirty="0"/>
              <a:t>상호 작용을 설계한 뒤</a:t>
            </a:r>
            <a:r>
              <a:rPr lang="en-US" altLang="ko-KR" sz="2000" dirty="0"/>
              <a:t>, </a:t>
            </a:r>
            <a:r>
              <a:rPr lang="ko-KR" altLang="en-US" sz="2000" dirty="0"/>
              <a:t>각 객체를 클래스로 작성 </a:t>
            </a:r>
            <a:r>
              <a:rPr lang="en-US" altLang="ko-KR" sz="2000" dirty="0"/>
              <a:t>-&gt; </a:t>
            </a:r>
            <a:r>
              <a:rPr lang="ko-KR" altLang="en-US" sz="2000" dirty="0"/>
              <a:t>프로그램 완성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8395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902</Words>
  <Application>Microsoft Office PowerPoint</Application>
  <PresentationFormat>와이드스크린</PresentationFormat>
  <Paragraphs>215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AppleSDGothicNeo</vt:lpstr>
      <vt:lpstr>맑은 고딕</vt:lpstr>
      <vt:lpstr>Arial</vt:lpstr>
      <vt:lpstr>Calibri</vt:lpstr>
      <vt:lpstr>Office 테마</vt:lpstr>
      <vt:lpstr>객체 지향</vt:lpstr>
      <vt:lpstr>목차</vt:lpstr>
      <vt:lpstr>객체 지향 프로그래밍이란?</vt:lpstr>
      <vt:lpstr>객체</vt:lpstr>
      <vt:lpstr>클래스와 객체</vt:lpstr>
      <vt:lpstr>클래스와 객체</vt:lpstr>
      <vt:lpstr>클래스와 객체 </vt:lpstr>
      <vt:lpstr>객체 지향 언어의 목적</vt:lpstr>
      <vt:lpstr>절차 지향 언어란?</vt:lpstr>
      <vt:lpstr>객체 지향 언어의 특성</vt:lpstr>
      <vt:lpstr>캡슐화</vt:lpstr>
      <vt:lpstr>캡슐화 예시 </vt:lpstr>
      <vt:lpstr>캡슐화</vt:lpstr>
      <vt:lpstr>상속</vt:lpstr>
      <vt:lpstr>상속 예시</vt:lpstr>
      <vt:lpstr>다형성</vt:lpstr>
      <vt:lpstr>다형성</vt:lpstr>
      <vt:lpstr>Python class</vt:lpstr>
      <vt:lpstr>Python class</vt:lpstr>
      <vt:lpstr>Class 기본 구조 </vt:lpstr>
      <vt:lpstr>self</vt:lpstr>
      <vt:lpstr>계산기 class 만들어보기 </vt:lpstr>
      <vt:lpstr>생성자</vt:lpstr>
      <vt:lpstr>생성자 before</vt:lpstr>
      <vt:lpstr>생성자 after</vt:lpstr>
      <vt:lpstr>클래스 변수와 인스턴스 변수 </vt:lpstr>
      <vt:lpstr>클래스 변수와 인스턴스 변수</vt:lpstr>
      <vt:lpstr>상속</vt:lpstr>
      <vt:lpstr>상속</vt:lpstr>
      <vt:lpstr>super()</vt:lpstr>
      <vt:lpstr>오버라이딩</vt:lpstr>
      <vt:lpstr>오버로딩</vt:lpstr>
      <vt:lpstr>오버로딩</vt:lpstr>
      <vt:lpstr>실습문제 1</vt:lpstr>
      <vt:lpstr>실습문제 2</vt:lpstr>
      <vt:lpstr>실습문제 3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오 진철</cp:lastModifiedBy>
  <cp:revision>158</cp:revision>
  <dcterms:created xsi:type="dcterms:W3CDTF">2020-11-03T10:59:29Z</dcterms:created>
  <dcterms:modified xsi:type="dcterms:W3CDTF">2021-07-19T13:18:00Z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