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1"/>
  </p:notesMasterIdLst>
  <p:sldIdLst>
    <p:sldId id="301" r:id="rId5"/>
    <p:sldId id="302" r:id="rId6"/>
    <p:sldId id="303" r:id="rId7"/>
    <p:sldId id="304" r:id="rId8"/>
    <p:sldId id="308" r:id="rId9"/>
    <p:sldId id="307" r:id="rId10"/>
    <p:sldId id="310" r:id="rId11"/>
    <p:sldId id="305" r:id="rId12"/>
    <p:sldId id="306" r:id="rId13"/>
    <p:sldId id="309" r:id="rId14"/>
    <p:sldId id="311" r:id="rId15"/>
    <p:sldId id="312" r:id="rId16"/>
    <p:sldId id="313" r:id="rId17"/>
    <p:sldId id="315" r:id="rId18"/>
    <p:sldId id="31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3" r:id="rId35"/>
    <p:sldId id="332" r:id="rId36"/>
    <p:sldId id="352" r:id="rId37"/>
    <p:sldId id="353" r:id="rId38"/>
    <p:sldId id="334" r:id="rId39"/>
    <p:sldId id="336" r:id="rId40"/>
    <p:sldId id="338" r:id="rId41"/>
    <p:sldId id="337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8" r:id="rId51"/>
    <p:sldId id="347" r:id="rId52"/>
    <p:sldId id="349" r:id="rId53"/>
    <p:sldId id="350" r:id="rId54"/>
    <p:sldId id="428" r:id="rId55"/>
    <p:sldId id="429" r:id="rId56"/>
    <p:sldId id="351" r:id="rId57"/>
    <p:sldId id="356" r:id="rId58"/>
    <p:sldId id="357" r:id="rId59"/>
    <p:sldId id="358" r:id="rId60"/>
    <p:sldId id="354" r:id="rId61"/>
    <p:sldId id="355" r:id="rId62"/>
    <p:sldId id="359" r:id="rId63"/>
    <p:sldId id="360" r:id="rId64"/>
    <p:sldId id="361" r:id="rId65"/>
    <p:sldId id="363" r:id="rId66"/>
    <p:sldId id="362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2" r:id="rId75"/>
    <p:sldId id="374" r:id="rId76"/>
    <p:sldId id="376" r:id="rId77"/>
    <p:sldId id="375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3" r:id="rId94"/>
    <p:sldId id="392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3" r:id="rId105"/>
    <p:sldId id="404" r:id="rId106"/>
    <p:sldId id="405" r:id="rId107"/>
    <p:sldId id="406" r:id="rId108"/>
    <p:sldId id="407" r:id="rId109"/>
    <p:sldId id="408" r:id="rId110"/>
    <p:sldId id="409" r:id="rId111"/>
    <p:sldId id="410" r:id="rId112"/>
    <p:sldId id="411" r:id="rId113"/>
    <p:sldId id="430" r:id="rId114"/>
    <p:sldId id="431" r:id="rId115"/>
    <p:sldId id="432" r:id="rId116"/>
    <p:sldId id="433" r:id="rId117"/>
    <p:sldId id="412" r:id="rId118"/>
    <p:sldId id="413" r:id="rId119"/>
    <p:sldId id="414" r:id="rId120"/>
    <p:sldId id="415" r:id="rId121"/>
    <p:sldId id="417" r:id="rId122"/>
    <p:sldId id="419" r:id="rId123"/>
    <p:sldId id="420" r:id="rId124"/>
    <p:sldId id="422" r:id="rId125"/>
    <p:sldId id="423" r:id="rId126"/>
    <p:sldId id="426" r:id="rId127"/>
    <p:sldId id="427" r:id="rId128"/>
    <p:sldId id="425" r:id="rId129"/>
    <p:sldId id="424" r:id="rId1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13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D%B4%EC%A7%84_%ED%83%90%EC%83%89_%ED%8A%B8%EB%A6%AC" TargetMode="External"/><Relationship Id="rId3" Type="http://schemas.openxmlformats.org/officeDocument/2006/relationships/hyperlink" Target="https://ko.wikipedia.org/wiki/%EA%B1%B0%ED%92%88_%EC%A0%95%EB%A0%AC" TargetMode="External"/><Relationship Id="rId7" Type="http://schemas.openxmlformats.org/officeDocument/2006/relationships/hyperlink" Target="https://mattlee.tistory.com/62" TargetMode="External"/><Relationship Id="rId2" Type="http://schemas.openxmlformats.org/officeDocument/2006/relationships/hyperlink" Target="https://ko.wikipedia.org/wiki/%EC%82%BD%EC%9E%85_%EC%A0%95%EB%A0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dgod732.tistory.com/10" TargetMode="External"/><Relationship Id="rId5" Type="http://schemas.openxmlformats.org/officeDocument/2006/relationships/hyperlink" Target="https://ko.wikipedia.org/wiki/%ED%95%A9%EB%B3%91_%EC%A0%95%EB%A0%AC" TargetMode="External"/><Relationship Id="rId4" Type="http://schemas.openxmlformats.org/officeDocument/2006/relationships/hyperlink" Target="https://ko.wikipedia.org/wiki/%ED%9E%99_%EC%A0%95%EB%A0%AC" TargetMode="External"/><Relationship Id="rId9" Type="http://schemas.openxmlformats.org/officeDocument/2006/relationships/image" Target="../media/image2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CD2E-8DE3-4A83-A867-0A4FF158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79A9A-63CD-4C25-8256-0CA4902C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알고리즘의 수행시간을 측정</a:t>
            </a:r>
            <a:r>
              <a:rPr lang="en-US" altLang="ko-KR" dirty="0"/>
              <a:t>. </a:t>
            </a:r>
            <a:r>
              <a:rPr lang="ko-KR" altLang="en-US" dirty="0"/>
              <a:t>단위는 </a:t>
            </a:r>
            <a:r>
              <a:rPr lang="en-US" altLang="ko-KR" dirty="0" err="1"/>
              <a:t>μs</a:t>
            </a:r>
            <a:r>
              <a:rPr lang="en-US" altLang="ko-KR" dirty="0"/>
              <a:t>(=1,000ms),</a:t>
            </a:r>
            <a:br>
              <a:rPr lang="en-US" altLang="ko-KR" dirty="0"/>
            </a:br>
            <a:r>
              <a:rPr lang="en-US" altLang="ko-KR" dirty="0"/>
              <a:t>n&gt;40</a:t>
            </a:r>
            <a:r>
              <a:rPr lang="ko-KR" altLang="en-US" dirty="0"/>
              <a:t>으로는 실행하지 않는 것을 추천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303C33B-32CC-442F-AFC5-09D4E946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62696"/>
              </p:ext>
            </p:extLst>
          </p:nvPr>
        </p:nvGraphicFramePr>
        <p:xfrm>
          <a:off x="883272" y="3074194"/>
          <a:ext cx="1042545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6202">
                  <a:extLst>
                    <a:ext uri="{9D8B030D-6E8A-4147-A177-3AD203B41FA5}">
                      <a16:colId xmlns:a16="http://schemas.microsoft.com/office/drawing/2014/main" val="306817651"/>
                    </a:ext>
                  </a:extLst>
                </a:gridCol>
                <a:gridCol w="1382144">
                  <a:extLst>
                    <a:ext uri="{9D8B030D-6E8A-4147-A177-3AD203B41FA5}">
                      <a16:colId xmlns:a16="http://schemas.microsoft.com/office/drawing/2014/main" val="263878545"/>
                    </a:ext>
                  </a:extLst>
                </a:gridCol>
                <a:gridCol w="1400572">
                  <a:extLst>
                    <a:ext uri="{9D8B030D-6E8A-4147-A177-3AD203B41FA5}">
                      <a16:colId xmlns:a16="http://schemas.microsoft.com/office/drawing/2014/main" val="3128977892"/>
                    </a:ext>
                  </a:extLst>
                </a:gridCol>
                <a:gridCol w="1372929">
                  <a:extLst>
                    <a:ext uri="{9D8B030D-6E8A-4147-A177-3AD203B41FA5}">
                      <a16:colId xmlns:a16="http://schemas.microsoft.com/office/drawing/2014/main" val="2111804318"/>
                    </a:ext>
                  </a:extLst>
                </a:gridCol>
                <a:gridCol w="1363716">
                  <a:extLst>
                    <a:ext uri="{9D8B030D-6E8A-4147-A177-3AD203B41FA5}">
                      <a16:colId xmlns:a16="http://schemas.microsoft.com/office/drawing/2014/main" val="179873623"/>
                    </a:ext>
                  </a:extLst>
                </a:gridCol>
                <a:gridCol w="1363715">
                  <a:extLst>
                    <a:ext uri="{9D8B030D-6E8A-4147-A177-3AD203B41FA5}">
                      <a16:colId xmlns:a16="http://schemas.microsoft.com/office/drawing/2014/main" val="3821349348"/>
                    </a:ext>
                  </a:extLst>
                </a:gridCol>
                <a:gridCol w="1508341">
                  <a:extLst>
                    <a:ext uri="{9D8B030D-6E8A-4147-A177-3AD203B41FA5}">
                      <a16:colId xmlns:a16="http://schemas.microsoft.com/office/drawing/2014/main" val="3364311516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419470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6,597.8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6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331,996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375,021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378,027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358,996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347,028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358,213.6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51,925,424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47,744,996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50,867,995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46,144,988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45,348,025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48,406,285.6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47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67896" y="263196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13790" y="226263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89EC-C366-49EF-A539-7C4FE21678A2}"/>
              </a:ext>
            </a:extLst>
          </p:cNvPr>
          <p:cNvSpPr txBox="1"/>
          <p:nvPr/>
        </p:nvSpPr>
        <p:spPr>
          <a:xfrm>
            <a:off x="7086603" y="1533704"/>
            <a:ext cx="27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88C03B8B-4BB1-4ED9-8897-F70AF415B308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6734740" y="2447303"/>
            <a:ext cx="2779050" cy="163323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C364C-5A95-4567-A681-A7E08AED7CE6}"/>
              </a:ext>
            </a:extLst>
          </p:cNvPr>
          <p:cNvSpPr txBox="1"/>
          <p:nvPr/>
        </p:nvSpPr>
        <p:spPr>
          <a:xfrm>
            <a:off x="7966939" y="2478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33912639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70696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563089" y="2620161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9208983" y="2250829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080801" y="263521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726695" y="226588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partition(arr,5,10)=&gt;9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8409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04318" y="2659917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317447" y="22905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48506" y="266990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694400" y="230057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92543" y="263236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38437" y="226303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971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83654" y="2576892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896783" y="2207561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92543" y="263236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38437" y="226303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817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25216" y="2625514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738345" y="2256183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92543" y="263236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38437" y="226303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4465D-0547-4BCD-BFAF-75C21266821F}"/>
              </a:ext>
            </a:extLst>
          </p:cNvPr>
          <p:cNvSpPr txBox="1"/>
          <p:nvPr/>
        </p:nvSpPr>
        <p:spPr>
          <a:xfrm>
            <a:off x="6638363" y="1339578"/>
            <a:ext cx="2723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right</a:t>
            </a:r>
            <a:r>
              <a:rPr lang="ko-KR" altLang="en-US" dirty="0"/>
              <a:t>에 도달했기 때문에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41311665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38346" y="262551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451475" y="225618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244849" y="262551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8890743" y="225618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74FCF-34E0-4A60-A897-5F3644C126A4}"/>
              </a:ext>
            </a:extLst>
          </p:cNvPr>
          <p:cNvSpPr txBox="1"/>
          <p:nvPr/>
        </p:nvSpPr>
        <p:spPr>
          <a:xfrm>
            <a:off x="6909549" y="1227069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633373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38346" y="262551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451475" y="225618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244849" y="262551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8890743" y="225618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E869C-7EC3-447A-9BB4-4600DB97F4BC}"/>
              </a:ext>
            </a:extLst>
          </p:cNvPr>
          <p:cNvSpPr txBox="1"/>
          <p:nvPr/>
        </p:nvSpPr>
        <p:spPr>
          <a:xfrm>
            <a:off x="7052982" y="1240519"/>
            <a:ext cx="27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DA72754-EBC1-46C1-8CC3-C209D70E4F08}"/>
              </a:ext>
            </a:extLst>
          </p:cNvPr>
          <p:cNvCxnSpPr>
            <a:stCxn id="11" idx="3"/>
            <a:endCxn id="26" idx="0"/>
          </p:cNvCxnSpPr>
          <p:nvPr/>
        </p:nvCxnSpPr>
        <p:spPr>
          <a:xfrm flipV="1">
            <a:off x="7586387" y="2256182"/>
            <a:ext cx="1658462" cy="1801240"/>
          </a:xfrm>
          <a:prstGeom prst="curvedConnector4">
            <a:avLst>
              <a:gd name="adj1" fmla="val 39324"/>
              <a:gd name="adj2" fmla="val 11269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C85E72-8671-481A-BDC3-B0943FE29814}"/>
              </a:ext>
            </a:extLst>
          </p:cNvPr>
          <p:cNvSpPr txBox="1"/>
          <p:nvPr/>
        </p:nvSpPr>
        <p:spPr>
          <a:xfrm>
            <a:off x="7850964" y="2196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0966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85920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07288" y="2601615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720417" y="2232284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543364" y="2588167"/>
            <a:ext cx="134471" cy="26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8189258" y="221883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251576" y="2625514"/>
            <a:ext cx="194981" cy="2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092451" y="225618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partition(arr,6,8)=&gt;8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82406-EEAD-4F25-980D-CA505E8F58C3}"/>
              </a:ext>
            </a:extLst>
          </p:cNvPr>
          <p:cNvSpPr txBox="1"/>
          <p:nvPr/>
        </p:nvSpPr>
        <p:spPr>
          <a:xfrm>
            <a:off x="3054721" y="4779379"/>
            <a:ext cx="597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partition(arr,6,7)</a:t>
            </a:r>
            <a:r>
              <a:rPr lang="ko-KR" altLang="en-US" sz="2800" dirty="0"/>
              <a:t>도 호출 되겠지만</a:t>
            </a:r>
            <a:r>
              <a:rPr lang="en-US" altLang="ko-KR" sz="2800" dirty="0"/>
              <a:t>, </a:t>
            </a:r>
            <a:r>
              <a:rPr lang="ko-KR" altLang="en-US" sz="2800" dirty="0"/>
              <a:t>배열의 정렬이 완료되었으므로 생략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24293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5D8FC-1FB4-4723-802C-FABE42D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50D57-45A8-4189-86C4-BDBD60A5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D39965-74B1-4D97-B330-1804AB15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80" y="1825625"/>
            <a:ext cx="5697640" cy="48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D572C-B15D-4B64-A71D-361AC96F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C422-FBCE-4FE3-9F82-9CDC04CE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25B85-AB6C-432C-B1F9-DF46D762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63" y="2577054"/>
            <a:ext cx="6289874" cy="20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E6FD-3B57-4680-9867-46547229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3944E-164C-41A7-A893-74A4BE1A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88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위 알고리즘은 </a:t>
            </a:r>
            <a:r>
              <a:rPr lang="en-US" altLang="ko-KR" dirty="0"/>
              <a:t>n=40</a:t>
            </a:r>
            <a:r>
              <a:rPr lang="ko-KR" altLang="en-US" dirty="0"/>
              <a:t>일 때 약 </a:t>
            </a:r>
            <a:r>
              <a:rPr lang="en-US" altLang="ko-KR" dirty="0"/>
              <a:t>48</a:t>
            </a:r>
            <a:r>
              <a:rPr lang="ko-KR" altLang="en-US" dirty="0"/>
              <a:t>초가 소요되었고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이후의 </a:t>
            </a:r>
            <a:r>
              <a:rPr lang="en-US" altLang="ko-KR" dirty="0"/>
              <a:t>n</a:t>
            </a:r>
            <a:r>
              <a:rPr lang="ko-KR" altLang="en-US" dirty="0"/>
              <a:t>에 대해서는 증가 폭이 더 커짐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그 이유를 분석해보자면</a:t>
            </a:r>
            <a:r>
              <a:rPr lang="en-US" altLang="ko-KR" dirty="0"/>
              <a:t>, </a:t>
            </a:r>
            <a:r>
              <a:rPr lang="ko-KR" altLang="en-US" dirty="0"/>
              <a:t>위 알고리즘은 다음과 같은 형태를 가짐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7D5AB-7B88-4719-ACB8-62A1E22BC2AE}"/>
              </a:ext>
            </a:extLst>
          </p:cNvPr>
          <p:cNvSpPr txBox="1"/>
          <p:nvPr/>
        </p:nvSpPr>
        <p:spPr>
          <a:xfrm>
            <a:off x="5208495" y="4377480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4A710-FCD2-4E39-B2C1-45C7F2D0F1B9}"/>
              </a:ext>
            </a:extLst>
          </p:cNvPr>
          <p:cNvSpPr txBox="1"/>
          <p:nvPr/>
        </p:nvSpPr>
        <p:spPr>
          <a:xfrm>
            <a:off x="4186518" y="5115180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3BCE-3EE9-4934-A905-FCF8DA83B09C}"/>
              </a:ext>
            </a:extLst>
          </p:cNvPr>
          <p:cNvSpPr txBox="1"/>
          <p:nvPr/>
        </p:nvSpPr>
        <p:spPr>
          <a:xfrm>
            <a:off x="6104965" y="5119662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F5E435-4AC4-4F0B-BA1B-E56DBD8065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867836" y="4746812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0A4E29-C5C5-4CEF-BEEA-5D6B3B8C6F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89813" y="4746812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35A5B5-552E-40EF-BE37-C0BCBD1C3CC6}"/>
              </a:ext>
            </a:extLst>
          </p:cNvPr>
          <p:cNvSpPr txBox="1"/>
          <p:nvPr/>
        </p:nvSpPr>
        <p:spPr>
          <a:xfrm>
            <a:off x="7126942" y="4377480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n=3,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393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EC0A6-C685-48A5-A491-C62EF6B0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57FE8-9E4E-4D07-B77D-C6F2799D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평균적인 경우</a:t>
                </a:r>
                <a:r>
                  <a:rPr lang="en-US" altLang="ko-KR" dirty="0"/>
                  <a:t>, pivot</a:t>
                </a:r>
                <a:r>
                  <a:rPr lang="ko-KR" altLang="en-US" dirty="0"/>
                  <a:t>이 각 배열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파티션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중앙값을 가진다고 가정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n</a:t>
                </a:r>
                <a:r>
                  <a:rPr lang="ko-KR" altLang="en-US" dirty="0"/>
                  <a:t>개의 원소를 갖는 배열을 정렬할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비교횟수를 </a:t>
                </a:r>
                <a:r>
                  <a:rPr lang="en-US" altLang="ko-KR" dirty="0"/>
                  <a:t>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이라 하자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57FE8-9E4E-4D07-B77D-C6F2799D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360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A1A6-AEF4-4BE0-899E-3FC99CB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27A45-49DC-4469-8618-01D7C29BF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인 상황에서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비교에 도달하여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퀵</a:t>
                </a:r>
                <a:r>
                  <a:rPr lang="ko-KR" altLang="en-US" dirty="0"/>
                  <a:t> 정렬 알고리즘은 평균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27A45-49DC-4469-8618-01D7C29BF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6223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E7879-60C4-4F6B-8994-94AE74B9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CEA3B-2151-47F1-9DF2-558F9A76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퀵</a:t>
            </a:r>
            <a:r>
              <a:rPr lang="ko-KR" altLang="en-US" dirty="0"/>
              <a:t> 정렬 알고리즘의 경우</a:t>
            </a:r>
            <a:r>
              <a:rPr lang="en-US" altLang="ko-KR" dirty="0"/>
              <a:t>, pivot</a:t>
            </a:r>
            <a:r>
              <a:rPr lang="ko-KR" altLang="en-US" dirty="0"/>
              <a:t>에 따라 시간 복잡도가</a:t>
            </a:r>
            <a:br>
              <a:rPr lang="en-US" altLang="ko-KR" dirty="0"/>
            </a:br>
            <a:r>
              <a:rPr lang="ko-KR" altLang="en-US" dirty="0"/>
              <a:t>크게 달라지기 때문에 최악의 경우 또한 고려해 보아야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퀵</a:t>
            </a:r>
            <a:r>
              <a:rPr lang="ko-KR" altLang="en-US" dirty="0"/>
              <a:t> 정렬 알고리즘은 매번 선택된 </a:t>
            </a:r>
            <a:r>
              <a:rPr lang="en-US" altLang="ko-KR" dirty="0"/>
              <a:t>pivot</a:t>
            </a:r>
            <a:r>
              <a:rPr lang="ko-KR" altLang="en-US" dirty="0"/>
              <a:t>이 해당 배열</a:t>
            </a:r>
            <a:r>
              <a:rPr lang="en-US" altLang="ko-KR" dirty="0"/>
              <a:t>(</a:t>
            </a:r>
            <a:r>
              <a:rPr lang="ko-KR" altLang="en-US" dirty="0"/>
              <a:t>파티션</a:t>
            </a:r>
            <a:r>
              <a:rPr lang="en-US" altLang="ko-KR" dirty="0"/>
              <a:t>)</a:t>
            </a:r>
            <a:r>
              <a:rPr lang="ko-KR" altLang="en-US" dirty="0"/>
              <a:t>의 최대 또는 최소값일 때 최악의 경우가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 경우엔 파티션이 제대로 이뤄지지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9392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CA543-A254-48FF-BB1B-F6723083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8EAF5D-B401-4D2B-BF79-FDF3AD948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+…+1=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최악의 경우 </a:t>
                </a:r>
                <a:r>
                  <a:rPr lang="ko-KR" altLang="en-US" dirty="0" err="1"/>
                  <a:t>퀵</a:t>
                </a:r>
                <a:r>
                  <a:rPr lang="ko-KR" altLang="en-US" dirty="0"/>
                  <a:t> 정렬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8EAF5D-B401-4D2B-BF79-FDF3AD948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6163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D68D-CD13-48CB-88F2-0AA71F4C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A7C4E-426C-49A0-BAE6-EE5674EC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배열에서 특정 값이나 그 값의 인덱스를 찾는 행위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알고리즘에 따라 정렬이 선행돼야 하는 경우도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선형 탐색</a:t>
            </a:r>
            <a:r>
              <a:rPr lang="en-US" altLang="ko-KR" dirty="0"/>
              <a:t>(Linear Search)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이진 탐색</a:t>
            </a:r>
            <a:r>
              <a:rPr lang="en-US" altLang="ko-KR" dirty="0"/>
              <a:t>(Binary Search)</a:t>
            </a:r>
          </a:p>
        </p:txBody>
      </p:sp>
    </p:spTree>
    <p:extLst>
      <p:ext uri="{BB962C8B-B14F-4D97-AF65-F5344CB8AC3E}">
        <p14:creationId xmlns:p14="http://schemas.microsoft.com/office/powerpoint/2010/main" val="34025000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287EE-14E0-4B8C-9348-DB106383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DCA64-F52E-4394-8D46-233BC704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배열의 처음부터 끝까지 순차적으로 값을 탐색하는 방법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떠올릴 수 있는 가장 간단한 방법인 동시에</a:t>
            </a:r>
            <a:br>
              <a:rPr lang="en-US" altLang="ko-KR" dirty="0"/>
            </a:br>
            <a:r>
              <a:rPr lang="ko-KR" altLang="en-US" dirty="0"/>
              <a:t>평균적으로 </a:t>
            </a:r>
            <a:r>
              <a:rPr lang="en-US" altLang="ko-KR" dirty="0"/>
              <a:t>O(n)</a:t>
            </a:r>
            <a:r>
              <a:rPr lang="ko-KR" altLang="en-US" dirty="0"/>
              <a:t>의 시간 복잡도를 가짐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746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B41EB-5522-4682-B05A-A3FE07F7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3E23A-79F9-41E1-B91A-69FA287D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3D69DA-FD10-4154-9912-C5B0A6CC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70" y="2465237"/>
            <a:ext cx="4760260" cy="33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58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C60D2-4567-4144-82B2-2180F97C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CA4F2-AB3D-42F3-8239-82B87156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정렬된 배열에 대해</a:t>
            </a:r>
            <a:r>
              <a:rPr lang="en-US" altLang="ko-KR" dirty="0"/>
              <a:t>, </a:t>
            </a:r>
            <a:r>
              <a:rPr lang="ko-KR" altLang="en-US" dirty="0"/>
              <a:t>배열의 중앙값</a:t>
            </a:r>
            <a:r>
              <a:rPr lang="en-US" altLang="ko-KR" dirty="0"/>
              <a:t>(mid)</a:t>
            </a:r>
            <a:r>
              <a:rPr lang="ko-KR" altLang="en-US" dirty="0"/>
              <a:t>을 기준으로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찾고자 하는 값</a:t>
            </a:r>
            <a:r>
              <a:rPr lang="en-US" altLang="ko-KR" dirty="0"/>
              <a:t>(target)</a:t>
            </a:r>
            <a:r>
              <a:rPr lang="ko-KR" altLang="en-US" dirty="0"/>
              <a:t>이 중앙값 보다 작으면 중앙값 기준</a:t>
            </a:r>
            <a:br>
              <a:rPr lang="en-US" altLang="ko-KR" dirty="0"/>
            </a:br>
            <a:r>
              <a:rPr lang="ko-KR" altLang="en-US" dirty="0"/>
              <a:t>왼쪽 배열에서 탐색을 재귀적으로 수행하고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찾고자 하는 값이 중앙값 보다 크면</a:t>
            </a:r>
            <a:br>
              <a:rPr lang="en-US" altLang="ko-KR" dirty="0"/>
            </a:br>
            <a:r>
              <a:rPr lang="ko-KR" altLang="en-US" dirty="0"/>
              <a:t>중앙값 기준 오른쪽 배열에서 탐색을 재귀적으로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368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75F0B8-3BDA-42DA-8D1B-B059ED917CED}"/>
              </a:ext>
            </a:extLst>
          </p:cNvPr>
          <p:cNvSpPr txBox="1"/>
          <p:nvPr/>
        </p:nvSpPr>
        <p:spPr>
          <a:xfrm>
            <a:off x="5342965" y="4087905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정렬된 배열 </a:t>
            </a:r>
            <a:r>
              <a:rPr lang="en-US" altLang="ko-KR" dirty="0" err="1"/>
              <a:t>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145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7A9802-F868-4646-9B3A-7920E8E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binary_search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, target=3, start=0, end=7)</a:t>
            </a:r>
            <a:endParaRPr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E512D1-1B99-4CED-8425-C213565017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70729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8F323-11BA-49CE-8677-32C9A88BF4A1}"/>
              </a:ext>
            </a:extLst>
          </p:cNvPr>
          <p:cNvSpPr txBox="1"/>
          <p:nvPr/>
        </p:nvSpPr>
        <p:spPr>
          <a:xfrm>
            <a:off x="3016623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F930C-2F6B-4E89-B29A-38ADD1E4737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708776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CB293-7835-449E-B007-146AF7E3BD9F}"/>
              </a:ext>
            </a:extLst>
          </p:cNvPr>
          <p:cNvSpPr txBox="1"/>
          <p:nvPr/>
        </p:nvSpPr>
        <p:spPr>
          <a:xfrm>
            <a:off x="9354670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AA6FDF-60E4-42F5-AB3A-FAF633A8192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129616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BF4242-932A-43E0-8E32-94437E24AE29}"/>
              </a:ext>
            </a:extLst>
          </p:cNvPr>
          <p:cNvSpPr txBox="1"/>
          <p:nvPr/>
        </p:nvSpPr>
        <p:spPr>
          <a:xfrm>
            <a:off x="5827057" y="4116196"/>
            <a:ext cx="6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05353-11F2-42CD-96B6-135DFEC45D76}"/>
              </a:ext>
            </a:extLst>
          </p:cNvPr>
          <p:cNvSpPr txBox="1"/>
          <p:nvPr/>
        </p:nvSpPr>
        <p:spPr>
          <a:xfrm>
            <a:off x="3514165" y="4665236"/>
            <a:ext cx="30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target&lt;</a:t>
            </a:r>
            <a:r>
              <a:rPr lang="en-US" altLang="ko-KR" dirty="0" err="1"/>
              <a:t>arr</a:t>
            </a:r>
            <a:r>
              <a:rPr lang="en-US" altLang="ko-KR" dirty="0"/>
              <a:t>[mid]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binary_search</a:t>
            </a:r>
            <a:r>
              <a:rPr lang="en-US" altLang="ko-KR" dirty="0"/>
              <a:t>(arr,3,0,2)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4633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B6C8-CC6C-4A1E-8E71-2C7E4040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559-7542-405E-A5D1-50C2F8243D1A}"/>
              </a:ext>
            </a:extLst>
          </p:cNvPr>
          <p:cNvSpPr txBox="1"/>
          <p:nvPr/>
        </p:nvSpPr>
        <p:spPr>
          <a:xfrm>
            <a:off x="5985709" y="3367062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DBA1-6E49-49D8-AF13-1BC9050CEF9C}"/>
              </a:ext>
            </a:extLst>
          </p:cNvPr>
          <p:cNvSpPr txBox="1"/>
          <p:nvPr/>
        </p:nvSpPr>
        <p:spPr>
          <a:xfrm>
            <a:off x="4963732" y="4104762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039D5-C123-4174-A524-149041767D04}"/>
              </a:ext>
            </a:extLst>
          </p:cNvPr>
          <p:cNvSpPr txBox="1"/>
          <p:nvPr/>
        </p:nvSpPr>
        <p:spPr>
          <a:xfrm>
            <a:off x="6882179" y="4109244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9520-CBE6-434A-BAB8-3D9289EA5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45050" y="3736394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4D56B-6916-4D84-A543-4F05FD7D60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667027" y="3736394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D22D7-56C9-4BB3-9557-27358E7FE9C2}"/>
              </a:ext>
            </a:extLst>
          </p:cNvPr>
          <p:cNvSpPr txBox="1"/>
          <p:nvPr/>
        </p:nvSpPr>
        <p:spPr>
          <a:xfrm>
            <a:off x="4596178" y="2537827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2E238-3F6D-4DBA-9366-49156B4845D6}"/>
              </a:ext>
            </a:extLst>
          </p:cNvPr>
          <p:cNvSpPr txBox="1"/>
          <p:nvPr/>
        </p:nvSpPr>
        <p:spPr>
          <a:xfrm>
            <a:off x="3142266" y="336706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D61CF-DC1A-4FD3-AA3B-9A14C80857DC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5313355" y="2914344"/>
            <a:ext cx="135367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8EDDD5-53D9-436F-BF1E-360E0B0A665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834924" y="2914344"/>
            <a:ext cx="1478431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C846BA-B484-4B22-9526-5D88D21AA601}"/>
              </a:ext>
            </a:extLst>
          </p:cNvPr>
          <p:cNvSpPr txBox="1"/>
          <p:nvPr/>
        </p:nvSpPr>
        <p:spPr>
          <a:xfrm>
            <a:off x="6667027" y="2545012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n=4,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7558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7A9802-F868-4646-9B3A-7920E8E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binary_search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, target=3, start=0, end=2)</a:t>
            </a:r>
            <a:endParaRPr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E512D1-1B99-4CED-8425-C213565017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70729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8F323-11BA-49CE-8677-32C9A88BF4A1}"/>
              </a:ext>
            </a:extLst>
          </p:cNvPr>
          <p:cNvSpPr txBox="1"/>
          <p:nvPr/>
        </p:nvSpPr>
        <p:spPr>
          <a:xfrm>
            <a:off x="3016623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F930C-2F6B-4E89-B29A-38ADD1E4737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170393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CB293-7835-449E-B007-146AF7E3BD9F}"/>
              </a:ext>
            </a:extLst>
          </p:cNvPr>
          <p:cNvSpPr txBox="1"/>
          <p:nvPr/>
        </p:nvSpPr>
        <p:spPr>
          <a:xfrm>
            <a:off x="4816287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AA6FDF-60E4-42F5-AB3A-FAF633A8192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269440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BF4242-932A-43E0-8E32-94437E24AE29}"/>
              </a:ext>
            </a:extLst>
          </p:cNvPr>
          <p:cNvSpPr txBox="1"/>
          <p:nvPr/>
        </p:nvSpPr>
        <p:spPr>
          <a:xfrm>
            <a:off x="3966881" y="4116196"/>
            <a:ext cx="6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05353-11F2-42CD-96B6-135DFEC45D76}"/>
              </a:ext>
            </a:extLst>
          </p:cNvPr>
          <p:cNvSpPr txBox="1"/>
          <p:nvPr/>
        </p:nvSpPr>
        <p:spPr>
          <a:xfrm>
            <a:off x="2868706" y="4620465"/>
            <a:ext cx="30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target&gt;</a:t>
            </a:r>
            <a:r>
              <a:rPr lang="en-US" altLang="ko-KR" dirty="0" err="1"/>
              <a:t>arr</a:t>
            </a:r>
            <a:r>
              <a:rPr lang="en-US" altLang="ko-KR" dirty="0"/>
              <a:t>[mid]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binary_search</a:t>
            </a:r>
            <a:r>
              <a:rPr lang="en-US" altLang="ko-KR" dirty="0"/>
              <a:t>(arr,3,2,2)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1805141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7A9802-F868-4646-9B3A-7920E8E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binary_search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, target=3, start=2, end=2) =&gt; 2</a:t>
            </a:r>
            <a:endParaRPr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F930C-2F6B-4E89-B29A-38ADD1E4737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209614" y="3802252"/>
            <a:ext cx="0" cy="30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CB293-7835-449E-B007-146AF7E3BD9F}"/>
              </a:ext>
            </a:extLst>
          </p:cNvPr>
          <p:cNvSpPr txBox="1"/>
          <p:nvPr/>
        </p:nvSpPr>
        <p:spPr>
          <a:xfrm>
            <a:off x="4834216" y="4109045"/>
            <a:ext cx="750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start,mid,end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05353-11F2-42CD-96B6-135DFEC45D76}"/>
              </a:ext>
            </a:extLst>
          </p:cNvPr>
          <p:cNvSpPr txBox="1"/>
          <p:nvPr/>
        </p:nvSpPr>
        <p:spPr>
          <a:xfrm>
            <a:off x="5851444" y="4247544"/>
            <a:ext cx="26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target=</a:t>
            </a:r>
            <a:r>
              <a:rPr lang="en-US" altLang="ko-KR" dirty="0" err="1"/>
              <a:t>arr</a:t>
            </a:r>
            <a:r>
              <a:rPr lang="en-US" altLang="ko-KR" dirty="0"/>
              <a:t>[mid]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mid</a:t>
            </a:r>
            <a:r>
              <a:rPr lang="ko-KR" altLang="en-US" dirty="0"/>
              <a:t>의 값인 </a:t>
            </a:r>
            <a:r>
              <a:rPr lang="en-US" altLang="ko-KR" dirty="0"/>
              <a:t>2 </a:t>
            </a:r>
            <a:r>
              <a:rPr lang="ko-KR" altLang="en-US" dirty="0"/>
              <a:t>리턴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4135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F5781-B194-43A2-9547-5B5036FB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73D2-49C1-4B40-82AB-1987392F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C87A36-62F8-4564-B871-75269655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35" y="2624795"/>
            <a:ext cx="6653530" cy="31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154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5B52D-9BF0-4215-8537-DA6AF5EB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62D3-A0DE-4634-9753-5C7EB1F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배열의 크기가 </a:t>
            </a:r>
            <a:r>
              <a:rPr lang="en-US" altLang="ko-KR" dirty="0"/>
              <a:t>n</a:t>
            </a:r>
            <a:r>
              <a:rPr lang="ko-KR" altLang="en-US" dirty="0"/>
              <a:t>이라고 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비교는 배열의 크기가 각각 </a:t>
            </a:r>
            <a:r>
              <a:rPr lang="en-US" altLang="ko-KR" dirty="0"/>
              <a:t>n, n/2,</a:t>
            </a:r>
            <a:r>
              <a:rPr lang="ko-KR" altLang="en-US" dirty="0"/>
              <a:t> </a:t>
            </a:r>
            <a:r>
              <a:rPr lang="en-US" altLang="ko-KR" dirty="0"/>
              <a:t>n/4, …, 1</a:t>
            </a:r>
            <a:r>
              <a:rPr lang="ko-KR" altLang="en-US" dirty="0"/>
              <a:t>일 때 한번씩 진행된다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4</a:t>
            </a:r>
            <a:r>
              <a:rPr lang="ko-KR" altLang="en-US" dirty="0"/>
              <a:t>인 배열은 크기가 </a:t>
            </a:r>
            <a:r>
              <a:rPr lang="en-US" altLang="ko-KR" dirty="0"/>
              <a:t>4</a:t>
            </a:r>
            <a:r>
              <a:rPr lang="ko-KR" altLang="en-US" dirty="0"/>
              <a:t>일 때</a:t>
            </a:r>
            <a:r>
              <a:rPr lang="en-US" altLang="ko-KR" dirty="0"/>
              <a:t>, 2</a:t>
            </a:r>
            <a:r>
              <a:rPr lang="ko-KR" altLang="en-US" dirty="0"/>
              <a:t>일 때</a:t>
            </a:r>
            <a:r>
              <a:rPr lang="en-US" altLang="ko-KR" dirty="0"/>
              <a:t>, 1</a:t>
            </a:r>
            <a:r>
              <a:rPr lang="ko-KR" altLang="en-US" dirty="0"/>
              <a:t>일 때로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번의 비교가 이뤄진다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265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F9C21-2FD0-4026-8DA8-0CC218DE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알고리즘의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03D6C6-94A9-4092-9B4E-015AAE20A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이를 일반화 하자면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횟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  </a:t>
                </a: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 이진 탐색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복잡도를 가진다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03D6C6-94A9-4092-9B4E-015AAE20A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6070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F0FF-BBB6-4196-BEE1-2CFC71F3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보충 자료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024446-B8D6-4C0E-97AF-EA11D5EC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정렬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삽입 정렬</a:t>
                </a:r>
                <a:r>
                  <a:rPr lang="en-US" altLang="ko-KR" dirty="0"/>
                  <a:t>(Insertion Sort, </a:t>
                </a:r>
                <a:r>
                  <a:rPr lang="ko-KR" altLang="en-US" dirty="0">
                    <a:hlinkClick r:id="rId2"/>
                  </a:rPr>
                  <a:t>링크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거품 정렬</a:t>
                </a:r>
                <a:r>
                  <a:rPr lang="en-US" altLang="ko-KR" dirty="0"/>
                  <a:t>(Bubble Sort, </a:t>
                </a:r>
                <a:r>
                  <a:rPr lang="ko-KR" altLang="en-US" dirty="0">
                    <a:hlinkClick r:id="rId3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 err="1"/>
                  <a:t>힙</a:t>
                </a:r>
                <a:r>
                  <a:rPr lang="ko-KR" altLang="en-US" dirty="0"/>
                  <a:t> 정렬</a:t>
                </a:r>
                <a:r>
                  <a:rPr lang="en-US" altLang="ko-KR" dirty="0"/>
                  <a:t>(Heap Sort, </a:t>
                </a:r>
                <a:r>
                  <a:rPr lang="ko-KR" altLang="en-US" dirty="0">
                    <a:hlinkClick r:id="rId4"/>
                  </a:rPr>
                  <a:t>링크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합병 정렬</a:t>
                </a:r>
                <a:r>
                  <a:rPr lang="en-US" altLang="ko-KR" dirty="0"/>
                  <a:t>(Merge Sort, </a:t>
                </a:r>
                <a:r>
                  <a:rPr lang="ko-KR" altLang="en-US" dirty="0">
                    <a:hlinkClick r:id="rId5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정렬의 특성에 따른 분류</a:t>
                </a:r>
                <a:br>
                  <a:rPr lang="en-US" altLang="ko-KR" dirty="0"/>
                </a:br>
                <a:r>
                  <a:rPr lang="ko-KR" altLang="en-US" dirty="0"/>
                  <a:t>안정 정렬</a:t>
                </a:r>
                <a:r>
                  <a:rPr lang="en-US" altLang="ko-KR" dirty="0"/>
                  <a:t>(Stable Sort)</a:t>
                </a:r>
                <a:r>
                  <a:rPr lang="ko-KR" altLang="en-US" dirty="0"/>
                  <a:t>과</a:t>
                </a:r>
                <a:br>
                  <a:rPr lang="en-US" altLang="ko-KR" dirty="0"/>
                </a:br>
                <a:r>
                  <a:rPr lang="ko-KR" altLang="en-US" dirty="0"/>
                  <a:t>불안정 정렬</a:t>
                </a:r>
                <a:r>
                  <a:rPr lang="en-US" altLang="ko-KR" dirty="0"/>
                  <a:t>(Unstable Sort)(</a:t>
                </a:r>
                <a:r>
                  <a:rPr lang="ko-KR" altLang="en-US" dirty="0">
                    <a:hlinkClick r:id="rId6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탐색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/>
                  <a:t>해싱</a:t>
                </a:r>
                <a:r>
                  <a:rPr lang="en-US" altLang="ko-KR" dirty="0"/>
                  <a:t>(Hashing, </a:t>
                </a:r>
                <a:r>
                  <a:rPr lang="ko-KR" altLang="en-US" dirty="0">
                    <a:hlinkClick r:id="rId7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이진 탐색 트리</a:t>
                </a:r>
                <a:r>
                  <a:rPr lang="en-US" altLang="ko-KR" dirty="0"/>
                  <a:t>(Binary Search Tree, </a:t>
                </a:r>
                <a:r>
                  <a:rPr lang="ko-KR" altLang="en-US" dirty="0">
                    <a:hlinkClick r:id="rId8"/>
                  </a:rPr>
                  <a:t>링크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024446-B8D6-4C0E-97AF-EA11D5EC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351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118A3-C4B5-4774-9BEA-55C2841B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수고하셨습니다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7931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B6C8-CC6C-4A1E-8E71-2C7E4040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559-7542-405E-A5D1-50C2F8243D1A}"/>
              </a:ext>
            </a:extLst>
          </p:cNvPr>
          <p:cNvSpPr txBox="1"/>
          <p:nvPr/>
        </p:nvSpPr>
        <p:spPr>
          <a:xfrm>
            <a:off x="7743608" y="4026375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DBA1-6E49-49D8-AF13-1BC9050CEF9C}"/>
              </a:ext>
            </a:extLst>
          </p:cNvPr>
          <p:cNvSpPr txBox="1"/>
          <p:nvPr/>
        </p:nvSpPr>
        <p:spPr>
          <a:xfrm>
            <a:off x="6721631" y="4764075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039D5-C123-4174-A524-149041767D04}"/>
              </a:ext>
            </a:extLst>
          </p:cNvPr>
          <p:cNvSpPr txBox="1"/>
          <p:nvPr/>
        </p:nvSpPr>
        <p:spPr>
          <a:xfrm>
            <a:off x="8640078" y="476855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9520-CBE6-434A-BAB8-3D9289EA5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402949" y="4395707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4D56B-6916-4D84-A543-4F05FD7D60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424926" y="4395707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D22D7-56C9-4BB3-9557-27358E7FE9C2}"/>
              </a:ext>
            </a:extLst>
          </p:cNvPr>
          <p:cNvSpPr txBox="1"/>
          <p:nvPr/>
        </p:nvSpPr>
        <p:spPr>
          <a:xfrm>
            <a:off x="6354077" y="3197140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2E238-3F6D-4DBA-9366-49156B4845D6}"/>
              </a:ext>
            </a:extLst>
          </p:cNvPr>
          <p:cNvSpPr txBox="1"/>
          <p:nvPr/>
        </p:nvSpPr>
        <p:spPr>
          <a:xfrm>
            <a:off x="4900165" y="40263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D61CF-DC1A-4FD3-AA3B-9A14C80857DC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071254" y="3573657"/>
            <a:ext cx="135367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8EDDD5-53D9-436F-BF1E-360E0B0A665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592823" y="3573657"/>
            <a:ext cx="1478431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C74AAA-CE04-47AA-9148-FBCA9313EA73}"/>
              </a:ext>
            </a:extLst>
          </p:cNvPr>
          <p:cNvSpPr txBox="1"/>
          <p:nvPr/>
        </p:nvSpPr>
        <p:spPr>
          <a:xfrm>
            <a:off x="4355218" y="23446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43EDA-4756-4491-943E-94C7F960069C}"/>
              </a:ext>
            </a:extLst>
          </p:cNvPr>
          <p:cNvSpPr txBox="1"/>
          <p:nvPr/>
        </p:nvSpPr>
        <p:spPr>
          <a:xfrm>
            <a:off x="2419316" y="3271806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F3AE4-969A-40B4-9A5F-D17475CAF38A}"/>
              </a:ext>
            </a:extLst>
          </p:cNvPr>
          <p:cNvSpPr txBox="1"/>
          <p:nvPr/>
        </p:nvSpPr>
        <p:spPr>
          <a:xfrm>
            <a:off x="1397339" y="4009506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93F69-8909-48EA-9C89-443AF96BDAE0}"/>
              </a:ext>
            </a:extLst>
          </p:cNvPr>
          <p:cNvSpPr txBox="1"/>
          <p:nvPr/>
        </p:nvSpPr>
        <p:spPr>
          <a:xfrm>
            <a:off x="3315786" y="4013988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7806DD-02B5-4121-9123-38510EF70054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2078657" y="3641138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6EE00-83DB-4CF1-8D94-41561303FFE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100634" y="3641138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D92781-063C-4C83-9EC5-8EC32BD55D02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flipH="1">
            <a:off x="3100634" y="2713935"/>
            <a:ext cx="1947242" cy="5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E0AD1F-ACD2-40DF-95AD-019E7BE045F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047876" y="2713935"/>
            <a:ext cx="2023378" cy="4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50AFEA-2A92-472C-9DA8-A859F7D7CBBA}"/>
              </a:ext>
            </a:extLst>
          </p:cNvPr>
          <p:cNvSpPr txBox="1"/>
          <p:nvPr/>
        </p:nvSpPr>
        <p:spPr>
          <a:xfrm>
            <a:off x="5965263" y="2158081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61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B6C8-CC6C-4A1E-8E71-2C7E4040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559-7542-405E-A5D1-50C2F8243D1A}"/>
              </a:ext>
            </a:extLst>
          </p:cNvPr>
          <p:cNvSpPr txBox="1"/>
          <p:nvPr/>
        </p:nvSpPr>
        <p:spPr>
          <a:xfrm>
            <a:off x="7919807" y="4891909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DBA1-6E49-49D8-AF13-1BC9050CEF9C}"/>
              </a:ext>
            </a:extLst>
          </p:cNvPr>
          <p:cNvSpPr txBox="1"/>
          <p:nvPr/>
        </p:nvSpPr>
        <p:spPr>
          <a:xfrm>
            <a:off x="7194292" y="53847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039D5-C123-4174-A524-149041767D04}"/>
              </a:ext>
            </a:extLst>
          </p:cNvPr>
          <p:cNvSpPr txBox="1"/>
          <p:nvPr/>
        </p:nvSpPr>
        <p:spPr>
          <a:xfrm>
            <a:off x="8556941" y="53847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9520-CBE6-434A-BAB8-3D9289EA5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875617" y="5197143"/>
            <a:ext cx="725515" cy="1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4D56B-6916-4D84-A543-4F05FD7D605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601132" y="5197143"/>
            <a:ext cx="637134" cy="1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D22D7-56C9-4BB3-9557-27358E7FE9C2}"/>
              </a:ext>
            </a:extLst>
          </p:cNvPr>
          <p:cNvSpPr txBox="1"/>
          <p:nvPr/>
        </p:nvSpPr>
        <p:spPr>
          <a:xfrm>
            <a:off x="7211600" y="4306826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2E238-3F6D-4DBA-9366-49156B4845D6}"/>
              </a:ext>
            </a:extLst>
          </p:cNvPr>
          <p:cNvSpPr txBox="1"/>
          <p:nvPr/>
        </p:nvSpPr>
        <p:spPr>
          <a:xfrm>
            <a:off x="6561622" y="4891909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D61CF-DC1A-4FD3-AA3B-9A14C80857DC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928783" y="4617997"/>
            <a:ext cx="672349" cy="2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8EDDD5-53D9-436F-BF1E-360E0B0A665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54285" y="4617997"/>
            <a:ext cx="674498" cy="2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C74AAA-CE04-47AA-9148-FBCA9313EA73}"/>
              </a:ext>
            </a:extLst>
          </p:cNvPr>
          <p:cNvSpPr txBox="1"/>
          <p:nvPr/>
        </p:nvSpPr>
        <p:spPr>
          <a:xfrm>
            <a:off x="5868959" y="3453665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43EDA-4756-4491-943E-94C7F960069C}"/>
              </a:ext>
            </a:extLst>
          </p:cNvPr>
          <p:cNvSpPr txBox="1"/>
          <p:nvPr/>
        </p:nvSpPr>
        <p:spPr>
          <a:xfrm>
            <a:off x="4534888" y="4259676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F3AE4-969A-40B4-9A5F-D17475CAF38A}"/>
              </a:ext>
            </a:extLst>
          </p:cNvPr>
          <p:cNvSpPr txBox="1"/>
          <p:nvPr/>
        </p:nvSpPr>
        <p:spPr>
          <a:xfrm>
            <a:off x="3853563" y="4881645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93F69-8909-48EA-9C89-443AF96BDAE0}"/>
              </a:ext>
            </a:extLst>
          </p:cNvPr>
          <p:cNvSpPr txBox="1"/>
          <p:nvPr/>
        </p:nvSpPr>
        <p:spPr>
          <a:xfrm>
            <a:off x="5216212" y="4881645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7806DD-02B5-4121-9123-38510EF70054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534888" y="4564910"/>
            <a:ext cx="681325" cy="3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6EE00-83DB-4CF1-8D94-41561303FFE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216213" y="4564910"/>
            <a:ext cx="681324" cy="3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D92781-063C-4C83-9EC5-8EC32BD55D02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flipH="1">
            <a:off x="5216213" y="3758899"/>
            <a:ext cx="1345409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E0AD1F-ACD2-40DF-95AD-019E7BE045F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561622" y="3758899"/>
            <a:ext cx="1367161" cy="5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50AFEA-2A92-472C-9DA8-A859F7D7CBBA}"/>
              </a:ext>
            </a:extLst>
          </p:cNvPr>
          <p:cNvSpPr txBox="1"/>
          <p:nvPr/>
        </p:nvSpPr>
        <p:spPr>
          <a:xfrm>
            <a:off x="4405137" y="2075413"/>
            <a:ext cx="226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n=6,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=14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8D65A-4C63-46DE-A43E-34738C7C7BEB}"/>
              </a:ext>
            </a:extLst>
          </p:cNvPr>
          <p:cNvSpPr txBox="1"/>
          <p:nvPr/>
        </p:nvSpPr>
        <p:spPr>
          <a:xfrm>
            <a:off x="2936073" y="2231118"/>
            <a:ext cx="146906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728341-41F5-477D-A5B2-A0B60DD98A50}"/>
              </a:ext>
            </a:extLst>
          </p:cNvPr>
          <p:cNvSpPr txBox="1"/>
          <p:nvPr/>
        </p:nvSpPr>
        <p:spPr>
          <a:xfrm>
            <a:off x="1902408" y="4257463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72EF3-0702-443A-9AC7-1328DABEC21F}"/>
              </a:ext>
            </a:extLst>
          </p:cNvPr>
          <p:cNvSpPr txBox="1"/>
          <p:nvPr/>
        </p:nvSpPr>
        <p:spPr>
          <a:xfrm>
            <a:off x="1221083" y="4872511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15F29-B19B-47DC-92A6-DA5B9A261B25}"/>
              </a:ext>
            </a:extLst>
          </p:cNvPr>
          <p:cNvSpPr txBox="1"/>
          <p:nvPr/>
        </p:nvSpPr>
        <p:spPr>
          <a:xfrm>
            <a:off x="2574755" y="4872511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F62929-4F22-483E-9045-FF3C211D7BC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902408" y="4562697"/>
            <a:ext cx="681325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839A90-A3B9-4266-9F0F-856E387E557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2583733" y="4562697"/>
            <a:ext cx="672347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7AC61C-D280-4BAB-9EF3-8BE9142DA821}"/>
              </a:ext>
            </a:extLst>
          </p:cNvPr>
          <p:cNvSpPr txBox="1"/>
          <p:nvPr/>
        </p:nvSpPr>
        <p:spPr>
          <a:xfrm>
            <a:off x="1149369" y="3374467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A7751-AFE2-4F87-B7E4-7FF86082281A}"/>
              </a:ext>
            </a:extLst>
          </p:cNvPr>
          <p:cNvSpPr txBox="1"/>
          <p:nvPr/>
        </p:nvSpPr>
        <p:spPr>
          <a:xfrm>
            <a:off x="517885" y="4203078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760109-CF2B-44A7-ADED-6D0243797E8E}"/>
              </a:ext>
            </a:extLst>
          </p:cNvPr>
          <p:cNvCxnSpPr>
            <a:stCxn id="29" idx="2"/>
            <a:endCxn id="23" idx="0"/>
          </p:cNvCxnSpPr>
          <p:nvPr/>
        </p:nvCxnSpPr>
        <p:spPr>
          <a:xfrm>
            <a:off x="1866552" y="3685638"/>
            <a:ext cx="717181" cy="57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7819AEC-B400-422E-899D-B1F2B8379E58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210548" y="3685638"/>
            <a:ext cx="656004" cy="5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7AC594-03E6-4C44-866F-CB74037F4D46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 flipH="1">
            <a:off x="1866552" y="2536352"/>
            <a:ext cx="1804053" cy="8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6B4F2C-4BA8-4DEB-9B17-0B2BD496B2D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670605" y="2536352"/>
            <a:ext cx="2891017" cy="9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9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C4904-D1AA-45FA-A574-41899B0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F2443D-F64C-43F7-8B03-072C14C88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호출 횟수만이 수행시간에 영향을 준다 가정했을 때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해당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복잡도를 갖는다는 것을 알 수 있음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F2443D-F64C-43F7-8B03-072C14C88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C7603DD-0663-4F73-B70D-D0A34753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7" y="2786965"/>
            <a:ext cx="4162425" cy="3967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115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B7E2B-06FF-419F-B61E-D2FC3CED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207691-50D2-4BF3-AE8A-871810935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798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복잡도가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인 알고리즘은 상대적으로 비싼 알고리즘에 속함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호출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회당 </a:t>
                </a:r>
                <a:r>
                  <a:rPr lang="en-US" altLang="ko-KR" dirty="0"/>
                  <a:t>1ns(=1,000microsecond)</a:t>
                </a:r>
                <a:r>
                  <a:rPr lang="ko-KR" altLang="en-US" dirty="0"/>
                  <a:t>가 소요된다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가정했을 때</a:t>
                </a:r>
                <a:r>
                  <a:rPr lang="en-US" altLang="ko-KR" dirty="0"/>
                  <a:t>, n=40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204,668μs</a:t>
                </a:r>
                <a:r>
                  <a:rPr lang="ko-KR" altLang="en-US" dirty="0"/>
                  <a:t>로 이전의 실험보다 훨씬 빠른 속도에도</a:t>
                </a:r>
                <a:br>
                  <a:rPr lang="en-US" altLang="ko-KR" dirty="0"/>
                </a:br>
                <a:r>
                  <a:rPr lang="ko-KR" altLang="en-US" dirty="0"/>
                  <a:t>불구하고 다음 표와 같은 시간이 소요될 것이라 예상됨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207691-50D2-4BF3-AE8A-871810935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7988" cy="4351338"/>
              </a:xfrm>
              <a:blipFill>
                <a:blip r:embed="rId2"/>
                <a:stretch>
                  <a:fillRect l="-101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73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8DB6-744F-4B65-9B3C-26F7FBE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485597-7213-45E2-A006-1C4696D45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74736"/>
              </p:ext>
            </p:extLst>
          </p:nvPr>
        </p:nvGraphicFramePr>
        <p:xfrm>
          <a:off x="1635312" y="2031347"/>
          <a:ext cx="3775634" cy="3330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817">
                  <a:extLst>
                    <a:ext uri="{9D8B030D-6E8A-4147-A177-3AD203B41FA5}">
                      <a16:colId xmlns:a16="http://schemas.microsoft.com/office/drawing/2014/main" val="2242874383"/>
                    </a:ext>
                  </a:extLst>
                </a:gridCol>
                <a:gridCol w="1887817">
                  <a:extLst>
                    <a:ext uri="{9D8B030D-6E8A-4147-A177-3AD203B41FA5}">
                      <a16:colId xmlns:a16="http://schemas.microsoft.com/office/drawing/2014/main" val="1455768272"/>
                    </a:ext>
                  </a:extLst>
                </a:gridCol>
              </a:tblGrid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소요시간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20233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0.00128ms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69972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0.150048ms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60160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18.454928ms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055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30089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4m 39s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49978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3449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6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C38DC2-F4AE-40A3-87ED-EE54F520E4C7}"/>
              </a:ext>
            </a:extLst>
          </p:cNvPr>
          <p:cNvSpPr txBox="1"/>
          <p:nvPr/>
        </p:nvSpPr>
        <p:spPr>
          <a:xfrm>
            <a:off x="6096000" y="2967335"/>
            <a:ext cx="38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고작 수열의 </a:t>
            </a:r>
            <a:r>
              <a:rPr lang="en-US" altLang="ko-KR" dirty="0"/>
              <a:t>85</a:t>
            </a:r>
            <a:r>
              <a:rPr lang="ko-KR" altLang="en-US" dirty="0"/>
              <a:t>번째 항을 알기 위해 </a:t>
            </a:r>
            <a:r>
              <a:rPr lang="en-US" altLang="ko-KR" dirty="0"/>
              <a:t>16</a:t>
            </a:r>
            <a:r>
              <a:rPr lang="ko-KR" altLang="en-US" dirty="0"/>
              <a:t>년을 기다려야 하는 알고리즘은 적절치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A5800B-EC34-4B2E-8F32-9A6245F81208}"/>
              </a:ext>
            </a:extLst>
          </p:cNvPr>
          <p:cNvSpPr/>
          <p:nvPr/>
        </p:nvSpPr>
        <p:spPr>
          <a:xfrm>
            <a:off x="1635312" y="4948518"/>
            <a:ext cx="3775634" cy="413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5B87-60B2-432E-9DE9-B8AEBA4B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993D9-F005-434B-9E88-51A9774C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7635" cy="4351338"/>
          </a:xfrm>
        </p:spPr>
        <p:txBody>
          <a:bodyPr/>
          <a:lstStyle/>
          <a:p>
            <a:r>
              <a:rPr lang="ko-KR" altLang="en-US" dirty="0"/>
              <a:t>이 알고리즘이 왜 이리 비효율적인지 </a:t>
            </a:r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r>
              <a:rPr lang="ko-KR" altLang="en-US" dirty="0"/>
              <a:t>의 경우로 분석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F5E5A-5A83-4788-BE36-B9BF9904D87B}"/>
              </a:ext>
            </a:extLst>
          </p:cNvPr>
          <p:cNvSpPr txBox="1"/>
          <p:nvPr/>
        </p:nvSpPr>
        <p:spPr>
          <a:xfrm>
            <a:off x="7315438" y="4777915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5BC25-C1AB-4D3D-9C5B-B77AC2272A69}"/>
              </a:ext>
            </a:extLst>
          </p:cNvPr>
          <p:cNvSpPr txBox="1"/>
          <p:nvPr/>
        </p:nvSpPr>
        <p:spPr>
          <a:xfrm>
            <a:off x="6589923" y="5270770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64096-3146-407C-9F3D-BB0CBB83E7CA}"/>
              </a:ext>
            </a:extLst>
          </p:cNvPr>
          <p:cNvSpPr txBox="1"/>
          <p:nvPr/>
        </p:nvSpPr>
        <p:spPr>
          <a:xfrm>
            <a:off x="7952572" y="5270770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46AFF4-DF47-410E-B3E8-F2375BD5B9A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271248" y="5147247"/>
            <a:ext cx="725515" cy="12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FEAFF9-FFC2-404A-9808-82751066800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996763" y="5147247"/>
            <a:ext cx="637134" cy="12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FE8AF-2A02-4AAF-8EE2-2C6C3653321E}"/>
              </a:ext>
            </a:extLst>
          </p:cNvPr>
          <p:cNvSpPr txBox="1"/>
          <p:nvPr/>
        </p:nvSpPr>
        <p:spPr>
          <a:xfrm>
            <a:off x="6607231" y="4192832"/>
            <a:ext cx="14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9DD5-DE0A-402D-A4D2-5FA88CE63EA5}"/>
              </a:ext>
            </a:extLst>
          </p:cNvPr>
          <p:cNvSpPr txBox="1"/>
          <p:nvPr/>
        </p:nvSpPr>
        <p:spPr>
          <a:xfrm>
            <a:off x="5957253" y="47779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386B6A-8943-499E-A609-B08DA219072F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324414" y="4562164"/>
            <a:ext cx="672349" cy="2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FB4E81-BDFE-4B6F-AF55-3824F9D81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649911" y="4562164"/>
            <a:ext cx="674503" cy="2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E2210E-0E59-4401-B819-7A9B0BF24295}"/>
              </a:ext>
            </a:extLst>
          </p:cNvPr>
          <p:cNvSpPr txBox="1"/>
          <p:nvPr/>
        </p:nvSpPr>
        <p:spPr>
          <a:xfrm>
            <a:off x="5264590" y="3339671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7882-10BC-45FF-A7C3-3FD4A3BC8471}"/>
              </a:ext>
            </a:extLst>
          </p:cNvPr>
          <p:cNvSpPr txBox="1"/>
          <p:nvPr/>
        </p:nvSpPr>
        <p:spPr>
          <a:xfrm>
            <a:off x="3930519" y="4145682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4715A-65AE-477B-B311-8D973D006B68}"/>
              </a:ext>
            </a:extLst>
          </p:cNvPr>
          <p:cNvSpPr txBox="1"/>
          <p:nvPr/>
        </p:nvSpPr>
        <p:spPr>
          <a:xfrm>
            <a:off x="3249194" y="4767651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5A82E-E11B-4E02-922E-D260F26EFF10}"/>
              </a:ext>
            </a:extLst>
          </p:cNvPr>
          <p:cNvSpPr txBox="1"/>
          <p:nvPr/>
        </p:nvSpPr>
        <p:spPr>
          <a:xfrm>
            <a:off x="4611843" y="4767651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1D60BF-8BBA-4FD8-8044-8A3E97F0352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930519" y="4515014"/>
            <a:ext cx="681325" cy="2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8CFE4D-4799-4204-B6A8-9566B626840E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611844" y="4515014"/>
            <a:ext cx="681324" cy="2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7079E9-04CE-4450-B4D6-BA2C23EF5B1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611844" y="3644905"/>
            <a:ext cx="1345409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17DB31-B69D-4FBC-9C41-575D2A33F994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5957253" y="3644905"/>
            <a:ext cx="1367161" cy="5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17E74B-815A-489A-AA1D-72CACA5E46ED}"/>
              </a:ext>
            </a:extLst>
          </p:cNvPr>
          <p:cNvSpPr txBox="1"/>
          <p:nvPr/>
        </p:nvSpPr>
        <p:spPr>
          <a:xfrm>
            <a:off x="2884354" y="2718083"/>
            <a:ext cx="146906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D058E-A720-40C8-8EE5-C3EC9B5AE22A}"/>
              </a:ext>
            </a:extLst>
          </p:cNvPr>
          <p:cNvSpPr txBox="1"/>
          <p:nvPr/>
        </p:nvSpPr>
        <p:spPr>
          <a:xfrm>
            <a:off x="1850689" y="4744428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0DA73-77F1-408B-A427-E49CC3597F3D}"/>
              </a:ext>
            </a:extLst>
          </p:cNvPr>
          <p:cNvSpPr txBox="1"/>
          <p:nvPr/>
        </p:nvSpPr>
        <p:spPr>
          <a:xfrm>
            <a:off x="1169364" y="5359476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157B0D-4AED-452C-A7B4-70FC48747A42}"/>
              </a:ext>
            </a:extLst>
          </p:cNvPr>
          <p:cNvSpPr txBox="1"/>
          <p:nvPr/>
        </p:nvSpPr>
        <p:spPr>
          <a:xfrm>
            <a:off x="2523036" y="5359476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608A18-0330-4846-AF07-E47F97D418FE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850689" y="5049662"/>
            <a:ext cx="681325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EBAC65-F551-4A24-8673-3F7A8A6729F5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532014" y="5049662"/>
            <a:ext cx="672347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C0CFCA-EB15-4815-908C-3171382B6C8E}"/>
              </a:ext>
            </a:extLst>
          </p:cNvPr>
          <p:cNvSpPr txBox="1"/>
          <p:nvPr/>
        </p:nvSpPr>
        <p:spPr>
          <a:xfrm>
            <a:off x="1097650" y="3861432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A92BB4-2EBB-48F1-953F-9DB06ADB831B}"/>
              </a:ext>
            </a:extLst>
          </p:cNvPr>
          <p:cNvSpPr txBox="1"/>
          <p:nvPr/>
        </p:nvSpPr>
        <p:spPr>
          <a:xfrm>
            <a:off x="466166" y="4690043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60F8EA-0FAB-4FFA-87B7-3A96BC6C5A89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814833" y="4172603"/>
            <a:ext cx="717181" cy="57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40543C-4D4C-46C1-8228-13630886F35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1158829" y="4172603"/>
            <a:ext cx="656004" cy="5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949C1B-0875-4E01-9169-6E5E7E4B3E44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 flipH="1">
            <a:off x="1814833" y="3023317"/>
            <a:ext cx="1804053" cy="8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671FBC-B3AD-4BC0-ACF7-51E16189E50B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>
            <a:off x="3618886" y="3023317"/>
            <a:ext cx="2338367" cy="3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AD4F8D-20DF-4731-A812-3D94DA97BB88}"/>
              </a:ext>
            </a:extLst>
          </p:cNvPr>
          <p:cNvSpPr txBox="1"/>
          <p:nvPr/>
        </p:nvSpPr>
        <p:spPr>
          <a:xfrm>
            <a:off x="8208509" y="3162088"/>
            <a:ext cx="299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빨간색으로 칠해진 부분이</a:t>
            </a:r>
            <a:br>
              <a:rPr lang="en-US" altLang="ko-KR" dirty="0"/>
            </a:br>
            <a:r>
              <a:rPr lang="ko-KR" altLang="en-US" dirty="0"/>
              <a:t>중복으로 호출된 부분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총 호출 수</a:t>
            </a:r>
            <a:r>
              <a:rPr lang="en-US" altLang="ko-KR" dirty="0"/>
              <a:t>(14)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과반</a:t>
            </a:r>
            <a:r>
              <a:rPr lang="en-US" altLang="ko-KR" dirty="0"/>
              <a:t>(9)</a:t>
            </a:r>
            <a:r>
              <a:rPr lang="ko-KR" altLang="en-US" dirty="0"/>
              <a:t>을 차지함</a:t>
            </a:r>
          </a:p>
        </p:txBody>
      </p:sp>
    </p:spTree>
    <p:extLst>
      <p:ext uri="{BB962C8B-B14F-4D97-AF65-F5344CB8AC3E}">
        <p14:creationId xmlns:p14="http://schemas.microsoft.com/office/powerpoint/2010/main" val="420382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A334-54B9-4AAC-8117-6CCC389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9406C-EF79-4D89-BF90-863F0ECF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반복되는 불필요한 호출을 해결하는 것이 필요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600" b="1" dirty="0"/>
              <a:t> 한번 계산한 항은 </a:t>
            </a:r>
            <a:r>
              <a:rPr lang="ko-KR" altLang="en-US" sz="3600" b="1" dirty="0">
                <a:solidFill>
                  <a:srgbClr val="FF0000"/>
                </a:solidFill>
              </a:rPr>
              <a:t>저장</a:t>
            </a:r>
            <a:r>
              <a:rPr lang="ko-KR" altLang="en-US" sz="3600" b="1" dirty="0"/>
              <a:t>하고 </a:t>
            </a:r>
            <a:r>
              <a:rPr lang="ko-KR" altLang="en-US" sz="3600" b="1" dirty="0">
                <a:solidFill>
                  <a:srgbClr val="FF0000"/>
                </a:solidFill>
              </a:rPr>
              <a:t>재활용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동적 프로그래밍 </a:t>
            </a:r>
            <a:r>
              <a:rPr lang="en-US" altLang="ko-KR" sz="3600" b="1" dirty="0"/>
              <a:t>(Dynamic Programming, DP)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868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과목 소개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동적 계획법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정렬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탐색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9FAD6-0995-484F-8C2A-C318A840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C01C9-3C75-4AB3-B6B0-2621202F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특정 범위까지의 값을 구하기 위해 그것과 다른 범위까지의 값을 이용하여 효율적으로 값을 구하는 알고리즘 설계 기법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 err="1"/>
              <a:t>메모이제이션</a:t>
            </a:r>
            <a:r>
              <a:rPr lang="en-US" altLang="ko-KR" b="1" dirty="0"/>
              <a:t>(</a:t>
            </a:r>
            <a:r>
              <a:rPr lang="en-US" altLang="ko-KR" b="1" dirty="0" err="1"/>
              <a:t>Memoization</a:t>
            </a:r>
            <a:r>
              <a:rPr lang="en-US" altLang="ko-KR" b="1" dirty="0"/>
              <a:t>): </a:t>
            </a:r>
            <a:r>
              <a:rPr lang="ko-KR" altLang="en-US" dirty="0"/>
              <a:t>최종 해를 구하기 위한 과정에서 중간 값들을 저장함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4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4B7A-9422-40E8-A80D-177FB7A7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8EE71-2413-4C7A-A669-7BC8B7B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5918" cy="4960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동적 계획법에는 두가지 방식이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Top-Down</a:t>
            </a:r>
            <a:r>
              <a:rPr lang="en-US" altLang="ko-KR" dirty="0"/>
              <a:t>: </a:t>
            </a:r>
            <a:r>
              <a:rPr lang="ko-KR" altLang="en-US" dirty="0"/>
              <a:t>최종 해가 시작점</a:t>
            </a:r>
            <a:r>
              <a:rPr lang="en-US" altLang="ko-KR" dirty="0"/>
              <a:t>. </a:t>
            </a:r>
            <a:r>
              <a:rPr lang="ko-KR" altLang="en-US" dirty="0"/>
              <a:t>주로 재귀를 이용하여 구현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en-US" altLang="ko-KR" dirty="0" err="1"/>
              <a:t>fibonacci</a:t>
            </a:r>
            <a:r>
              <a:rPr lang="en-US" altLang="ko-KR" dirty="0"/>
              <a:t>(n)</a:t>
            </a:r>
            <a:r>
              <a:rPr lang="ko-KR" altLang="en-US" dirty="0"/>
              <a:t>을 호출하면</a:t>
            </a:r>
            <a:r>
              <a:rPr lang="en-US" altLang="ko-KR" dirty="0"/>
              <a:t>, </a:t>
            </a:r>
            <a:r>
              <a:rPr lang="en-US" altLang="ko-KR" dirty="0" err="1"/>
              <a:t>fibonacci</a:t>
            </a:r>
            <a:r>
              <a:rPr lang="en-US" altLang="ko-KR" dirty="0"/>
              <a:t>(n-1), </a:t>
            </a:r>
            <a:r>
              <a:rPr lang="en-US" altLang="ko-KR" dirty="0" err="1"/>
              <a:t>fibonacci</a:t>
            </a:r>
            <a:r>
              <a:rPr lang="en-US" altLang="ko-KR" dirty="0"/>
              <a:t>(n-2), …</a:t>
            </a:r>
            <a:r>
              <a:rPr lang="ko-KR" altLang="en-US" dirty="0"/>
              <a:t>가 따라서 호출됨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Bottom-Up</a:t>
            </a:r>
            <a:r>
              <a:rPr lang="en-US" altLang="ko-KR" dirty="0"/>
              <a:t>: </a:t>
            </a:r>
            <a:r>
              <a:rPr lang="ko-KR" altLang="en-US" dirty="0"/>
              <a:t>최종 해가 도착점</a:t>
            </a:r>
            <a:r>
              <a:rPr lang="en-US" altLang="ko-KR" dirty="0"/>
              <a:t>. </a:t>
            </a:r>
            <a:r>
              <a:rPr lang="ko-KR" altLang="en-US" dirty="0"/>
              <a:t>주로 반복문을 이용하여 구현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en-US" altLang="ko-KR" dirty="0" err="1"/>
              <a:t>fibonacci</a:t>
            </a:r>
            <a:r>
              <a:rPr lang="en-US" altLang="ko-KR" dirty="0"/>
              <a:t>(3), </a:t>
            </a:r>
            <a:r>
              <a:rPr lang="en-US" altLang="ko-KR" dirty="0" err="1"/>
              <a:t>fibonacci</a:t>
            </a:r>
            <a:r>
              <a:rPr lang="en-US" altLang="ko-KR" dirty="0"/>
              <a:t>(4), …, </a:t>
            </a:r>
            <a:r>
              <a:rPr lang="en-US" altLang="ko-KR" dirty="0" err="1"/>
              <a:t>fibonacci</a:t>
            </a:r>
            <a:r>
              <a:rPr lang="en-US" altLang="ko-KR" dirty="0"/>
              <a:t>(n) </a:t>
            </a:r>
            <a:r>
              <a:rPr lang="ko-KR" altLang="en-US" dirty="0"/>
              <a:t>순으로 계산해 나감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1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91A3-C9CA-4B54-8473-1D7AEE3D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CD154-74B8-45AD-8D16-FCA3EE87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9B17E-F31F-4EAF-86D5-6C4B4086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0323"/>
            <a:ext cx="5873115" cy="3651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57FFB-EF1E-4F2D-8180-8A58F6BF4701}"/>
              </a:ext>
            </a:extLst>
          </p:cNvPr>
          <p:cNvSpPr txBox="1"/>
          <p:nvPr/>
        </p:nvSpPr>
        <p:spPr>
          <a:xfrm>
            <a:off x="6795246" y="2410323"/>
            <a:ext cx="533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85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0μs,</a:t>
            </a:r>
            <a:br>
              <a:rPr lang="en-US" altLang="ko-KR" dirty="0"/>
            </a:br>
            <a:r>
              <a:rPr lang="en-US" altLang="ko-KR" dirty="0"/>
              <a:t>Result: 259695496911122585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100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995μs,</a:t>
            </a:r>
            <a:br>
              <a:rPr lang="en-US" altLang="ko-KR" dirty="0"/>
            </a:br>
            <a:r>
              <a:rPr lang="en-US" altLang="ko-KR" dirty="0"/>
              <a:t>Result: 354224848179261915075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6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E0FFA-B909-4CD7-AB9D-EFAEA93B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8BFCD-868A-4ECF-BDA8-E46ACC2F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Bottom-Up </a:t>
            </a:r>
            <a:r>
              <a:rPr lang="ko-KR" altLang="en-US" dirty="0"/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02CD85-1570-4630-9576-6EBCC3D0D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03"/>
          <a:stretch/>
        </p:blipFill>
        <p:spPr>
          <a:xfrm>
            <a:off x="838200" y="2691653"/>
            <a:ext cx="4047565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65389-3EA3-4297-9AE0-F3957E25C28E}"/>
              </a:ext>
            </a:extLst>
          </p:cNvPr>
          <p:cNvSpPr txBox="1"/>
          <p:nvPr/>
        </p:nvSpPr>
        <p:spPr>
          <a:xfrm>
            <a:off x="6586816" y="2154634"/>
            <a:ext cx="533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85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0μs,</a:t>
            </a:r>
            <a:br>
              <a:rPr lang="en-US" altLang="ko-KR" dirty="0"/>
            </a:br>
            <a:r>
              <a:rPr lang="en-US" altLang="ko-KR" dirty="0"/>
              <a:t>Result: 259695496911122585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100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0μs,</a:t>
            </a:r>
            <a:br>
              <a:rPr lang="en-US" altLang="ko-KR" dirty="0"/>
            </a:br>
            <a:r>
              <a:rPr lang="en-US" altLang="ko-KR" dirty="0"/>
              <a:t>Result: 354224848179261915075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8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59A07-9A67-4A1E-84B2-4BCBCC5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DDCE2-6A13-4781-BB11-E561BD42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D411-7A7C-4713-8A76-8CF7EF9CBAEC}"/>
              </a:ext>
            </a:extLst>
          </p:cNvPr>
          <p:cNvSpPr txBox="1"/>
          <p:nvPr/>
        </p:nvSpPr>
        <p:spPr>
          <a:xfrm>
            <a:off x="3233544" y="3881718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7114-E5C0-47DB-9990-39D87B1C4CA9}"/>
              </a:ext>
            </a:extLst>
          </p:cNvPr>
          <p:cNvSpPr txBox="1"/>
          <p:nvPr/>
        </p:nvSpPr>
        <p:spPr>
          <a:xfrm>
            <a:off x="2211567" y="4619418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1A7B1-EDD5-4709-BC7A-31BFB54FBB56}"/>
              </a:ext>
            </a:extLst>
          </p:cNvPr>
          <p:cNvSpPr txBox="1"/>
          <p:nvPr/>
        </p:nvSpPr>
        <p:spPr>
          <a:xfrm>
            <a:off x="4130014" y="4623900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9F0202-2E8B-492B-B40F-7E206874E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892885" y="4251050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4DC23-5B1A-4173-922F-1A53F20CFD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14862" y="4251050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EADE4-1CB9-4413-A911-A1EB1B26CD22}"/>
              </a:ext>
            </a:extLst>
          </p:cNvPr>
          <p:cNvSpPr txBox="1"/>
          <p:nvPr/>
        </p:nvSpPr>
        <p:spPr>
          <a:xfrm>
            <a:off x="1844013" y="3052483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A5003-D8B0-4950-A386-F76E09EE889E}"/>
              </a:ext>
            </a:extLst>
          </p:cNvPr>
          <p:cNvSpPr txBox="1"/>
          <p:nvPr/>
        </p:nvSpPr>
        <p:spPr>
          <a:xfrm>
            <a:off x="390101" y="388171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C2B261-F256-402F-8A21-C86BB2D0EC12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561190" y="3429000"/>
            <a:ext cx="135367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330E89-C4D3-4ED4-9A0A-7979B779FD4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82759" y="3429000"/>
            <a:ext cx="1478431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1B3DF5-DD3E-4386-A773-3F3EF971E0AE}"/>
              </a:ext>
            </a:extLst>
          </p:cNvPr>
          <p:cNvSpPr txBox="1"/>
          <p:nvPr/>
        </p:nvSpPr>
        <p:spPr>
          <a:xfrm>
            <a:off x="3914862" y="3059668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n=4,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237B141-8E97-4F59-A530-71AECF38C6C2}"/>
              </a:ext>
            </a:extLst>
          </p:cNvPr>
          <p:cNvCxnSpPr/>
          <p:nvPr/>
        </p:nvCxnSpPr>
        <p:spPr>
          <a:xfrm>
            <a:off x="5974571" y="2474259"/>
            <a:ext cx="0" cy="3048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D019B-1D28-462E-AE50-774F9AD5B275}"/>
              </a:ext>
            </a:extLst>
          </p:cNvPr>
          <p:cNvSpPr txBox="1"/>
          <p:nvPr/>
        </p:nvSpPr>
        <p:spPr>
          <a:xfrm>
            <a:off x="10130729" y="4679599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E02F8-4223-4FC7-B53F-8C7A996353B3}"/>
              </a:ext>
            </a:extLst>
          </p:cNvPr>
          <p:cNvSpPr txBox="1"/>
          <p:nvPr/>
        </p:nvSpPr>
        <p:spPr>
          <a:xfrm>
            <a:off x="9413553" y="3898832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4F2BB-5311-448B-8852-D56DE56B5774}"/>
              </a:ext>
            </a:extLst>
          </p:cNvPr>
          <p:cNvSpPr txBox="1"/>
          <p:nvPr/>
        </p:nvSpPr>
        <p:spPr>
          <a:xfrm>
            <a:off x="8745413" y="467959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1D5C7E-40D9-4AB7-82F8-868CF043043A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10130730" y="4275349"/>
            <a:ext cx="681317" cy="4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279A18-D567-4320-83B6-AFE29099B38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438071" y="4275349"/>
            <a:ext cx="692659" cy="4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889E7-B76F-4465-80EF-9415C36F293D}"/>
              </a:ext>
            </a:extLst>
          </p:cNvPr>
          <p:cNvSpPr txBox="1"/>
          <p:nvPr/>
        </p:nvSpPr>
        <p:spPr>
          <a:xfrm>
            <a:off x="8047699" y="307086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3D6C7-D0A2-495C-9C9E-AEFE40B03D8A}"/>
              </a:ext>
            </a:extLst>
          </p:cNvPr>
          <p:cNvSpPr txBox="1"/>
          <p:nvPr/>
        </p:nvSpPr>
        <p:spPr>
          <a:xfrm>
            <a:off x="6720117" y="390601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498220-8B4B-4BDD-A51C-D17907E574FB}"/>
              </a:ext>
            </a:extLst>
          </p:cNvPr>
          <p:cNvSpPr txBox="1"/>
          <p:nvPr/>
        </p:nvSpPr>
        <p:spPr>
          <a:xfrm>
            <a:off x="6050139" y="464371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7D406-2E56-49E9-B33A-4A4A4805AEAF}"/>
              </a:ext>
            </a:extLst>
          </p:cNvPr>
          <p:cNvSpPr txBox="1"/>
          <p:nvPr/>
        </p:nvSpPr>
        <p:spPr>
          <a:xfrm>
            <a:off x="7396953" y="464371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6154A1-0E06-40C7-B1D3-6200156804D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6731457" y="4275349"/>
            <a:ext cx="669978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41A3E2-4C99-470F-B0F3-DAA89110529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7401435" y="4275349"/>
            <a:ext cx="676836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3086A0-72E0-4043-B738-E7DBFCACB99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401435" y="3440193"/>
            <a:ext cx="1338922" cy="46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6E557D-DBAD-489D-BD82-2E798471D0D1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>
            <a:off x="8740357" y="3440193"/>
            <a:ext cx="1390373" cy="45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FE58F3-8E72-4547-99FE-C3131DF23E12}"/>
              </a:ext>
            </a:extLst>
          </p:cNvPr>
          <p:cNvSpPr txBox="1"/>
          <p:nvPr/>
        </p:nvSpPr>
        <p:spPr>
          <a:xfrm>
            <a:off x="9612339" y="2950534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47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E9CC-629C-406C-BE0B-FA7B792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E4E54-A66E-4A31-8AE8-1FED8AE86844}"/>
              </a:ext>
            </a:extLst>
          </p:cNvPr>
          <p:cNvSpPr txBox="1"/>
          <p:nvPr/>
        </p:nvSpPr>
        <p:spPr>
          <a:xfrm>
            <a:off x="8776957" y="4826779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DCEDE-E91E-4226-8D39-D49765952D31}"/>
              </a:ext>
            </a:extLst>
          </p:cNvPr>
          <p:cNvSpPr txBox="1"/>
          <p:nvPr/>
        </p:nvSpPr>
        <p:spPr>
          <a:xfrm>
            <a:off x="7434316" y="3973618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6658A-EFE2-4E5A-AE33-0F7D07971FEE}"/>
              </a:ext>
            </a:extLst>
          </p:cNvPr>
          <p:cNvSpPr txBox="1"/>
          <p:nvPr/>
        </p:nvSpPr>
        <p:spPr>
          <a:xfrm>
            <a:off x="6100245" y="4779629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1BEC17-5973-4670-A657-D42A04B54F9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781570" y="4278852"/>
            <a:ext cx="1345409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A8FA46-2D8B-4360-B119-582313F81F27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8126979" y="4278852"/>
            <a:ext cx="1367161" cy="5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03EA11-CF6E-4801-9A44-779075802D04}"/>
              </a:ext>
            </a:extLst>
          </p:cNvPr>
          <p:cNvSpPr txBox="1"/>
          <p:nvPr/>
        </p:nvSpPr>
        <p:spPr>
          <a:xfrm>
            <a:off x="5970494" y="2595366"/>
            <a:ext cx="226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n=6,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741F5-42C0-4AAC-8A3D-71BCC7FE1B80}"/>
              </a:ext>
            </a:extLst>
          </p:cNvPr>
          <p:cNvSpPr txBox="1"/>
          <p:nvPr/>
        </p:nvSpPr>
        <p:spPr>
          <a:xfrm>
            <a:off x="4501430" y="2751071"/>
            <a:ext cx="146906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FCD46-725A-46BD-A8B7-9CD7C5AB624E}"/>
              </a:ext>
            </a:extLst>
          </p:cNvPr>
          <p:cNvSpPr txBox="1"/>
          <p:nvPr/>
        </p:nvSpPr>
        <p:spPr>
          <a:xfrm>
            <a:off x="3419982" y="4742179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5C21A-843E-4603-90FE-C6BC562ADF5E}"/>
              </a:ext>
            </a:extLst>
          </p:cNvPr>
          <p:cNvSpPr txBox="1"/>
          <p:nvPr/>
        </p:nvSpPr>
        <p:spPr>
          <a:xfrm>
            <a:off x="2786440" y="53924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BC47C-AE52-497A-ABC2-F5E5ACF14F5A}"/>
              </a:ext>
            </a:extLst>
          </p:cNvPr>
          <p:cNvSpPr txBox="1"/>
          <p:nvPr/>
        </p:nvSpPr>
        <p:spPr>
          <a:xfrm>
            <a:off x="4140112" y="53924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F6DA34-DF6D-4E7C-B2B1-B1E64C342FB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3467765" y="5047413"/>
            <a:ext cx="633542" cy="3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D0A15E-0841-4A14-9A15-EC080C2DE94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101307" y="5047413"/>
            <a:ext cx="720130" cy="3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5A84D7-1B6E-49A1-AE7E-EADD4008BE7F}"/>
              </a:ext>
            </a:extLst>
          </p:cNvPr>
          <p:cNvSpPr txBox="1"/>
          <p:nvPr/>
        </p:nvSpPr>
        <p:spPr>
          <a:xfrm>
            <a:off x="2714726" y="3894420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6F7BC-5370-4E2D-8F8C-F8FFC259D927}"/>
              </a:ext>
            </a:extLst>
          </p:cNvPr>
          <p:cNvSpPr txBox="1"/>
          <p:nvPr/>
        </p:nvSpPr>
        <p:spPr>
          <a:xfrm>
            <a:off x="2083242" y="4723031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1479F4-8672-42D4-9F4D-B3E22C5ABA33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3431909" y="4205591"/>
            <a:ext cx="669398" cy="5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53A3B-974D-49EE-A818-770101258AD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2775905" y="4205591"/>
            <a:ext cx="656004" cy="5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38C22A-8D04-4B61-9DB5-B5512CADCE1A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 flipH="1">
            <a:off x="3431909" y="3056305"/>
            <a:ext cx="1804053" cy="8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2E388-1D16-454B-AF5C-490A295D9F46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>
            <a:off x="5235962" y="3056305"/>
            <a:ext cx="2891017" cy="9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82607820-F95C-4910-84BA-C679ED22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28093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BE6B-1AA1-4D9F-9205-7180F0A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B1A16F-20C5-4C80-986E-7CF204E4D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651052"/>
              </p:ext>
            </p:extLst>
          </p:nvPr>
        </p:nvGraphicFramePr>
        <p:xfrm>
          <a:off x="719418" y="2687320"/>
          <a:ext cx="10753164" cy="74168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194796">
                  <a:extLst>
                    <a:ext uri="{9D8B030D-6E8A-4147-A177-3AD203B41FA5}">
                      <a16:colId xmlns:a16="http://schemas.microsoft.com/office/drawing/2014/main" val="2532083385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1367857135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788902703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489872677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996321331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466657942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094062248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1569091723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21262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50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AA984-49FC-42F9-A7B1-804428C3EF08}"/>
                  </a:ext>
                </a:extLst>
              </p:cNvPr>
              <p:cNvSpPr txBox="1"/>
              <p:nvPr/>
            </p:nvSpPr>
            <p:spPr>
              <a:xfrm>
                <a:off x="2809138" y="4093940"/>
                <a:ext cx="6990503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호출횟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의 시간 복잡도를 가짐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AA984-49FC-42F9-A7B1-804428C3E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38" y="4093940"/>
                <a:ext cx="6990503" cy="472694"/>
              </a:xfrm>
              <a:prstGeom prst="rect">
                <a:avLst/>
              </a:prstGeom>
              <a:blipFill>
                <a:blip r:embed="rId2"/>
                <a:stretch>
                  <a:fillRect t="-7792" r="-349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7187A-E780-4E82-8162-207033D1A6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82653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43E38-F973-4B35-9E3A-44E8049B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AD10-08BF-4EE1-AD49-2C413F3A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Bottom-Up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ko-KR" altLang="en-US" dirty="0"/>
              <a:t>반복문으로 구현했기 때문에 더하기 연산을 기준으로 알고리즘의 복잡도 계산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E0449-681D-482A-8F88-5E4D73616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03"/>
          <a:stretch/>
        </p:blipFill>
        <p:spPr>
          <a:xfrm>
            <a:off x="1010920" y="3429000"/>
            <a:ext cx="4047565" cy="28194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0F70C67-0721-4EA4-B71D-669B8333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78690"/>
              </p:ext>
            </p:extLst>
          </p:nvPr>
        </p:nvGraphicFramePr>
        <p:xfrm>
          <a:off x="5520763" y="3553059"/>
          <a:ext cx="5936130" cy="74168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187226">
                  <a:extLst>
                    <a:ext uri="{9D8B030D-6E8A-4147-A177-3AD203B41FA5}">
                      <a16:colId xmlns:a16="http://schemas.microsoft.com/office/drawing/2014/main" val="144568875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2411664882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4215952291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85215039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187998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54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BEF89D-6996-4221-A9D2-F2866007A8F9}"/>
                  </a:ext>
                </a:extLst>
              </p:cNvPr>
              <p:cNvSpPr txBox="1"/>
              <p:nvPr/>
            </p:nvSpPr>
            <p:spPr>
              <a:xfrm>
                <a:off x="5520763" y="4602353"/>
                <a:ext cx="6051337" cy="84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연</m:t>
                        </m:r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횟수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400" dirty="0"/>
                  <a:t> Bottom-Up </a:t>
                </a:r>
                <a:r>
                  <a:rPr lang="ko-KR" altLang="en-US" sz="2400" dirty="0"/>
                  <a:t>방식 또한</a:t>
                </a:r>
                <a:endParaRPr lang="en-US" altLang="ko-KR" sz="2400" dirty="0"/>
              </a:p>
              <a:p>
                <a:r>
                  <a:rPr lang="en-US" altLang="ko-KR" sz="24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의 시간 복잡도를 가짐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BEF89D-6996-4221-A9D2-F2866007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63" y="4602353"/>
                <a:ext cx="6051337" cy="840358"/>
              </a:xfrm>
              <a:prstGeom prst="rect">
                <a:avLst/>
              </a:prstGeom>
              <a:blipFill>
                <a:blip r:embed="rId3"/>
                <a:stretch>
                  <a:fillRect l="-1613" t="-5072" r="-60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2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EC4D2-C259-41B6-A23B-EF060265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B3B10-414C-4B47-A85A-6C6A39A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Top-Down vs</a:t>
            </a:r>
            <a:r>
              <a:rPr lang="ko-KR" altLang="en-US" dirty="0"/>
              <a:t> </a:t>
            </a:r>
            <a:r>
              <a:rPr lang="en-US" altLang="ko-KR" dirty="0"/>
              <a:t>Bottom-Up</a:t>
            </a:r>
            <a:br>
              <a:rPr lang="en-US" altLang="ko-KR" dirty="0"/>
            </a:br>
            <a:r>
              <a:rPr lang="ko-KR" altLang="en-US" dirty="0"/>
              <a:t>피보나치 수열 문제에서</a:t>
            </a:r>
            <a:r>
              <a:rPr lang="en-US" altLang="ko-KR" dirty="0"/>
              <a:t> n=100</a:t>
            </a:r>
            <a:r>
              <a:rPr lang="ko-KR" altLang="en-US" dirty="0"/>
              <a:t>일 때</a:t>
            </a:r>
            <a:br>
              <a:rPr lang="en-US" altLang="ko-KR" dirty="0"/>
            </a:br>
            <a:r>
              <a:rPr lang="en-US" altLang="ko-KR" dirty="0"/>
              <a:t>Top-Down </a:t>
            </a:r>
            <a:r>
              <a:rPr lang="ko-KR" altLang="en-US" dirty="0"/>
              <a:t>방식의 경우 </a:t>
            </a:r>
            <a:r>
              <a:rPr lang="en-US" altLang="ko-KR" dirty="0"/>
              <a:t>995μs</a:t>
            </a:r>
            <a:r>
              <a:rPr lang="ko-KR" altLang="en-US" dirty="0"/>
              <a:t>가 경과했지만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Bottom-Up </a:t>
            </a:r>
            <a:r>
              <a:rPr lang="ko-KR" altLang="en-US" dirty="0"/>
              <a:t>방식은 </a:t>
            </a:r>
            <a:r>
              <a:rPr lang="en-US" altLang="ko-KR" dirty="0"/>
              <a:t>1μs</a:t>
            </a:r>
            <a:r>
              <a:rPr lang="ko-KR" altLang="en-US" dirty="0"/>
              <a:t>도 걸리지 않았음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그러나 이를 두고 </a:t>
            </a:r>
            <a:r>
              <a:rPr lang="en-US" altLang="ko-KR" dirty="0"/>
              <a:t>Bottom-Up </a:t>
            </a:r>
            <a:r>
              <a:rPr lang="ko-KR" altLang="en-US" dirty="0"/>
              <a:t>방식이 </a:t>
            </a:r>
            <a:r>
              <a:rPr lang="en-US" altLang="ko-KR" dirty="0"/>
              <a:t>Top-Down </a:t>
            </a:r>
            <a:r>
              <a:rPr lang="ko-KR" altLang="en-US" dirty="0"/>
              <a:t>방식보다</a:t>
            </a:r>
            <a:br>
              <a:rPr lang="en-US" altLang="ko-KR" dirty="0"/>
            </a:br>
            <a:r>
              <a:rPr lang="ko-KR" altLang="en-US" dirty="0"/>
              <a:t>우월하다고 볼 수는 없음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문제에 따라 적절한 풀이를 유연하게 선택할 줄 알아야함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222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C02-96BA-4D2D-BCCA-EFCD0E28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– </a:t>
            </a:r>
            <a:r>
              <a:rPr lang="ko-KR" altLang="en-US" dirty="0"/>
              <a:t>복잡도의 비교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F4247-ACA2-4916-887E-24898F2F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6" y="2370129"/>
            <a:ext cx="3743044" cy="3681582"/>
          </a:xfrm>
          <a:prstGeom prst="rect">
            <a:avLst/>
          </a:prstGeom>
          <a:noFill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4C48E6-A6CA-41DF-87DF-F61426EB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9" y="2484311"/>
            <a:ext cx="3743044" cy="3567400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736AE2-02A6-4300-888D-E0D08FC8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61" y="2484311"/>
            <a:ext cx="3706703" cy="3567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A85945-E1B5-4219-9397-4A7690F28E1F}"/>
                  </a:ext>
                </a:extLst>
              </p:cNvPr>
              <p:cNvSpPr txBox="1"/>
              <p:nvPr/>
            </p:nvSpPr>
            <p:spPr>
              <a:xfrm>
                <a:off x="3758573" y="1603986"/>
                <a:ext cx="4598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A85945-E1B5-4219-9397-4A7690F28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73" y="1603986"/>
                <a:ext cx="4598375" cy="369332"/>
              </a:xfrm>
              <a:prstGeom prst="rect">
                <a:avLst/>
              </a:prstGeom>
              <a:blipFill>
                <a:blip r:embed="rId5"/>
                <a:stretch>
                  <a:fillRect l="-1194" t="-8197" r="-3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주로 </a:t>
            </a:r>
            <a:r>
              <a:rPr lang="en-US" altLang="ko-KR" dirty="0"/>
              <a:t>2~3</a:t>
            </a:r>
            <a:r>
              <a:rPr lang="ko-KR" altLang="en-US" dirty="0"/>
              <a:t>학년 때 수강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문제를 해결하는 여러 방법들을 학습하고 분석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자료 구조를 선 이수해야 하는 경우가 많음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알고리즘의 평가는 주로 </a:t>
            </a:r>
            <a:r>
              <a:rPr lang="en-US" altLang="ko-KR" dirty="0"/>
              <a:t>Big-O </a:t>
            </a:r>
            <a:r>
              <a:rPr lang="ko-KR" altLang="en-US"/>
              <a:t>표기법으로 </a:t>
            </a:r>
            <a:r>
              <a:rPr lang="ko-KR" altLang="en-US" dirty="0"/>
              <a:t>진행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6EA9-0CF3-48FB-BCD6-1639800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2784D-F90F-4DB3-B1B1-17A7F3B6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의 각 원소를 오름차순</a:t>
            </a:r>
            <a:r>
              <a:rPr lang="en-US" altLang="ko-KR" dirty="0"/>
              <a:t>(a-&gt;z, 0-&gt;9) </a:t>
            </a:r>
            <a:r>
              <a:rPr lang="ko-KR" altLang="en-US" dirty="0"/>
              <a:t>또는 내림차순</a:t>
            </a:r>
            <a:r>
              <a:rPr lang="en-US" altLang="ko-KR" dirty="0"/>
              <a:t>(z-&gt;a, 9-&gt;0)</a:t>
            </a:r>
            <a:r>
              <a:rPr lang="ko-KR" altLang="en-US" dirty="0"/>
              <a:t>으로 재배열함</a:t>
            </a:r>
            <a:r>
              <a:rPr lang="en-US" altLang="ko-KR" dirty="0"/>
              <a:t>. </a:t>
            </a:r>
            <a:r>
              <a:rPr lang="ko-KR" altLang="en-US" dirty="0"/>
              <a:t>알고리즘 설명은 오름차순 기준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탐색을 하기 위해 필수적인 행위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56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64F2-EB3F-4981-BA7C-061887E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DE3846-DAE6-401B-BC37-95EB3F9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크게 시간 복잡도가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인 알고리즘과</a:t>
                </a:r>
                <a:br>
                  <a:rPr lang="en-US" altLang="ko-KR" dirty="0"/>
                </a:b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인 알고리즘으로 나뉨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): </a:t>
                </a:r>
                <a:r>
                  <a:rPr lang="ko-KR" altLang="en-US" b="1" dirty="0"/>
                  <a:t>선택 정렬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거품 정렬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삽입 정렬 등</a:t>
                </a:r>
                <a:br>
                  <a:rPr lang="en-US" altLang="ko-KR" dirty="0"/>
                </a:b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): </a:t>
                </a:r>
                <a:r>
                  <a:rPr lang="ko-KR" altLang="en-US" b="1" dirty="0" err="1"/>
                  <a:t>퀵</a:t>
                </a:r>
                <a:r>
                  <a:rPr lang="ko-KR" altLang="en-US" b="1" dirty="0"/>
                  <a:t> 정렬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합병 정렬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힙</a:t>
                </a:r>
                <a:r>
                  <a:rPr lang="ko-KR" altLang="en-US" dirty="0"/>
                  <a:t> 정렬 등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이번 강의에서는 </a:t>
                </a:r>
                <a:r>
                  <a:rPr lang="ko-KR" altLang="en-US" b="1" dirty="0"/>
                  <a:t>선택 정렬</a:t>
                </a:r>
                <a:r>
                  <a:rPr lang="ko-KR" altLang="en-US" dirty="0"/>
                  <a:t>과 </a:t>
                </a:r>
                <a:r>
                  <a:rPr lang="ko-KR" altLang="en-US" b="1" dirty="0" err="1"/>
                  <a:t>퀵</a:t>
                </a:r>
                <a:r>
                  <a:rPr lang="ko-KR" altLang="en-US" b="1" dirty="0"/>
                  <a:t> 정렬</a:t>
                </a:r>
                <a:r>
                  <a:rPr lang="ko-KR" altLang="en-US" dirty="0"/>
                  <a:t>만 다룰 예정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DE3846-DAE6-401B-BC37-95EB3F9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3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73A55-FD79-4B15-97BE-4ACFB3D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7F6722-F60F-45C3-BC76-F6A0BDCF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첫번째 인덱스부터 순차적으로 나머지 배열의 최소값을 채워 나가는 정렬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가진다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7F6722-F60F-45C3-BC76-F6A0BDCF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6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E895-EA60-4EF2-81CB-25B3B608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EF4FF-6C1E-4EA1-B09D-C5571BAC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current_index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min_index</a:t>
            </a:r>
            <a:r>
              <a:rPr lang="ko-KR" altLang="en-US" dirty="0"/>
              <a:t>를 </a:t>
            </a:r>
            <a:r>
              <a:rPr lang="en-US" altLang="ko-KR" dirty="0" err="1"/>
              <a:t>current_index</a:t>
            </a:r>
            <a:r>
              <a:rPr lang="ko-KR" altLang="en-US" dirty="0"/>
              <a:t>와 같게 둔다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min_index+1</a:t>
            </a:r>
            <a:r>
              <a:rPr lang="ko-KR" altLang="en-US" dirty="0"/>
              <a:t>부터 배열의 끝까지 이동시키며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만약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]&lt;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en-US" altLang="ko-KR" dirty="0" err="1"/>
              <a:t>min_index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/>
              <a:t>로 업데이트한다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current_index</a:t>
            </a:r>
            <a:r>
              <a:rPr lang="en-US" altLang="ko-KR" dirty="0"/>
              <a:t>]</a:t>
            </a:r>
            <a:r>
              <a:rPr lang="ko-KR" altLang="en-US" dirty="0"/>
              <a:t>를 서로 바꾼다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current_index</a:t>
            </a:r>
            <a:r>
              <a:rPr lang="en-US" altLang="ko-KR" dirty="0"/>
              <a:t>+=1</a:t>
            </a:r>
            <a:r>
              <a:rPr lang="ko-KR" altLang="en-US" dirty="0"/>
              <a:t>한 채로 </a:t>
            </a:r>
            <a:r>
              <a:rPr lang="en-US" altLang="ko-KR" dirty="0"/>
              <a:t>2</a:t>
            </a:r>
            <a:r>
              <a:rPr lang="ko-KR" altLang="en-US" dirty="0"/>
              <a:t>번부터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766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1723E-A7D6-4E85-9444-8CF91A9D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36823"/>
              </p:ext>
            </p:extLst>
          </p:nvPr>
        </p:nvGraphicFramePr>
        <p:xfrm>
          <a:off x="2031999" y="363045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12BDA-186D-4A47-8D0B-303A7C429763}"/>
              </a:ext>
            </a:extLst>
          </p:cNvPr>
          <p:cNvSpPr txBox="1"/>
          <p:nvPr/>
        </p:nvSpPr>
        <p:spPr>
          <a:xfrm>
            <a:off x="5114364" y="4616824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초기 상태</a:t>
            </a:r>
          </a:p>
        </p:txBody>
      </p:sp>
    </p:spTree>
    <p:extLst>
      <p:ext uri="{BB962C8B-B14F-4D97-AF65-F5344CB8AC3E}">
        <p14:creationId xmlns:p14="http://schemas.microsoft.com/office/powerpoint/2010/main" val="564761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02199"/>
              </p:ext>
            </p:extLst>
          </p:nvPr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3303495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29318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82988" y="400397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4975412" y="448235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FE65C4A9-BB2A-4F33-B06E-224844420FC3}"/>
              </a:ext>
            </a:extLst>
          </p:cNvPr>
          <p:cNvSpPr/>
          <p:nvPr/>
        </p:nvSpPr>
        <p:spPr>
          <a:xfrm rot="10800000">
            <a:off x="3729318" y="4516885"/>
            <a:ext cx="1353663" cy="957120"/>
          </a:xfrm>
          <a:prstGeom prst="arc">
            <a:avLst>
              <a:gd name="adj1" fmla="val 10874263"/>
              <a:gd name="adj2" fmla="val 215498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73250A-3BC3-4BF9-BD96-BD42AE7B9E6E}"/>
              </a:ext>
            </a:extLst>
          </p:cNvPr>
          <p:cNvSpPr txBox="1"/>
          <p:nvPr/>
        </p:nvSpPr>
        <p:spPr>
          <a:xfrm>
            <a:off x="4074455" y="5508538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B6E43-C5EA-49FC-BABA-7484DFF4FF89}"/>
              </a:ext>
            </a:extLst>
          </p:cNvPr>
          <p:cNvSpPr txBox="1"/>
          <p:nvPr/>
        </p:nvSpPr>
        <p:spPr>
          <a:xfrm>
            <a:off x="5508803" y="5231539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E980E-17AE-402B-99AF-17C8214C84C6}"/>
              </a:ext>
            </a:extLst>
          </p:cNvPr>
          <p:cNvSpPr txBox="1"/>
          <p:nvPr/>
        </p:nvSpPr>
        <p:spPr>
          <a:xfrm>
            <a:off x="4247019" y="1571166"/>
            <a:ext cx="18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바로 뒤에 위치</a:t>
            </a:r>
          </a:p>
        </p:txBody>
      </p:sp>
    </p:spTree>
    <p:extLst>
      <p:ext uri="{BB962C8B-B14F-4D97-AF65-F5344CB8AC3E}">
        <p14:creationId xmlns:p14="http://schemas.microsoft.com/office/powerpoint/2010/main" val="381249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4285123" y="4302322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710946" y="3957181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414686" y="3960381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5307110" y="4438761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75A05-81F8-4FE0-A155-8D9C5A2DC6C7}"/>
              </a:ext>
            </a:extLst>
          </p:cNvPr>
          <p:cNvSpPr txBox="1"/>
          <p:nvPr/>
        </p:nvSpPr>
        <p:spPr>
          <a:xfrm>
            <a:off x="5009028" y="5039772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46101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4679570" y="4314487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105393" y="3969346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63556" y="3960381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355980" y="4438761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2375082-3DC3-4EB7-BA85-3E9B3E9706E0}"/>
              </a:ext>
            </a:extLst>
          </p:cNvPr>
          <p:cNvGrpSpPr/>
          <p:nvPr/>
        </p:nvGrpSpPr>
        <p:grpSpPr>
          <a:xfrm>
            <a:off x="5109893" y="4494168"/>
            <a:ext cx="1353663" cy="1360985"/>
            <a:chOff x="5109893" y="4494168"/>
            <a:chExt cx="1353663" cy="1360985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F38F8326-D3E0-4EFC-BD46-AEF0296ECF13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985DDB-8B9F-4A1A-9C39-3B26F3E5B966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50988C-EAD2-45DD-BE4C-908A890FF5DE}"/>
              </a:ext>
            </a:extLst>
          </p:cNvPr>
          <p:cNvSpPr txBox="1"/>
          <p:nvPr/>
        </p:nvSpPr>
        <p:spPr>
          <a:xfrm>
            <a:off x="6987980" y="4839490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711695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5611911" y="4335362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37734" y="3990221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86302" y="4009674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678726" y="4488054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6DD7A-ADC3-450E-B46C-61C30DAD814C}"/>
              </a:ext>
            </a:extLst>
          </p:cNvPr>
          <p:cNvSpPr txBox="1"/>
          <p:nvPr/>
        </p:nvSpPr>
        <p:spPr>
          <a:xfrm>
            <a:off x="6463556" y="5142168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84333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5970499" y="4341381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396322" y="3996240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808279" y="396898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700703" y="444736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807FDC-D4AD-4F4B-8000-BFD9D85554DF}"/>
              </a:ext>
            </a:extLst>
          </p:cNvPr>
          <p:cNvGrpSpPr/>
          <p:nvPr/>
        </p:nvGrpSpPr>
        <p:grpSpPr>
          <a:xfrm>
            <a:off x="6454616" y="4474522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D81A3921-A0EB-4D36-BC86-E716F3F493AD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4F3A31-ED7B-4273-A52C-6B4CB782E462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73C17A-F93A-448E-9AC0-5ED9089E482B}"/>
              </a:ext>
            </a:extLst>
          </p:cNvPr>
          <p:cNvSpPr txBox="1"/>
          <p:nvPr/>
        </p:nvSpPr>
        <p:spPr>
          <a:xfrm>
            <a:off x="2545976" y="4987712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3189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Big-O </a:t>
            </a:r>
            <a:r>
              <a:rPr lang="ko-KR" altLang="en-US" dirty="0"/>
              <a:t>표기법으로 알고리즘을 평가할까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=&gt;Big-O </a:t>
            </a:r>
            <a:r>
              <a:rPr lang="ko-KR" altLang="en-US" dirty="0"/>
              <a:t>표기법은 복잡도의 상한을 나타냄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최악의 경우에도</a:t>
            </a:r>
            <a:r>
              <a:rPr lang="en-US" altLang="ko-KR" dirty="0"/>
              <a:t>, </a:t>
            </a:r>
            <a:r>
              <a:rPr lang="ko-KR" altLang="en-US" dirty="0"/>
              <a:t>알고리즘이 특정 시간 안에 끝난다는 것을 보장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010421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436244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95150" y="3996142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987574" y="4474522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00870-CD97-46D2-B98D-498A080E94D1}"/>
              </a:ext>
            </a:extLst>
          </p:cNvPr>
          <p:cNvSpPr txBox="1"/>
          <p:nvPr/>
        </p:nvSpPr>
        <p:spPr>
          <a:xfrm>
            <a:off x="7689492" y="5191882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448915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333150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758973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61950" y="3942354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054374" y="4420734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031B60-515D-43EE-A52B-5E95F0C2B084}"/>
              </a:ext>
            </a:extLst>
          </p:cNvPr>
          <p:cNvGrpSpPr/>
          <p:nvPr/>
        </p:nvGrpSpPr>
        <p:grpSpPr>
          <a:xfrm>
            <a:off x="7808287" y="4420734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395DC4F8-570C-4AF6-8289-B9208A051E7F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5C88A5-B400-4F33-81D7-0DC5F9FCCD07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7C368C-5BA5-45DB-BF14-F41C57D1EBD7}"/>
              </a:ext>
            </a:extLst>
          </p:cNvPr>
          <p:cNvSpPr txBox="1"/>
          <p:nvPr/>
        </p:nvSpPr>
        <p:spPr>
          <a:xfrm>
            <a:off x="3908632" y="4863485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4285496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8391002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816825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556392" y="396898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448816" y="444736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6735CFB6-A5ED-4EAE-A804-027F35E986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58235" y="2469697"/>
            <a:ext cx="4132767" cy="22025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A361EF-917F-4705-83FC-B9C87802B693}"/>
              </a:ext>
            </a:extLst>
          </p:cNvPr>
          <p:cNvSpPr txBox="1"/>
          <p:nvPr/>
        </p:nvSpPr>
        <p:spPr>
          <a:xfrm>
            <a:off x="5641790" y="2608196"/>
            <a:ext cx="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79358-F35D-4C32-B64F-BDF64D7A9BD2}"/>
              </a:ext>
            </a:extLst>
          </p:cNvPr>
          <p:cNvSpPr txBox="1"/>
          <p:nvPr/>
        </p:nvSpPr>
        <p:spPr>
          <a:xfrm>
            <a:off x="3800999" y="4487613"/>
            <a:ext cx="27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current_index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 </a:t>
            </a:r>
            <a:r>
              <a:rPr lang="ko-KR" altLang="en-US" dirty="0"/>
              <a:t>서로 교체</a:t>
            </a:r>
          </a:p>
        </p:txBody>
      </p:sp>
    </p:spTree>
    <p:extLst>
      <p:ext uri="{BB962C8B-B14F-4D97-AF65-F5344CB8AC3E}">
        <p14:creationId xmlns:p14="http://schemas.microsoft.com/office/powerpoint/2010/main" val="1394591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7023"/>
              </p:ext>
            </p:extLst>
          </p:nvPr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4639236" y="4359285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065059" y="4014144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54603" y="4014144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347027" y="4492524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C6DD91-4766-4143-9E8F-0EEF272E9507}"/>
              </a:ext>
            </a:extLst>
          </p:cNvPr>
          <p:cNvGrpSpPr/>
          <p:nvPr/>
        </p:nvGrpSpPr>
        <p:grpSpPr>
          <a:xfrm>
            <a:off x="5100940" y="4492524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348B7E6B-707A-4CEC-98E9-1BBA6BF355B3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228DAC-3B8F-4352-9786-A56C77B59288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F2BA65-3AB3-40EB-ACAB-BD64AD23C5DB}"/>
              </a:ext>
            </a:extLst>
          </p:cNvPr>
          <p:cNvSpPr txBox="1"/>
          <p:nvPr/>
        </p:nvSpPr>
        <p:spPr>
          <a:xfrm>
            <a:off x="6790756" y="4971084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711B3-17A1-47CC-94B3-48FD05057724}"/>
              </a:ext>
            </a:extLst>
          </p:cNvPr>
          <p:cNvSpPr txBox="1"/>
          <p:nvPr/>
        </p:nvSpPr>
        <p:spPr>
          <a:xfrm>
            <a:off x="5422536" y="1379336"/>
            <a:ext cx="18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바로 뒤에 위치</a:t>
            </a:r>
          </a:p>
        </p:txBody>
      </p:sp>
    </p:spTree>
    <p:extLst>
      <p:ext uri="{BB962C8B-B14F-4D97-AF65-F5344CB8AC3E}">
        <p14:creationId xmlns:p14="http://schemas.microsoft.com/office/powerpoint/2010/main" val="463712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5670177" y="4341356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3996215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59414" y="400397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651838" y="448235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CD96C-42ED-40AF-97D5-06243CFBB6C2}"/>
              </a:ext>
            </a:extLst>
          </p:cNvPr>
          <p:cNvSpPr txBox="1"/>
          <p:nvPr/>
        </p:nvSpPr>
        <p:spPr>
          <a:xfrm>
            <a:off x="6353756" y="5202549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704905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6037730" y="4341356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63553" y="3996215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817250" y="399621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709674" y="447459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1A8B2C-C6FF-40CF-87E5-ED347E2D762E}"/>
              </a:ext>
            </a:extLst>
          </p:cNvPr>
          <p:cNvGrpSpPr/>
          <p:nvPr/>
        </p:nvGrpSpPr>
        <p:grpSpPr>
          <a:xfrm>
            <a:off x="6472552" y="4474595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1D6D93C5-96F3-4EDE-BC81-A16A124CB241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D13C3-131F-4462-9C56-62A73FD9179D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A24C17-AFA9-4644-A4EC-00DCF58B89E0}"/>
              </a:ext>
            </a:extLst>
          </p:cNvPr>
          <p:cNvSpPr txBox="1"/>
          <p:nvPr/>
        </p:nvSpPr>
        <p:spPr>
          <a:xfrm>
            <a:off x="2738744" y="5064049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69367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037356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463179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153460" y="399621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8045884" y="447459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E1A67-CEFE-41CD-A31D-E06B241A470B}"/>
              </a:ext>
            </a:extLst>
          </p:cNvPr>
          <p:cNvSpPr txBox="1"/>
          <p:nvPr/>
        </p:nvSpPr>
        <p:spPr>
          <a:xfrm>
            <a:off x="7747802" y="5622334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93326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378015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803838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48543" y="405000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040967" y="452838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718159-0B52-4833-B4DC-A4A4FAC4A604}"/>
              </a:ext>
            </a:extLst>
          </p:cNvPr>
          <p:cNvGrpSpPr/>
          <p:nvPr/>
        </p:nvGrpSpPr>
        <p:grpSpPr>
          <a:xfrm>
            <a:off x="7794880" y="4528383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1A2A720F-6F46-49E4-A2F5-D7BE36FDE315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6C3A3E-4560-4B72-9B0A-7983EA05B53A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233626-77BE-416A-B3ED-B8EC5B2B6518}"/>
              </a:ext>
            </a:extLst>
          </p:cNvPr>
          <p:cNvSpPr txBox="1"/>
          <p:nvPr/>
        </p:nvSpPr>
        <p:spPr>
          <a:xfrm>
            <a:off x="3953497" y="5058371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15373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378015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803838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48543" y="405000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040967" y="452838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72FC8A2F-5B62-40D0-ADBA-EF2CB87ED0F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93976" y="2469697"/>
            <a:ext cx="1784039" cy="22025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1EFD7B-BE0E-46FB-AA5A-C5454A8A6AA0}"/>
              </a:ext>
            </a:extLst>
          </p:cNvPr>
          <p:cNvSpPr txBox="1"/>
          <p:nvPr/>
        </p:nvSpPr>
        <p:spPr>
          <a:xfrm>
            <a:off x="6275294" y="2725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E9DD0-1D0B-433E-BBFC-F8D135F6F28D}"/>
              </a:ext>
            </a:extLst>
          </p:cNvPr>
          <p:cNvSpPr txBox="1"/>
          <p:nvPr/>
        </p:nvSpPr>
        <p:spPr>
          <a:xfrm>
            <a:off x="3742820" y="4401887"/>
            <a:ext cx="27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current_index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 </a:t>
            </a:r>
            <a:r>
              <a:rPr lang="ko-KR" altLang="en-US" dirty="0"/>
              <a:t>서로 교체</a:t>
            </a:r>
          </a:p>
        </p:txBody>
      </p:sp>
    </p:spTree>
    <p:extLst>
      <p:ext uri="{BB962C8B-B14F-4D97-AF65-F5344CB8AC3E}">
        <p14:creationId xmlns:p14="http://schemas.microsoft.com/office/powerpoint/2010/main" val="3354762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0191"/>
              </p:ext>
            </p:extLst>
          </p:nvPr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366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59077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6010836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36659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785907" y="400397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678331" y="448235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234FC-2526-4904-9BC8-389BF73BB284}"/>
              </a:ext>
            </a:extLst>
          </p:cNvPr>
          <p:cNvSpPr txBox="1"/>
          <p:nvPr/>
        </p:nvSpPr>
        <p:spPr>
          <a:xfrm>
            <a:off x="6965576" y="2146531"/>
            <a:ext cx="18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바로 뒤에 위치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85FDD-9B07-42D4-AB7B-B8AF1C472EEC}"/>
              </a:ext>
            </a:extLst>
          </p:cNvPr>
          <p:cNvSpPr txBox="1"/>
          <p:nvPr/>
        </p:nvSpPr>
        <p:spPr>
          <a:xfrm>
            <a:off x="3178746" y="5212804"/>
            <a:ext cx="66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min_index</a:t>
            </a:r>
            <a:r>
              <a:rPr lang="ko-KR" altLang="en-US" dirty="0"/>
              <a:t>가 계속 남은 배열의 최소값을 가리키고 있기 때문에</a:t>
            </a:r>
            <a:br>
              <a:rPr lang="en-US" altLang="ko-KR" dirty="0"/>
            </a:br>
            <a:r>
              <a:rPr lang="ko-KR" altLang="en-US" dirty="0"/>
              <a:t>더 이상 배열의 업데이트가 일어나지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5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F9F98-8150-469B-A781-B9AF3F25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74F6A-A28F-4528-BF2F-556BAD3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어떤 알고리즘이 중요한 곳에 적용될 수록</a:t>
            </a:r>
            <a:r>
              <a:rPr lang="en-US" altLang="ko-KR" dirty="0"/>
              <a:t> </a:t>
            </a:r>
            <a:r>
              <a:rPr lang="ko-KR" altLang="en-US" dirty="0"/>
              <a:t>알고리즘의 상한을 파악하는 것은 중요함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발전소나</a:t>
            </a:r>
            <a:r>
              <a:rPr lang="en-US" altLang="ko-KR" dirty="0"/>
              <a:t>, </a:t>
            </a:r>
            <a:r>
              <a:rPr lang="ko-KR" altLang="en-US" dirty="0"/>
              <a:t>자율주행 등의 경우에서 </a:t>
            </a:r>
            <a:r>
              <a:rPr lang="en-US" altLang="ko-KR" dirty="0"/>
              <a:t>100</a:t>
            </a:r>
            <a:r>
              <a:rPr lang="ko-KR" altLang="en-US" dirty="0"/>
              <a:t>회 시행에서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알고리즘은 </a:t>
            </a:r>
            <a:r>
              <a:rPr lang="en-US" altLang="ko-KR" dirty="0"/>
              <a:t>50</a:t>
            </a:r>
            <a:r>
              <a:rPr lang="ko-KR" altLang="en-US" dirty="0"/>
              <a:t>번은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, 50</a:t>
            </a:r>
            <a:r>
              <a:rPr lang="ko-KR" altLang="en-US" dirty="0"/>
              <a:t>번은 </a:t>
            </a:r>
            <a:r>
              <a:rPr lang="en-US" altLang="ko-KR" dirty="0"/>
              <a:t>2</a:t>
            </a:r>
            <a:r>
              <a:rPr lang="ko-KR" altLang="en-US" dirty="0"/>
              <a:t>분 동안 수행되는 것과</a:t>
            </a:r>
            <a:br>
              <a:rPr lang="en-US" altLang="ko-KR" dirty="0"/>
            </a:br>
            <a:r>
              <a:rPr lang="en-US" altLang="ko-KR" dirty="0"/>
              <a:t>B </a:t>
            </a:r>
            <a:r>
              <a:rPr lang="ko-KR" altLang="en-US" dirty="0"/>
              <a:t>알고리즘은 </a:t>
            </a:r>
            <a:r>
              <a:rPr lang="en-US" altLang="ko-KR" dirty="0"/>
              <a:t>99</a:t>
            </a:r>
            <a:r>
              <a:rPr lang="ko-KR" altLang="en-US" dirty="0"/>
              <a:t>번은 </a:t>
            </a:r>
            <a:r>
              <a:rPr lang="en-US" altLang="ko-KR" dirty="0"/>
              <a:t>10</a:t>
            </a:r>
            <a:r>
              <a:rPr lang="ko-KR" altLang="en-US" dirty="0"/>
              <a:t>초 이내</a:t>
            </a:r>
            <a:r>
              <a:rPr lang="en-US" altLang="ko-KR" dirty="0"/>
              <a:t>, 1</a:t>
            </a:r>
            <a:r>
              <a:rPr lang="ko-KR" altLang="en-US" dirty="0"/>
              <a:t>번은 </a:t>
            </a:r>
            <a:r>
              <a:rPr lang="en-US" altLang="ko-KR" dirty="0"/>
              <a:t>30</a:t>
            </a:r>
            <a:r>
              <a:rPr lang="ko-KR" altLang="en-US" dirty="0"/>
              <a:t>분 동안 수행되는 것에는 차이가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2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4253C-08F4-4C3E-A13B-79435A27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5CF99-B83F-4CB5-B0A2-085860FE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D8444-0CF1-4C17-933F-457DEA9C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2682699"/>
            <a:ext cx="8175812" cy="3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8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2705-90CC-460F-9D4C-AE34C425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B1218-33F9-4AEF-AA7B-D0A06A10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</a:t>
            </a:r>
            <a:r>
              <a:rPr lang="en-US" altLang="ko-KR" dirty="0" err="1"/>
              <a:t>urrent_index</a:t>
            </a:r>
            <a:r>
              <a:rPr lang="en-US" altLang="ko-KR" dirty="0"/>
              <a:t>=0</a:t>
            </a:r>
            <a:r>
              <a:rPr lang="ko-KR" altLang="en-US" dirty="0"/>
              <a:t>일 때는 </a:t>
            </a:r>
            <a:r>
              <a:rPr lang="en-US" altLang="ko-KR" dirty="0" err="1"/>
              <a:t>min_index</a:t>
            </a:r>
            <a:r>
              <a:rPr lang="ko-KR" altLang="en-US" dirty="0"/>
              <a:t>를 찾기 위해 </a:t>
            </a:r>
            <a:r>
              <a:rPr lang="en-US" altLang="ko-KR" dirty="0"/>
              <a:t>n-1</a:t>
            </a:r>
            <a:r>
              <a:rPr lang="ko-KR" altLang="en-US" dirty="0"/>
              <a:t>번의 비교가 이뤄짐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current_index</a:t>
            </a:r>
            <a:r>
              <a:rPr lang="en-US" altLang="ko-KR" dirty="0"/>
              <a:t>=1</a:t>
            </a:r>
            <a:r>
              <a:rPr lang="ko-KR" altLang="en-US" dirty="0"/>
              <a:t>일 때는 </a:t>
            </a:r>
            <a:r>
              <a:rPr lang="en-US" altLang="ko-KR" dirty="0" err="1"/>
              <a:t>min_index</a:t>
            </a:r>
            <a:r>
              <a:rPr lang="ko-KR" altLang="en-US" dirty="0"/>
              <a:t>를 찾기 위해 </a:t>
            </a:r>
            <a:r>
              <a:rPr lang="en-US" altLang="ko-KR" dirty="0"/>
              <a:t>n-2</a:t>
            </a:r>
            <a:r>
              <a:rPr lang="ko-KR" altLang="en-US" dirty="0"/>
              <a:t>번의 비교가 이뤄짐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계속 진행하여</a:t>
            </a:r>
            <a:r>
              <a:rPr lang="en-US" altLang="ko-KR" dirty="0"/>
              <a:t>, </a:t>
            </a:r>
            <a:r>
              <a:rPr lang="en-US" altLang="ko-KR" dirty="0" err="1"/>
              <a:t>current_index</a:t>
            </a:r>
            <a:r>
              <a:rPr lang="en-US" altLang="ko-KR" dirty="0"/>
              <a:t>=n-1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 err="1"/>
              <a:t>min_index</a:t>
            </a:r>
            <a:r>
              <a:rPr lang="ko-KR" altLang="en-US" dirty="0"/>
              <a:t>를 찾기 위해 </a:t>
            </a:r>
            <a:r>
              <a:rPr lang="en-US" altLang="ko-KR" dirty="0"/>
              <a:t>0</a:t>
            </a:r>
            <a:r>
              <a:rPr lang="ko-KR" altLang="en-US" dirty="0"/>
              <a:t>번의 비교가 이뤄짐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0A46D-C06F-4EC9-8FDC-E28006DD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알고리즘의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CF1E17-6C4D-4A8A-84D2-0CFD6186C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크기가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배열에서의 총 비교 횟수는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비교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횟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+…+1+0=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 선택 정렬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CF1E17-6C4D-4A8A-84D2-0CFD6186C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11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2870E-2AC8-4847-8949-030BD0B4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57E3BD-819C-4C74-B522-A570A82C6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특정 값을 기준으로 배열을 정렬한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값의 왼쪽에서 다시 기준을 잡고 정렬하고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오른쪽에서 기준을 잡고 정렬하는 방식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57E3BD-819C-4C74-B522-A570A82C6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90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824EC-93BA-4BB1-A777-EA6F945B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67E8-0081-4087-AF20-FF9311D0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09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퀵</a:t>
            </a:r>
            <a:r>
              <a:rPr lang="ko-KR" altLang="en-US" dirty="0"/>
              <a:t> 정렬은 파티션 과정과 </a:t>
            </a:r>
            <a:r>
              <a:rPr lang="ko-KR" altLang="en-US" dirty="0" err="1"/>
              <a:t>퀵</a:t>
            </a:r>
            <a:r>
              <a:rPr lang="ko-KR" altLang="en-US" dirty="0"/>
              <a:t> 소트를 반복하여 진행한다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파티션 과정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배열의 왼쪽 끝을 </a:t>
            </a:r>
            <a:r>
              <a:rPr lang="en-US" altLang="ko-KR" dirty="0"/>
              <a:t>left, </a:t>
            </a:r>
            <a:r>
              <a:rPr lang="ko-KR" altLang="en-US" dirty="0"/>
              <a:t>오른쪽 끝을 </a:t>
            </a:r>
            <a:r>
              <a:rPr lang="en-US" altLang="ko-KR" dirty="0"/>
              <a:t>right</a:t>
            </a:r>
            <a:r>
              <a:rPr lang="ko-KR" altLang="en-US" dirty="0"/>
              <a:t>로 둔다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pivot</a:t>
            </a:r>
            <a:r>
              <a:rPr lang="ko-KR" altLang="en-US" dirty="0"/>
              <a:t>을 배열의 왼쪽 끝 값으로 둔다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low=left, high=right+1</a:t>
            </a:r>
            <a:r>
              <a:rPr lang="ko-KR" altLang="en-US" dirty="0"/>
              <a:t>로 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716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7649-42A9-4767-B0CB-F939756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E9CE-7A88-4087-A32B-ACE13DB3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altLang="ko-KR" dirty="0"/>
              <a:t>low+=1</a:t>
            </a:r>
            <a:r>
              <a:rPr lang="ko-KR" altLang="en-US" dirty="0"/>
              <a:t>하고 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가 </a:t>
            </a:r>
            <a:r>
              <a:rPr lang="en-US" altLang="ko-KR" dirty="0"/>
              <a:t>pivot</a:t>
            </a:r>
            <a:r>
              <a:rPr lang="ko-KR" altLang="en-US" dirty="0"/>
              <a:t>보다 작거나 같으면 </a:t>
            </a:r>
            <a:r>
              <a:rPr lang="en-US" altLang="ko-KR" dirty="0"/>
              <a:t>4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 startAt="5"/>
            </a:pPr>
            <a:r>
              <a:rPr lang="en-US" altLang="ko-KR" dirty="0"/>
              <a:t>high-=1</a:t>
            </a:r>
            <a:r>
              <a:rPr lang="ko-KR" altLang="en-US" dirty="0"/>
              <a:t>하고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가 </a:t>
            </a:r>
            <a:r>
              <a:rPr lang="en-US" altLang="ko-KR" dirty="0"/>
              <a:t>pivot</a:t>
            </a:r>
            <a:r>
              <a:rPr lang="ko-KR" altLang="en-US" dirty="0"/>
              <a:t>보다 크거나 같으면 </a:t>
            </a:r>
            <a:r>
              <a:rPr lang="en-US" altLang="ko-KR" dirty="0"/>
              <a:t>5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 startAt="5"/>
            </a:pPr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high</a:t>
            </a:r>
            <a:r>
              <a:rPr lang="ko-KR" altLang="en-US" dirty="0"/>
              <a:t>보다 작으면 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를 바꾸고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4~5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 startAt="5"/>
            </a:pP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를 바꾸고</a:t>
            </a:r>
            <a:r>
              <a:rPr lang="en-US" altLang="ko-KR" dirty="0"/>
              <a:t>, high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540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BFF4-8804-4E3C-B3D1-5419F65C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9104B-2F32-44AD-869D-EAA01478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소트 과정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퀵</a:t>
            </a:r>
            <a:r>
              <a:rPr lang="ko-KR" altLang="en-US" dirty="0"/>
              <a:t> 소트는 배열</a:t>
            </a:r>
            <a:r>
              <a:rPr lang="en-US" altLang="ko-KR" dirty="0"/>
              <a:t>, left, right</a:t>
            </a:r>
            <a:r>
              <a:rPr lang="ko-KR" altLang="en-US" dirty="0"/>
              <a:t>를 인자로 받는다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left</a:t>
            </a:r>
            <a:r>
              <a:rPr lang="ko-KR" altLang="en-US" dirty="0"/>
              <a:t>가 </a:t>
            </a:r>
            <a:r>
              <a:rPr lang="en-US" altLang="ko-KR" dirty="0"/>
              <a:t>right</a:t>
            </a:r>
            <a:r>
              <a:rPr lang="ko-KR" altLang="en-US" dirty="0"/>
              <a:t>보다 작으면 파티션 과정을 통해 </a:t>
            </a:r>
            <a:r>
              <a:rPr lang="en-US" altLang="ko-KR" dirty="0"/>
              <a:t>q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q</a:t>
            </a:r>
            <a:r>
              <a:rPr lang="ko-KR" altLang="en-US" dirty="0"/>
              <a:t>를 기준으로 </a:t>
            </a:r>
            <a:r>
              <a:rPr lang="en-US" altLang="ko-KR" dirty="0"/>
              <a:t>q</a:t>
            </a:r>
            <a:r>
              <a:rPr lang="ko-KR" altLang="en-US" dirty="0"/>
              <a:t> 왼쪽 배열과</a:t>
            </a:r>
            <a:r>
              <a:rPr lang="en-US" altLang="ko-KR" dirty="0"/>
              <a:t>, q </a:t>
            </a:r>
            <a:r>
              <a:rPr lang="ko-KR" altLang="en-US" dirty="0"/>
              <a:t>오른쪽 배열에 대해 </a:t>
            </a:r>
            <a:r>
              <a:rPr lang="ko-KR" altLang="en-US" dirty="0" err="1"/>
              <a:t>퀵</a:t>
            </a:r>
            <a:r>
              <a:rPr lang="ko-KR" altLang="en-US" dirty="0"/>
              <a:t> 소트를 재귀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976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38075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12BDA-186D-4A47-8D0B-303A7C429763}"/>
              </a:ext>
            </a:extLst>
          </p:cNvPr>
          <p:cNvSpPr txBox="1"/>
          <p:nvPr/>
        </p:nvSpPr>
        <p:spPr>
          <a:xfrm>
            <a:off x="4890247" y="3881717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초기 상태</a:t>
            </a:r>
          </a:p>
        </p:txBody>
      </p:sp>
    </p:spTree>
    <p:extLst>
      <p:ext uri="{BB962C8B-B14F-4D97-AF65-F5344CB8AC3E}">
        <p14:creationId xmlns:p14="http://schemas.microsoft.com/office/powerpoint/2010/main" val="299159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98059" y="2685433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111188" y="2316101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2247" y="265962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488141" y="229029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13776" y="265962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59670" y="229029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2CB09-3E89-4F26-91DC-39D96BD52D8C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20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16624" y="2583607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29753" y="221427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B9F9F-240A-43C5-B973-7A3827B512A5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A5A0-6877-420A-B234-283B0633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실행시간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4E06E-3C71-44C4-BF0F-C96A721B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datetime </a:t>
            </a:r>
            <a:r>
              <a:rPr lang="ko-KR" altLang="en-US" dirty="0"/>
              <a:t>모듈 사용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코드 실행 초기의 시간과</a:t>
            </a:r>
            <a:r>
              <a:rPr lang="en-US" altLang="ko-KR" dirty="0"/>
              <a:t>, </a:t>
            </a:r>
            <a:r>
              <a:rPr lang="ko-KR" altLang="en-US" dirty="0"/>
              <a:t>코드의 마지막에서 시간의 차를 계산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코드 수행이 매우 빠르기 때문에</a:t>
            </a:r>
            <a:r>
              <a:rPr lang="af-ZA" altLang="ko-KR" dirty="0"/>
              <a:t> microseconds</a:t>
            </a:r>
            <a:r>
              <a:rPr lang="ko-KR" altLang="en-US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1822383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86200" y="2551971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99329" y="218263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99DE6-EFEE-4EF9-95C9-60870B64B761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11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37848" y="2593950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4450977" y="2224618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67A1-BE5E-4971-A4B9-438E5E320043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35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8E540-6271-4372-A0A8-F9D91A11DBBA}"/>
              </a:ext>
            </a:extLst>
          </p:cNvPr>
          <p:cNvSpPr txBox="1"/>
          <p:nvPr/>
        </p:nvSpPr>
        <p:spPr>
          <a:xfrm>
            <a:off x="4845425" y="1430679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FB0D3-882A-42C4-8583-E98AAE590ED1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94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72178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036767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EAD37-71E9-4075-BCFE-4716E71DC71D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1776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52209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498103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104FB-74EE-46C2-A2ED-01A230BC036B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359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009526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8655420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7E32A-C916-4C1F-953B-01186EDFEB11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62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124266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7770160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AA509-996C-4867-AEB2-89BD0A044AA5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95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288303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6934197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E171B-58A0-4F53-A287-64591263185D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284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17022" y="2622749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930151" y="2253417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692151" y="2634558"/>
            <a:ext cx="0" cy="1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6338045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80B43-7C57-4A5F-89C5-C3A23A663620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182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5860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8927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DDCBD-F5FE-4EB1-9C0D-7F8D807851E2}"/>
              </a:ext>
            </a:extLst>
          </p:cNvPr>
          <p:cNvSpPr txBox="1"/>
          <p:nvPr/>
        </p:nvSpPr>
        <p:spPr>
          <a:xfrm>
            <a:off x="4491316" y="1323559"/>
            <a:ext cx="276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도 더 이상 진행하지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19D06-D666-40C2-8D9F-E90D0A7CEAE6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0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AE22-425C-44D8-83DA-A665B12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실행시간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D220-FD6E-4812-A33C-C4C8B4E9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datetime</a:t>
            </a:r>
            <a:r>
              <a:rPr lang="ko-KR" altLang="en-US" dirty="0"/>
              <a:t>의 시간차를 의미하는 </a:t>
            </a:r>
            <a:r>
              <a:rPr lang="en-US" altLang="ko-KR" dirty="0" err="1"/>
              <a:t>timedelta</a:t>
            </a:r>
            <a:r>
              <a:rPr lang="ko-KR" altLang="en-US" dirty="0"/>
              <a:t>는 </a:t>
            </a:r>
            <a:r>
              <a:rPr lang="en-US" altLang="ko-KR" dirty="0"/>
              <a:t>seconds(&lt;86,400)</a:t>
            </a:r>
            <a:r>
              <a:rPr lang="ko-KR" altLang="en-US" dirty="0"/>
              <a:t>와 </a:t>
            </a:r>
            <a:r>
              <a:rPr lang="en-US" altLang="ko-KR" dirty="0"/>
              <a:t>microseconds(&lt;1,000,000)</a:t>
            </a:r>
            <a:r>
              <a:rPr lang="ko-KR" altLang="en-US" dirty="0"/>
              <a:t>의 두 속성으로 나누어져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DBAAF-17D5-49D2-909E-AF8111B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220418"/>
            <a:ext cx="8128000" cy="24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26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5860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8927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DDCBD-F5FE-4EB1-9C0D-7F8D807851E2}"/>
              </a:ext>
            </a:extLst>
          </p:cNvPr>
          <p:cNvSpPr txBox="1"/>
          <p:nvPr/>
        </p:nvSpPr>
        <p:spPr>
          <a:xfrm>
            <a:off x="4491316" y="1323559"/>
            <a:ext cx="276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&gt; high</a:t>
            </a:r>
            <a:r>
              <a:rPr lang="ko-KR" altLang="en-US" dirty="0"/>
              <a:t>이기 때문에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 </a:t>
            </a:r>
            <a:r>
              <a:rPr lang="ko-KR" altLang="en-US" dirty="0"/>
              <a:t>바꿈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ED5F97D-040E-4D76-A08C-1505B1AE60C1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2380128" y="2473942"/>
            <a:ext cx="2857500" cy="15565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C98308-C51E-4706-9F24-0411066D4C46}"/>
              </a:ext>
            </a:extLst>
          </p:cNvPr>
          <p:cNvSpPr txBox="1"/>
          <p:nvPr/>
        </p:nvSpPr>
        <p:spPr>
          <a:xfrm>
            <a:off x="3808878" y="2289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A4B14-5A39-40D8-A277-A8799B07600B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94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06635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266762" y="266472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4912656" y="229539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02404" y="266472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448298" y="22953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partition(arr,0,10)=&gt;4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610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98059" y="2620779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111188" y="2251447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905000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550894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63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97574" y="265860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10703" y="228927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5D977-F5F5-49AA-A383-EE1739275DD3}"/>
              </a:ext>
            </a:extLst>
          </p:cNvPr>
          <p:cNvSpPr txBox="1"/>
          <p:nvPr/>
        </p:nvSpPr>
        <p:spPr>
          <a:xfrm>
            <a:off x="3090585" y="1466379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2696580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97574" y="265860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10703" y="228927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5860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8927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75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97574" y="265860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10703" y="228927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83958" y="267809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3529852" y="230876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57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77938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491067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351679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997573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298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30071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43200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2247" y="262842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488141" y="22590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436159" y="2647760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082053" y="227842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AA91-A81B-4AB7-B1E1-F9340635C61F}"/>
              </a:ext>
            </a:extLst>
          </p:cNvPr>
          <p:cNvSpPr txBox="1"/>
          <p:nvPr/>
        </p:nvSpPr>
        <p:spPr>
          <a:xfrm>
            <a:off x="3603812" y="1847946"/>
            <a:ext cx="280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70051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30071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43200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2247" y="262842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488141" y="22590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436159" y="2647760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082053" y="227842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partition(arr,0,3)=&gt;0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AA91-A81B-4AB7-B1E1-F9340635C61F}"/>
              </a:ext>
            </a:extLst>
          </p:cNvPr>
          <p:cNvSpPr txBox="1"/>
          <p:nvPr/>
        </p:nvSpPr>
        <p:spPr>
          <a:xfrm>
            <a:off x="4361326" y="1539068"/>
            <a:ext cx="279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0 </a:t>
            </a:r>
            <a:r>
              <a:rPr lang="ko-KR" altLang="en-US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12321257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07125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920254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25272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71166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7605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2194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피보나치 수열은 첫째 항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둘째 항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3</a:t>
                </a:r>
                <a:r>
                  <a:rPr lang="ko-KR" altLang="en-US" dirty="0"/>
                  <a:t>이상의 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대하여 다음 식을 만족하는 수열이다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수열을 전개해 보면</a:t>
                </a:r>
                <a:r>
                  <a:rPr lang="en-US" altLang="ko-KR" dirty="0"/>
                  <a:t> 1,1,2,3,5,8,… </a:t>
                </a:r>
                <a:r>
                  <a:rPr lang="ko-KR" altLang="en-US" dirty="0"/>
                  <a:t>이 된다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63790" y="2600557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76919" y="223122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7605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2194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794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08710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4421839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7605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2194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82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42961" y="2623401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056090" y="225406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3154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47744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F716-CBE0-4C81-9613-8CB4EBFBBCC0}"/>
              </a:ext>
            </a:extLst>
          </p:cNvPr>
          <p:cNvSpPr txBox="1"/>
          <p:nvPr/>
        </p:nvSpPr>
        <p:spPr>
          <a:xfrm>
            <a:off x="6373912" y="1690688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20372595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F716-CBE0-4C81-9613-8CB4EBFBBCC0}"/>
              </a:ext>
            </a:extLst>
          </p:cNvPr>
          <p:cNvSpPr txBox="1"/>
          <p:nvPr/>
        </p:nvSpPr>
        <p:spPr>
          <a:xfrm>
            <a:off x="6373912" y="1690688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94871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F716-CBE0-4C81-9613-8CB4EBFBBCC0}"/>
              </a:ext>
            </a:extLst>
          </p:cNvPr>
          <p:cNvSpPr txBox="1"/>
          <p:nvPr/>
        </p:nvSpPr>
        <p:spPr>
          <a:xfrm>
            <a:off x="6373912" y="1621608"/>
            <a:ext cx="268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 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[high] </a:t>
            </a:r>
            <a:r>
              <a:rPr lang="ko-KR" altLang="en-US" dirty="0"/>
              <a:t>교체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A95279D-352C-4CBF-8AAA-AD10DD6D419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3263153" y="2454298"/>
            <a:ext cx="1098176" cy="165691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563198-C681-4CEA-87B4-5C6635F3F9F2}"/>
              </a:ext>
            </a:extLst>
          </p:cNvPr>
          <p:cNvSpPr txBox="1"/>
          <p:nvPr/>
        </p:nvSpPr>
        <p:spPr>
          <a:xfrm>
            <a:off x="3633444" y="24759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30417290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5472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09513" y="260747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4055407" y="223814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928345" y="26308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574239" y="22615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partition(arr,1,3)=&gt;3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239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partition(arr,1,3)=&gt;3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263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81084" y="2612511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994213" y="224317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25272" y="261401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71166" y="224468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68405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2995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757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79475" y="26389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92604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79775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5669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68405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2995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9B90C-0936-4945-8276-5562BED2247F}"/>
              </a:ext>
            </a:extLst>
          </p:cNvPr>
          <p:cNvSpPr txBox="1"/>
          <p:nvPr/>
        </p:nvSpPr>
        <p:spPr>
          <a:xfrm>
            <a:off x="5747378" y="1672483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915076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88473" y="26389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401602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79775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5669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146642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3792536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38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6302B-CB47-42AE-8CBF-1F4288A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32077-7593-45F3-8EDF-0B9A434E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재귀를 이용한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C6E31D-A054-4CD1-B5F8-6E15BD9B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2" y="2915920"/>
            <a:ext cx="6911975" cy="27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64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46519" y="263896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59648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693391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39285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281743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927637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6933-E6C0-479A-8498-799F9DB8CA17}"/>
              </a:ext>
            </a:extLst>
          </p:cNvPr>
          <p:cNvSpPr txBox="1"/>
          <p:nvPr/>
        </p:nvSpPr>
        <p:spPr>
          <a:xfrm>
            <a:off x="5477800" y="1686688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4566482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46519" y="263896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59648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693391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39285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281743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927637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52125-34F9-4367-A435-664316B0D2A8}"/>
              </a:ext>
            </a:extLst>
          </p:cNvPr>
          <p:cNvSpPr txBox="1"/>
          <p:nvPr/>
        </p:nvSpPr>
        <p:spPr>
          <a:xfrm>
            <a:off x="4336942" y="1690688"/>
            <a:ext cx="279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15115224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36976" y="264706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450105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79245" y="3610136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210304" y="3890684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574189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09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28647" y="2618486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041776" y="224915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304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62365" y="2587255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875494" y="2217924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60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10653" y="2598159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723782" y="2228828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1636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98159" y="2589194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9611288" y="2219863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4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F1777-73F3-40BC-92C4-B88E84EA7DAB}"/>
              </a:ext>
            </a:extLst>
          </p:cNvPr>
          <p:cNvSpPr txBox="1"/>
          <p:nvPr/>
        </p:nvSpPr>
        <p:spPr>
          <a:xfrm>
            <a:off x="7624486" y="1323890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5373252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5060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16373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98624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063213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173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67896" y="263196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13790" y="226263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7DE25-746C-4CF4-A3E6-89E4EF6F9914}"/>
              </a:ext>
            </a:extLst>
          </p:cNvPr>
          <p:cNvSpPr txBox="1"/>
          <p:nvPr/>
        </p:nvSpPr>
        <p:spPr>
          <a:xfrm>
            <a:off x="7032805" y="1342551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16715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6487</Words>
  <Application>Microsoft Office PowerPoint</Application>
  <PresentationFormat>와이드스크린</PresentationFormat>
  <Paragraphs>2333</Paragraphs>
  <Slides>126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2" baseType="lpstr">
      <vt:lpstr>맑은 고딕</vt:lpstr>
      <vt:lpstr>Arial</vt:lpstr>
      <vt:lpstr>Calibri</vt:lpstr>
      <vt:lpstr>Cambria Math</vt:lpstr>
      <vt:lpstr>Symbol</vt:lpstr>
      <vt:lpstr>Office 테마</vt:lpstr>
      <vt:lpstr>알고리즘</vt:lpstr>
      <vt:lpstr>목차</vt:lpstr>
      <vt:lpstr>과목 소개</vt:lpstr>
      <vt:lpstr>과목 소개</vt:lpstr>
      <vt:lpstr>과목 소개</vt:lpstr>
      <vt:lpstr>코드 실행시간 측정</vt:lpstr>
      <vt:lpstr>코드 실행시간 측정</vt:lpstr>
      <vt:lpstr>피보나치 수열</vt:lpstr>
      <vt:lpstr>피보나치 수열의 구현</vt:lpstr>
      <vt:lpstr>피보나치 수열의 구현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동적 계획법</vt:lpstr>
      <vt:lpstr>동적 계획법</vt:lpstr>
      <vt:lpstr>개선된 피보나치 알고리즘</vt:lpstr>
      <vt:lpstr>개선된 피보나치 알고리즘</vt:lpstr>
      <vt:lpstr>개선된 피보나치 알고리즘의 분석</vt:lpstr>
      <vt:lpstr>개선된 피보나치 알고리즘의 분석</vt:lpstr>
      <vt:lpstr>개선된 피보나치 알고리즘의 분석</vt:lpstr>
      <vt:lpstr>개선된 피보나치 알고리즘의 분석</vt:lpstr>
      <vt:lpstr>개선된 피보나치 알고리즘의 분석</vt:lpstr>
      <vt:lpstr>참고자료 – 복잡도의 비교</vt:lpstr>
      <vt:lpstr>정렬</vt:lpstr>
      <vt:lpstr>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 알고리즘의 분석</vt:lpstr>
      <vt:lpstr>선택 정렬 알고리즘의 분석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 알고리즘의 분석</vt:lpstr>
      <vt:lpstr>퀵 정렬 알고리즘의 분석</vt:lpstr>
      <vt:lpstr>퀵 정렬 알고리즘의 분석</vt:lpstr>
      <vt:lpstr>퀵 정렬 알고리즘의 분석</vt:lpstr>
      <vt:lpstr>탐색</vt:lpstr>
      <vt:lpstr>선형 탐색</vt:lpstr>
      <vt:lpstr>선형 탐색</vt:lpstr>
      <vt:lpstr>이진 탐색</vt:lpstr>
      <vt:lpstr>이진 탐색</vt:lpstr>
      <vt:lpstr>이진 탐색</vt:lpstr>
      <vt:lpstr>이진 탐색</vt:lpstr>
      <vt:lpstr>이진 탐색</vt:lpstr>
      <vt:lpstr>이진 탐색</vt:lpstr>
      <vt:lpstr>이진 탐색 알고리즘의 분석</vt:lpstr>
      <vt:lpstr>이진 탐색 알고리즘의 분석</vt:lpstr>
      <vt:lpstr>보충 자료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2017103994@office.khu.ac.kr</cp:lastModifiedBy>
  <cp:revision>213</cp:revision>
  <dcterms:created xsi:type="dcterms:W3CDTF">2020-11-03T10:59:29Z</dcterms:created>
  <dcterms:modified xsi:type="dcterms:W3CDTF">2021-07-05T04:50:33Z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