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4"/>
  </p:notesMasterIdLst>
  <p:sldIdLst>
    <p:sldId id="301" r:id="rId5"/>
    <p:sldId id="309" r:id="rId6"/>
    <p:sldId id="302" r:id="rId7"/>
    <p:sldId id="308" r:id="rId8"/>
    <p:sldId id="306" r:id="rId9"/>
    <p:sldId id="307" r:id="rId10"/>
    <p:sldId id="303" r:id="rId11"/>
    <p:sldId id="304" r:id="rId12"/>
    <p:sldId id="305" r:id="rId13"/>
    <p:sldId id="319" r:id="rId14"/>
    <p:sldId id="310" r:id="rId15"/>
    <p:sldId id="311" r:id="rId16"/>
    <p:sldId id="320" r:id="rId17"/>
    <p:sldId id="313" r:id="rId18"/>
    <p:sldId id="315" r:id="rId19"/>
    <p:sldId id="316" r:id="rId20"/>
    <p:sldId id="317" r:id="rId21"/>
    <p:sldId id="318" r:id="rId22"/>
    <p:sldId id="321" r:id="rId23"/>
    <p:sldId id="322" r:id="rId24"/>
    <p:sldId id="323" r:id="rId25"/>
    <p:sldId id="324" r:id="rId26"/>
    <p:sldId id="327" r:id="rId27"/>
    <p:sldId id="326" r:id="rId28"/>
    <p:sldId id="328" r:id="rId29"/>
    <p:sldId id="325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14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F20EA2-0A90-4552-B184-34457A5F35E2}" v="159" dt="2020-11-17T08:58:22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122363"/>
            <a:ext cx="4281443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3747536"/>
            <a:ext cx="53325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F94179D6-DDD3-4F68-80F8-886D8EB2F992}"/>
              </a:ext>
            </a:extLst>
          </p:cNvPr>
          <p:cNvGrpSpPr>
            <a:grpSpLocks/>
          </p:cNvGrpSpPr>
          <p:nvPr userDrawn="1"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0EB746-0648-455E-B262-7901C0F5EF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5BDD7E6-CC7A-417D-B742-5D2430D4B87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39A6A8D-8CDB-4EC2-BABD-9D8508DC6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6B6738F-C65F-4F93-B1C4-33456A99E354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578E8AA8-C5B4-4BB2-98B7-F36073E3DD2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6226297-DAD7-499C-905A-26FFB731227D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F4083A-B294-4A9B-8B3D-74E0DE52E219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40EF9D87-E560-4CA7-AA00-CA08B926DE9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F0DEFCDF-0312-4FE9-B4C1-6D776FD485E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25272A46-D7CA-4F17-A5C1-9974031FF4E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DDEB4B-5B77-4EC8-9714-12CE36740EF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DF044-AB28-4B96-805A-768DA604C104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23D9063E-4804-46C8-AA7C-2D188BB0A9E3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C6C07CC4-211A-4427-8411-3C70E88AD12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27B6A74-2440-4FFD-A3A1-F580582458F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EED896-E30D-4429-8275-7DF27E769D55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976A489-F0D9-4DD1-B95E-60537161A08B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D151D9F0-446B-407E-973B-F797C955F5E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8FF2B48A-6EF5-497F-B488-2C207D94EC9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5C500A-5FFF-43F2-8CFE-DE7E5924120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93B6972B-F21F-40ED-91D0-014628832237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3BAE67AF-6B16-4FAD-9594-FD9FF7B91BC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4DA5145F-607C-4406-AAD8-87D9986AC7FE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B2E36C-5498-44CC-8525-6105DD43164C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E46B-A5EB-4B6B-A0F5-B05A11CCF1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B71EA-1BFF-4B5F-ADF4-E5F0534000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id="{E6B83432-D401-4F97-A258-813F5642FB0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11" name="Freeform: Shape 82">
              <a:extLst>
                <a:ext uri="{FF2B5EF4-FFF2-40B4-BE49-F238E27FC236}">
                  <a16:creationId xmlns:a16="http://schemas.microsoft.com/office/drawing/2014/main" id="{4D382BA6-9169-4AAB-8B27-151ECFDE383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83">
              <a:extLst>
                <a:ext uri="{FF2B5EF4-FFF2-40B4-BE49-F238E27FC236}">
                  <a16:creationId xmlns:a16="http://schemas.microsoft.com/office/drawing/2014/main" id="{E6748186-7359-427A-80FF-B6297802CFA2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6FE9AF-6BB0-469E-8B7D-01F17BE54B3B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80D8A4B0-302E-41AA-B42B-D8B519347BF3}"/>
              </a:ext>
            </a:extLst>
          </p:cNvPr>
          <p:cNvGrpSpPr/>
          <p:nvPr userDrawn="1"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5A491839-2727-41B5-9FF7-712E65D0A9D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0615C3EA-2AD7-4D06-8F46-F23BEE8E7FA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B7EC6E-83B6-4B70-A4E4-DE9A55BCDC3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00DAA62F-8802-4AC1-9A73-431A33B5C7EF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6" name="Freeform: Shape 82">
              <a:extLst>
                <a:ext uri="{FF2B5EF4-FFF2-40B4-BE49-F238E27FC236}">
                  <a16:creationId xmlns:a16="http://schemas.microsoft.com/office/drawing/2014/main" id="{99B4DDDE-0A26-432E-970D-B801A03D2D2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83">
              <a:extLst>
                <a:ext uri="{FF2B5EF4-FFF2-40B4-BE49-F238E27FC236}">
                  <a16:creationId xmlns:a16="http://schemas.microsoft.com/office/drawing/2014/main" id="{4EFBAD1F-38E6-4AC7-AF14-D6F799038BA6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FF50B4-F5E6-4369-8DB9-13FECB156B18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3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8C58E7FF-88C5-41B2-A6C9-9D060889FED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1AE8563B-7309-4C2D-B58C-C308CB62D0C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357481B6-DC02-4681-A769-EDC26B90BD13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86FDB8-E048-454D-A31E-5BCD9D33956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C2B0E6BA-2073-48AE-A8A7-919DCC3D5F6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B41A29C4-B428-49CF-B171-05E8FC163A7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0B3DDE18-7374-4E9D-9940-2C54E9C25FE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51CE93-CBD1-4260-BD3B-D11057242C8D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6AADC-DC05-48D6-8682-952E755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89727-8EB8-453D-BC40-AC5F3833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F1A42-C5DE-4199-9B31-26C60B7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03-45D1-4EAE-8DA0-F79B7BEE625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CA448-B831-46B8-BF1B-6E80E5D5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36DB-B268-430B-B9E1-89A2DB0D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twork_analysis_(electronics)" TargetMode="External"/><Relationship Id="rId2" Type="http://schemas.openxmlformats.org/officeDocument/2006/relationships/hyperlink" Target="https://ko.wikipedia.org/wiki/%EC%98%81%EC%96%B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tm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hyperlink" Target="https://ko.wikipedia.org/wiki/%EB%B0%98%EB%8F%84%EC%B2%B4_%EC%86%8C%EC%9E%90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o.wikipedia.org/wiki/%EC%A0%84%ED%95%9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ju.ac.kr/mjukr/808/subview.do" TargetMode="External"/><Relationship Id="rId2" Type="http://schemas.openxmlformats.org/officeDocument/2006/relationships/hyperlink" Target="https://www.mju.ac.kr/mjukr/752/subview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me.sejong.ac.kr/~cedpt/29.html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A0%84%ED%95%98" TargetMode="External"/><Relationship Id="rId2" Type="http://schemas.openxmlformats.org/officeDocument/2006/relationships/hyperlink" Target="https://ko.wikipedia.org/wiki/%EC%A0%84%EA%B8%B0%EC%9E%A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hyperlink" Target="https://ko.wikipedia.org/wiki/%EC%A0%84%EC%9C%8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A0%84%EB%A5%98" TargetMode="External"/><Relationship Id="rId2" Type="http://schemas.openxmlformats.org/officeDocument/2006/relationships/hyperlink" Target="https://ko.wikipedia.org/wiki/%EC%A0%84%EA%B8%B0_%EC%A0%84%EB%8F%84%EC%B2%B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mp"/><Relationship Id="rId4" Type="http://schemas.openxmlformats.org/officeDocument/2006/relationships/hyperlink" Target="https://ko.wikipedia.org/wiki/%EB%AC%BC%EB%A6%AC%EB%9F%8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0E37-806C-4621-971C-7B0CF7D82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회로이론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E69E7-1804-4A2F-88F4-DFA966208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9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44D09-CC7C-4236-81F5-6DD7180D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직렬 저항과 병렬 저항</a:t>
            </a:r>
          </a:p>
        </p:txBody>
      </p:sp>
      <p:pic>
        <p:nvPicPr>
          <p:cNvPr id="9218" name="Picture 2" descr="실험 2 : 저항의 직렬연결과 병렬연결 회로 - PART1DC 회로 - AReS">
            <a:extLst>
              <a:ext uri="{FF2B5EF4-FFF2-40B4-BE49-F238E27FC236}">
                <a16:creationId xmlns:a16="http://schemas.microsoft.com/office/drawing/2014/main" id="{49E450BF-6C35-459B-A62C-FF9A6B49AB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604199"/>
            <a:ext cx="7399866" cy="310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268C3E3-66B9-41F7-B29B-D44BECF0B17A}"/>
              </a:ext>
            </a:extLst>
          </p:cNvPr>
          <p:cNvSpPr/>
          <p:nvPr/>
        </p:nvSpPr>
        <p:spPr>
          <a:xfrm>
            <a:off x="2509308" y="169068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 dirty="0"/>
              <a:t>직렬 저항 </a:t>
            </a:r>
            <a:endParaRPr lang="en-US" altLang="ko-KR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AE9724-D2F4-4EED-B6F2-C8533B43DAF7}"/>
              </a:ext>
            </a:extLst>
          </p:cNvPr>
          <p:cNvSpPr/>
          <p:nvPr/>
        </p:nvSpPr>
        <p:spPr>
          <a:xfrm>
            <a:off x="6491288" y="165417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 dirty="0"/>
              <a:t>병렬 저항 </a:t>
            </a:r>
            <a:endParaRPr lang="en-US" altLang="ko-KR" sz="2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E08F26-DD87-46B3-A9FB-5B802E33A7F9}"/>
              </a:ext>
            </a:extLst>
          </p:cNvPr>
          <p:cNvSpPr/>
          <p:nvPr/>
        </p:nvSpPr>
        <p:spPr>
          <a:xfrm>
            <a:off x="2116667" y="230112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 dirty="0"/>
              <a:t>합 </a:t>
            </a:r>
            <a:r>
              <a:rPr lang="en-US" altLang="ko-KR" sz="2000" b="1" dirty="0"/>
              <a:t>: Rs = R1+R2+…+Rn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DBC5C45-8B86-45DA-B3A0-15FDA470E398}"/>
                  </a:ext>
                </a:extLst>
              </p:cNvPr>
              <p:cNvSpPr/>
              <p:nvPr/>
            </p:nvSpPr>
            <p:spPr>
              <a:xfrm>
                <a:off x="6538913" y="1970288"/>
                <a:ext cx="6096000" cy="67120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ko-KR" altLang="en-US" sz="2400" b="1" dirty="0"/>
                  <a:t>합 </a:t>
                </a:r>
                <a:r>
                  <a:rPr lang="en-US" altLang="ko-KR" sz="2400" b="1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</m:oMath>
                </a14:m>
                <a:r>
                  <a:rPr lang="en-US" altLang="ko-KR" sz="24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ko-KR" sz="2400" b="1" dirty="0"/>
                  <a:t>+…+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US" altLang="ko-KR" sz="2400" b="1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DBC5C45-8B86-45DA-B3A0-15FDA470E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13" y="1970288"/>
                <a:ext cx="6096000" cy="671209"/>
              </a:xfrm>
              <a:prstGeom prst="rect">
                <a:avLst/>
              </a:prstGeom>
              <a:blipFill>
                <a:blip r:embed="rId3"/>
                <a:stretch>
                  <a:fillRect l="-16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262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DACD6-F6F4-46B1-957C-19EFE84F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옴의 법칙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80FB7-517C-4BF8-BE8E-756226C79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옴의 법칙</a:t>
            </a:r>
            <a:r>
              <a:rPr lang="en-US" altLang="ko-KR" dirty="0"/>
              <a:t>(Ohm's law)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전류의 세기는 두 점 사이의 전위차에 비례하고</a:t>
            </a:r>
            <a:r>
              <a:rPr lang="en-US" altLang="ko-KR" dirty="0"/>
              <a:t>, </a:t>
            </a:r>
            <a:r>
              <a:rPr lang="ko-KR" altLang="en-US" dirty="0"/>
              <a:t>저항에 반비례한다는 법칙</a:t>
            </a:r>
          </a:p>
        </p:txBody>
      </p:sp>
      <p:pic>
        <p:nvPicPr>
          <p:cNvPr id="5122" name="Picture 2" descr="옴의 법칙(V=IR) 대한민국이 깨다??">
            <a:extLst>
              <a:ext uri="{FF2B5EF4-FFF2-40B4-BE49-F238E27FC236}">
                <a16:creationId xmlns:a16="http://schemas.microsoft.com/office/drawing/2014/main" id="{BDD6BBC1-E683-488C-8593-ECDE3E6C4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808" y="3001434"/>
            <a:ext cx="35242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91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07D78-D9F7-4EF7-8A6D-B2D2071A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내용 개체 틀 4" descr="텍스트, 쇼지, 실내, 변기이(가) 표시된 사진&#10;&#10;자동 생성된 설명">
            <a:extLst>
              <a:ext uri="{FF2B5EF4-FFF2-40B4-BE49-F238E27FC236}">
                <a16:creationId xmlns:a16="http://schemas.microsoft.com/office/drawing/2014/main" id="{27B2087A-0089-49D6-B46C-7C772591B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4727"/>
            <a:ext cx="4943676" cy="338854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D320C6-C99E-4721-8FDB-4F909F88445B}"/>
              </a:ext>
            </a:extLst>
          </p:cNvPr>
          <p:cNvSpPr txBox="1"/>
          <p:nvPr/>
        </p:nvSpPr>
        <p:spPr>
          <a:xfrm>
            <a:off x="6096000" y="1916669"/>
            <a:ext cx="326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전류 </a:t>
            </a:r>
            <a:r>
              <a:rPr lang="en-US" altLang="ko-KR" dirty="0"/>
              <a:t>Ⅰ </a:t>
            </a:r>
            <a:r>
              <a:rPr lang="ko-KR" altLang="en-US" dirty="0"/>
              <a:t>의 크기를 구하라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BA7F91-E0C5-438E-BA10-30D4F0F0176D}"/>
              </a:ext>
            </a:extLst>
          </p:cNvPr>
          <p:cNvSpPr/>
          <p:nvPr/>
        </p:nvSpPr>
        <p:spPr>
          <a:xfrm>
            <a:off x="2833589" y="1734727"/>
            <a:ext cx="11504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Ⅰ</a:t>
            </a:r>
            <a:endParaRPr lang="ko-KR" altLang="en-US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38511-0BC6-43C6-96EA-27607C3249E6}"/>
              </a:ext>
            </a:extLst>
          </p:cNvPr>
          <p:cNvSpPr txBox="1"/>
          <p:nvPr/>
        </p:nvSpPr>
        <p:spPr>
          <a:xfrm>
            <a:off x="6214534" y="2915736"/>
            <a:ext cx="326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전류 </a:t>
            </a:r>
            <a:r>
              <a:rPr lang="en-US" altLang="ko-KR" dirty="0"/>
              <a:t>Ⅰ= V/R=4V/1000</a:t>
            </a:r>
            <a:r>
              <a:rPr lang="el-GR" altLang="ko-KR" dirty="0"/>
              <a:t>Ω</a:t>
            </a:r>
            <a:r>
              <a:rPr lang="en-US" altLang="ko-KR" dirty="0"/>
              <a:t>=4A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3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07D78-D9F7-4EF7-8A6D-B2D2071A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D320C6-C99E-4721-8FDB-4F909F88445B}"/>
              </a:ext>
            </a:extLst>
          </p:cNvPr>
          <p:cNvSpPr txBox="1"/>
          <p:nvPr/>
        </p:nvSpPr>
        <p:spPr>
          <a:xfrm>
            <a:off x="6096000" y="1916669"/>
            <a:ext cx="326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전압 </a:t>
            </a:r>
            <a:r>
              <a:rPr lang="en-US" altLang="ko-KR" dirty="0"/>
              <a:t>V</a:t>
            </a:r>
            <a:r>
              <a:rPr lang="ko-KR" altLang="en-US" dirty="0"/>
              <a:t>의 크기를 구하라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38511-0BC6-43C6-96EA-27607C3249E6}"/>
              </a:ext>
            </a:extLst>
          </p:cNvPr>
          <p:cNvSpPr txBox="1"/>
          <p:nvPr/>
        </p:nvSpPr>
        <p:spPr>
          <a:xfrm>
            <a:off x="6214534" y="2915736"/>
            <a:ext cx="384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전압 </a:t>
            </a:r>
            <a:r>
              <a:rPr lang="en-US" altLang="ko-KR" dirty="0"/>
              <a:t>V = I x R = I x 1/(1/R1+1/R2)</a:t>
            </a:r>
          </a:p>
          <a:p>
            <a:r>
              <a:rPr lang="en-US" altLang="ko-KR" dirty="0"/>
              <a:t>= 2 x 1/( 1/100+1/100)</a:t>
            </a:r>
          </a:p>
          <a:p>
            <a:r>
              <a:rPr lang="en-US" altLang="ko-KR" dirty="0"/>
              <a:t>= 2 x 1/(2/100)</a:t>
            </a:r>
          </a:p>
          <a:p>
            <a:r>
              <a:rPr lang="en-US" altLang="ko-KR" dirty="0"/>
              <a:t>= 2 x 50 = 100V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9373EEC-05EA-4492-B55B-CE003DF7A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1" y="1916669"/>
            <a:ext cx="5403621" cy="3539214"/>
          </a:xfr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BA7F91-E0C5-438E-BA10-30D4F0F0176D}"/>
              </a:ext>
            </a:extLst>
          </p:cNvPr>
          <p:cNvSpPr/>
          <p:nvPr/>
        </p:nvSpPr>
        <p:spPr>
          <a:xfrm>
            <a:off x="2647322" y="1701226"/>
            <a:ext cx="2889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Ⅰ= 2 A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2912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0F1A5-7FF4-40E3-97F9-E00FB5CC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저항 회로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B4A5460-98D1-4747-989B-E86ECA16A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19" y="1741165"/>
            <a:ext cx="9422114" cy="294026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412D23-1692-4CDC-AA71-F15820216E8B}"/>
              </a:ext>
            </a:extLst>
          </p:cNvPr>
          <p:cNvSpPr txBox="1"/>
          <p:nvPr/>
        </p:nvSpPr>
        <p:spPr>
          <a:xfrm>
            <a:off x="1811867" y="1264110"/>
            <a:ext cx="258917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가변 저항</a:t>
            </a:r>
            <a:endParaRPr lang="en-US" altLang="ko-KR" sz="2000" b="1" dirty="0"/>
          </a:p>
          <a:p>
            <a:r>
              <a:rPr lang="ko-KR" altLang="en-US" dirty="0"/>
              <a:t>저항 값이 바뀔 수 있음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51ECC-5D54-4E5C-9304-057B8786BF76}"/>
              </a:ext>
            </a:extLst>
          </p:cNvPr>
          <p:cNvSpPr txBox="1"/>
          <p:nvPr/>
        </p:nvSpPr>
        <p:spPr>
          <a:xfrm>
            <a:off x="5254885" y="1264110"/>
            <a:ext cx="19639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저항이 없음</a:t>
            </a:r>
            <a:endParaRPr lang="en-US" altLang="ko-KR" sz="2000" b="1" dirty="0"/>
          </a:p>
          <a:p>
            <a:r>
              <a:rPr lang="ko-KR" altLang="en-US" dirty="0"/>
              <a:t>저항 값이 </a:t>
            </a:r>
            <a:r>
              <a:rPr lang="en-US" altLang="ko-KR" dirty="0"/>
              <a:t>0</a:t>
            </a:r>
          </a:p>
          <a:p>
            <a:r>
              <a:rPr lang="ko-KR" altLang="en-US" dirty="0"/>
              <a:t>단락 회로라 표현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B116A2-48B5-402D-8681-809285026C38}"/>
              </a:ext>
            </a:extLst>
          </p:cNvPr>
          <p:cNvSpPr txBox="1"/>
          <p:nvPr/>
        </p:nvSpPr>
        <p:spPr>
          <a:xfrm>
            <a:off x="8497886" y="1264111"/>
            <a:ext cx="1882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저항이 무한</a:t>
            </a:r>
            <a:endParaRPr lang="en-US" altLang="ko-KR" sz="2000" b="1" dirty="0"/>
          </a:p>
          <a:p>
            <a:r>
              <a:rPr lang="ko-KR" altLang="en-US" dirty="0"/>
              <a:t>저항 값이 </a:t>
            </a:r>
            <a:r>
              <a:rPr lang="en-US" altLang="ko-KR" dirty="0"/>
              <a:t>∞</a:t>
            </a:r>
          </a:p>
          <a:p>
            <a:r>
              <a:rPr lang="ko-KR" altLang="en-US" dirty="0"/>
              <a:t>개방회로라 표현</a:t>
            </a:r>
          </a:p>
        </p:txBody>
      </p:sp>
    </p:spTree>
    <p:extLst>
      <p:ext uri="{BB962C8B-B14F-4D97-AF65-F5344CB8AC3E}">
        <p14:creationId xmlns:p14="http://schemas.microsoft.com/office/powerpoint/2010/main" val="277963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13642-9405-400D-92A7-2E4F50C8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0AA72-D84A-4640-9DC6-4E2A7E3FA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전력 </a:t>
            </a:r>
            <a:r>
              <a:rPr lang="en-US" altLang="ko-KR" dirty="0"/>
              <a:t>POWER</a:t>
            </a:r>
          </a:p>
          <a:p>
            <a:r>
              <a:rPr lang="ko-KR" altLang="en-US" dirty="0"/>
              <a:t>단위 시간당 이루어진 일의 양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2B4386-2B9F-466B-8914-0689B755C0FA}"/>
              </a:ext>
            </a:extLst>
          </p:cNvPr>
          <p:cNvSpPr/>
          <p:nvPr/>
        </p:nvSpPr>
        <p:spPr>
          <a:xfrm>
            <a:off x="6519332" y="3386667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단위는 </a:t>
            </a:r>
            <a:r>
              <a:rPr lang="en-US" altLang="ko-KR" dirty="0"/>
              <a:t>W (</a:t>
            </a:r>
            <a:r>
              <a:rPr lang="ko-KR" altLang="en-US" dirty="0"/>
              <a:t>와트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172" name="Picture 4" descr="전기(산업)기사(출처 다산에듀) 4-2. 전력과 열량">
            <a:extLst>
              <a:ext uri="{FF2B5EF4-FFF2-40B4-BE49-F238E27FC236}">
                <a16:creationId xmlns:a16="http://schemas.microsoft.com/office/drawing/2014/main" id="{4422AFF5-EC90-4ECC-999E-DC2692AF4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42" y="3099845"/>
            <a:ext cx="5166858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59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71FA6-C48E-408A-AEBE-B788AF6B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에너지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6F822-1156-4F21-B778-10D9A4F0A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에너지 </a:t>
            </a:r>
            <a:r>
              <a:rPr lang="en-US" altLang="ko-KR" dirty="0"/>
              <a:t>Energy</a:t>
            </a:r>
          </a:p>
          <a:p>
            <a:r>
              <a:rPr lang="ko-KR" altLang="en-US" dirty="0"/>
              <a:t>일정 시간 동안 일을 할 수 있는 용량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FFFDEB7-CF4B-4E5C-8050-B08D8E0E1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16" y="2981977"/>
            <a:ext cx="4909553" cy="14714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4D28848-7ED7-4613-AE37-82B729FA9359}"/>
              </a:ext>
            </a:extLst>
          </p:cNvPr>
          <p:cNvSpPr/>
          <p:nvPr/>
        </p:nvSpPr>
        <p:spPr>
          <a:xfrm>
            <a:off x="6519332" y="3386667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단위는 </a:t>
            </a:r>
            <a:r>
              <a:rPr lang="en-US" altLang="ko-KR" dirty="0"/>
              <a:t>J (</a:t>
            </a:r>
            <a:r>
              <a:rPr lang="ko-KR" altLang="en-US" dirty="0"/>
              <a:t>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062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435DE-7B7A-42D0-917E-7C5703DF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9F3D0-79B4-4119-A3B6-0B657ED0D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5133" cy="4351338"/>
          </a:xfrm>
        </p:spPr>
        <p:txBody>
          <a:bodyPr/>
          <a:lstStyle/>
          <a:p>
            <a:r>
              <a:rPr lang="ko-KR" altLang="en-US" sz="2400" dirty="0"/>
              <a:t>양과 음의 극을 가지며</a:t>
            </a:r>
            <a:r>
              <a:rPr lang="en-US" altLang="ko-KR" sz="2400" dirty="0"/>
              <a:t>, </a:t>
            </a:r>
            <a:r>
              <a:rPr lang="ko-KR" altLang="en-US" sz="2400" dirty="0"/>
              <a:t>에너지이므로 소모되거나 혹은 공급된다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전류가 높은 전압에서 낮은 전압으로 흐르면 전력은 소모되고</a:t>
            </a:r>
            <a:r>
              <a:rPr lang="en-US" altLang="ko-KR" sz="2400" dirty="0"/>
              <a:t>, </a:t>
            </a:r>
            <a:r>
              <a:rPr lang="ko-KR" altLang="en-US" sz="2400" dirty="0"/>
              <a:t>부호가 양으로 표시된다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전류가 낮은 전압에서 높은 전압으로 흐르면 전력은 공급되고</a:t>
            </a:r>
            <a:r>
              <a:rPr lang="en-US" altLang="ko-KR" sz="2400" dirty="0"/>
              <a:t>, </a:t>
            </a:r>
            <a:r>
              <a:rPr lang="ko-KR" altLang="en-US" sz="2400" dirty="0"/>
              <a:t>부호가 음으로 표시된다</a:t>
            </a:r>
            <a:r>
              <a:rPr lang="en-US" altLang="ko-KR" sz="2400" dirty="0"/>
              <a:t>.</a:t>
            </a:r>
          </a:p>
          <a:p>
            <a:r>
              <a:rPr lang="ko-KR" altLang="en-US" b="1" dirty="0"/>
              <a:t>소모된 전력 </a:t>
            </a:r>
            <a:r>
              <a:rPr lang="en-US" altLang="ko-KR" b="1" dirty="0"/>
              <a:t>= - </a:t>
            </a:r>
            <a:r>
              <a:rPr lang="ko-KR" altLang="en-US" b="1" dirty="0"/>
              <a:t>공급된 전력</a:t>
            </a:r>
            <a:endParaRPr lang="en-US" altLang="ko-KR" b="1" dirty="0"/>
          </a:p>
          <a:p>
            <a:r>
              <a:rPr lang="ko-KR" altLang="en-US" dirty="0"/>
              <a:t>에너지 보존 법칙에 의해 순간 시간에서의 전력 총합은 </a:t>
            </a:r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189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FD5C9-9ADC-498D-89C4-AF1A085B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B64C14-93B3-4BC4-8BA8-E5E8973CB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14" y="1690688"/>
            <a:ext cx="7448953" cy="3033712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63C8F30-5341-4528-87A6-AD90B3D4B07C}"/>
              </a:ext>
            </a:extLst>
          </p:cNvPr>
          <p:cNvSpPr/>
          <p:nvPr/>
        </p:nvSpPr>
        <p:spPr>
          <a:xfrm>
            <a:off x="1119314" y="4752276"/>
            <a:ext cx="2601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처음 만나는 회로이론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19E0880-5E14-4D99-8D8C-F834B341F857}"/>
                  </a:ext>
                </a:extLst>
              </p:cNvPr>
              <p:cNvSpPr/>
              <p:nvPr/>
            </p:nvSpPr>
            <p:spPr>
              <a:xfrm>
                <a:off x="4348997" y="2828835"/>
                <a:ext cx="6096000" cy="14773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=−220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∗5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=−1100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=220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∗5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=1100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		E1 </a:t>
                </a:r>
                <a:r>
                  <a:rPr lang="ko-KR" altLang="en-US" dirty="0"/>
                  <a:t>공급</a:t>
                </a:r>
                <a:r>
                  <a:rPr lang="en-US" altLang="ko-KR" dirty="0"/>
                  <a:t>, E2 </a:t>
                </a:r>
                <a:r>
                  <a:rPr lang="ko-KR" altLang="en-US" dirty="0"/>
                  <a:t>소모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19E0880-5E14-4D99-8D8C-F834B341F8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997" y="2828835"/>
                <a:ext cx="6096000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06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25DE1-412D-43C2-A9DD-BA7EADB8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키르히호프</a:t>
            </a:r>
            <a:r>
              <a:rPr lang="ko-KR" altLang="en-US" dirty="0"/>
              <a:t> 전류 법칙 </a:t>
            </a:r>
            <a:r>
              <a:rPr lang="en-US" altLang="ko-KR" dirty="0"/>
              <a:t>(KCL)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E3A3F-C856-4AE4-8BE2-C93C3D2FF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전류가 흐르는 즉 전기가 통과하는 분기점</a:t>
            </a:r>
            <a:r>
              <a:rPr lang="en-US" altLang="ko-KR" dirty="0"/>
              <a:t>(</a:t>
            </a:r>
            <a:r>
              <a:rPr lang="ko-KR" altLang="en-US" dirty="0"/>
              <a:t>선의 연결지점</a:t>
            </a:r>
            <a:r>
              <a:rPr lang="en-US" altLang="ko-KR" dirty="0"/>
              <a:t>, </a:t>
            </a:r>
            <a:r>
              <a:rPr lang="ko-KR" altLang="en-US" dirty="0"/>
              <a:t>만나는 지점</a:t>
            </a:r>
            <a:r>
              <a:rPr lang="en-US" altLang="ko-KR" dirty="0"/>
              <a:t>)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전류의 합 즉 들어온 전류의 양과 나간 전류의 양의 합은 같다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9CC888B-137C-4361-AD37-2EE1EE6D3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4446"/>
            <a:ext cx="3829051" cy="257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349B3E-06EB-44E0-A6CA-03BE4329390C}"/>
                  </a:ext>
                </a:extLst>
              </p:cNvPr>
              <p:cNvSpPr txBox="1"/>
              <p:nvPr/>
            </p:nvSpPr>
            <p:spPr>
              <a:xfrm>
                <a:off x="4938184" y="3802624"/>
                <a:ext cx="436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349B3E-06EB-44E0-A6CA-03BE43293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184" y="3802624"/>
                <a:ext cx="4368800" cy="461665"/>
              </a:xfrm>
              <a:prstGeom prst="rect">
                <a:avLst/>
              </a:prstGeom>
              <a:blipFill>
                <a:blip r:embed="rId3"/>
                <a:stretch>
                  <a:fillRect l="-279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59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35526-9D0F-49E3-A6F1-C488434A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회로 이론 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B68F7-9F60-432C-ACB9-4ADF7C16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회로 이론</a:t>
            </a:r>
            <a:r>
              <a:rPr lang="en-US" altLang="ko-KR" dirty="0"/>
              <a:t>(</a:t>
            </a:r>
            <a:r>
              <a:rPr lang="ko-KR" altLang="en-US" dirty="0"/>
              <a:t>回路理論</a:t>
            </a:r>
            <a:r>
              <a:rPr lang="en-US" altLang="ko-KR" dirty="0"/>
              <a:t>, </a:t>
            </a:r>
            <a:r>
              <a:rPr lang="ko-KR" altLang="en-US" dirty="0">
                <a:hlinkClick r:id="rId2" tooltip="영어"/>
              </a:rPr>
              <a:t>영어</a:t>
            </a:r>
            <a:r>
              <a:rPr lang="en-US" altLang="ko-KR" dirty="0"/>
              <a:t>: </a:t>
            </a:r>
            <a:r>
              <a:rPr lang="en-US" altLang="ko-KR" dirty="0">
                <a:hlinkClick r:id="rId3" tooltip="en:Network analysis (electronics)"/>
              </a:rPr>
              <a:t>network analysis</a:t>
            </a:r>
            <a:r>
              <a:rPr lang="en-US" altLang="ko-KR" dirty="0"/>
              <a:t>)</a:t>
            </a:r>
            <a:r>
              <a:rPr lang="ko-KR" altLang="en-US" dirty="0"/>
              <a:t>은 전자소자로 이루어진 회로망의 해석이론이다</a:t>
            </a:r>
            <a:r>
              <a:rPr lang="en-US" altLang="ko-KR" dirty="0"/>
              <a:t>. </a:t>
            </a:r>
          </a:p>
          <a:p>
            <a:endParaRPr lang="en-US" altLang="ko-KR" dirty="0"/>
          </a:p>
          <a:p>
            <a:r>
              <a:rPr lang="ko-KR" altLang="en-US" dirty="0"/>
              <a:t>다양한 이론이 있지만 우리의 목표는 </a:t>
            </a:r>
            <a:r>
              <a:rPr lang="ko-KR" altLang="en-US" b="1" dirty="0"/>
              <a:t>회로를 보는 법</a:t>
            </a:r>
            <a:r>
              <a:rPr lang="ko-KR" altLang="en-US" dirty="0"/>
              <a:t>을 익히는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53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F4FB9-8C00-4CA2-98AF-71A3AFB4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F513B3-7E19-467D-B082-FC5BE4720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64" y="1467683"/>
            <a:ext cx="4089554" cy="39226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F7C7644-FCC2-4C9F-BC3B-C95E4C900BED}"/>
                  </a:ext>
                </a:extLst>
              </p:cNvPr>
              <p:cNvSpPr/>
              <p:nvPr/>
            </p:nvSpPr>
            <p:spPr>
              <a:xfrm>
                <a:off x="5823665" y="1859340"/>
                <a:ext cx="443793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3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60-20=40mA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5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40+20=60mA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3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30+60=90mA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2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90+40-40=90mA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F7C7644-FCC2-4C9F-BC3B-C95E4C900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65" y="1859340"/>
                <a:ext cx="4437935" cy="1569660"/>
              </a:xfrm>
              <a:prstGeom prst="rect">
                <a:avLst/>
              </a:prstGeom>
              <a:blipFill>
                <a:blip r:embed="rId3"/>
                <a:stretch>
                  <a:fillRect l="-275" t="-3101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863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38EC8-B307-4249-B08F-06F6E79E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187714-B96D-4966-BCAF-1337C26DE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7457"/>
            <a:ext cx="5380199" cy="289600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EDF8ABE-4C36-4354-9E29-5885DC06C9A1}"/>
                  </a:ext>
                </a:extLst>
              </p:cNvPr>
              <p:cNvSpPr/>
              <p:nvPr/>
            </p:nvSpPr>
            <p:spPr>
              <a:xfrm>
                <a:off x="6436508" y="1557457"/>
                <a:ext cx="26993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ko-KR" altLang="en-US" sz="2400" dirty="0"/>
                  <a:t>를 구하라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EDF8ABE-4C36-4354-9E29-5885DC06C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508" y="1557457"/>
                <a:ext cx="2699329" cy="461665"/>
              </a:xfrm>
              <a:prstGeom prst="rect">
                <a:avLst/>
              </a:prstGeom>
              <a:blipFill>
                <a:blip r:embed="rId3"/>
                <a:stretch>
                  <a:fillRect l="-677" t="-10526" r="-2257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F2ED74C3-9524-4A11-9D73-6763F7DBFEE3}"/>
              </a:ext>
            </a:extLst>
          </p:cNvPr>
          <p:cNvSpPr/>
          <p:nvPr/>
        </p:nvSpPr>
        <p:spPr>
          <a:xfrm>
            <a:off x="3361692" y="4453466"/>
            <a:ext cx="316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-Engineering Circuit Analysis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5FDD06-E99A-41F9-9C92-37757CDBE2E7}"/>
                  </a:ext>
                </a:extLst>
              </p:cNvPr>
              <p:cNvSpPr/>
              <p:nvPr/>
            </p:nvSpPr>
            <p:spPr>
              <a:xfrm>
                <a:off x="6096000" y="2883020"/>
                <a:ext cx="50292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=60+20=80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US" altLang="ko-KR" sz="2400" dirty="0"/>
              </a:p>
              <a:p>
                <a:pPr algn="ctr"/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60 + 20 + 30 - 40 = 70mA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ko-KR" sz="2400" dirty="0"/>
                  <a:t>= 70 – 80 = -10mA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5FDD06-E99A-41F9-9C92-37757CDBE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83020"/>
                <a:ext cx="5029200" cy="1200329"/>
              </a:xfrm>
              <a:prstGeom prst="rect">
                <a:avLst/>
              </a:prstGeom>
              <a:blipFill>
                <a:blip r:embed="rId4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84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9FE9A-2879-4DD2-AED5-F2DC981E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키르히호프</a:t>
            </a:r>
            <a:r>
              <a:rPr lang="ko-KR" altLang="en-US" dirty="0"/>
              <a:t> 전압 법칙 </a:t>
            </a:r>
            <a:r>
              <a:rPr lang="en-US" altLang="ko-KR" dirty="0"/>
              <a:t>(KVL)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417CA-FCB7-4A37-AD03-D9A8A321B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닫힌 하나의 루프</a:t>
            </a:r>
            <a:r>
              <a:rPr lang="en-US" altLang="ko-KR" dirty="0"/>
              <a:t>(</a:t>
            </a:r>
            <a:r>
              <a:rPr lang="ko-KR" altLang="en-US" dirty="0"/>
              <a:t>폐쇄된 회로</a:t>
            </a:r>
            <a:r>
              <a:rPr lang="en-US" altLang="ko-KR" dirty="0"/>
              <a:t>)</a:t>
            </a:r>
            <a:r>
              <a:rPr lang="ko-KR" altLang="en-US" dirty="0"/>
              <a:t>안 전압</a:t>
            </a:r>
            <a:r>
              <a:rPr lang="en-US" altLang="ko-KR" dirty="0"/>
              <a:t>(</a:t>
            </a:r>
            <a:r>
              <a:rPr lang="ko-KR" altLang="en-US" dirty="0"/>
              <a:t>전위차</a:t>
            </a:r>
            <a:r>
              <a:rPr lang="en-US" altLang="ko-KR" dirty="0"/>
              <a:t>)</a:t>
            </a:r>
            <a:r>
              <a:rPr lang="ko-KR" altLang="en-US" dirty="0"/>
              <a:t>의 합은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39C7EA8E-C3EF-4005-8732-2D612CA1B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66" y="2488141"/>
            <a:ext cx="3183467" cy="278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874ACD3D-DFC2-4CCA-9587-02CB7710F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59" y="2667439"/>
            <a:ext cx="4991308" cy="215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02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44D09-CC7C-4236-81F5-6DD7180D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직렬 저항과 병렬 저항 분배법칙</a:t>
            </a:r>
          </a:p>
        </p:txBody>
      </p:sp>
      <p:pic>
        <p:nvPicPr>
          <p:cNvPr id="9218" name="Picture 2" descr="실험 2 : 저항의 직렬연결과 병렬연결 회로 - PART1DC 회로 - AReS">
            <a:extLst>
              <a:ext uri="{FF2B5EF4-FFF2-40B4-BE49-F238E27FC236}">
                <a16:creationId xmlns:a16="http://schemas.microsoft.com/office/drawing/2014/main" id="{49E450BF-6C35-459B-A62C-FF9A6B49AB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6" y="2160149"/>
            <a:ext cx="4213592" cy="219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268C3E3-66B9-41F7-B29B-D44BECF0B17A}"/>
              </a:ext>
            </a:extLst>
          </p:cNvPr>
          <p:cNvSpPr/>
          <p:nvPr/>
        </p:nvSpPr>
        <p:spPr>
          <a:xfrm>
            <a:off x="5455708" y="1568750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 dirty="0"/>
              <a:t>직렬 저항 </a:t>
            </a:r>
            <a:endParaRPr lang="en-US" altLang="ko-KR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AE9724-D2F4-4EED-B6F2-C8533B43DAF7}"/>
              </a:ext>
            </a:extLst>
          </p:cNvPr>
          <p:cNvSpPr/>
          <p:nvPr/>
        </p:nvSpPr>
        <p:spPr>
          <a:xfrm>
            <a:off x="8851900" y="1490633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 dirty="0"/>
              <a:t>병렬 저항 </a:t>
            </a:r>
            <a:endParaRPr lang="en-US" altLang="ko-KR" sz="2000" b="1" dirty="0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2EF410A8-04D5-45DC-8C2B-18471DDE1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309" y="2270216"/>
            <a:ext cx="2875491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BC6E791C-827D-4BA3-9098-5C1A06242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08" y="2192473"/>
            <a:ext cx="2875492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825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64313-7BF6-4C95-8C3F-862E32B0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AC1D6A1-0719-4DEE-9544-587362836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8" y="1522678"/>
            <a:ext cx="7330419" cy="3489590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8687BC9-B0B5-4923-89DB-A3A2520D1365}"/>
              </a:ext>
            </a:extLst>
          </p:cNvPr>
          <p:cNvSpPr/>
          <p:nvPr/>
        </p:nvSpPr>
        <p:spPr>
          <a:xfrm>
            <a:off x="5893861" y="3244334"/>
            <a:ext cx="493436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 	= 2 + 1/(1/9+1/72)=2+ 72x9/(72+9)</a:t>
            </a:r>
          </a:p>
          <a:p>
            <a:r>
              <a:rPr lang="en-US" altLang="ko-KR" dirty="0"/>
              <a:t>	=2+ 72x9/81=2+8= 10ohm</a:t>
            </a:r>
          </a:p>
          <a:p>
            <a:r>
              <a:rPr lang="en-US" altLang="ko-KR" dirty="0"/>
              <a:t>i	= V/R=9/10=0.9A</a:t>
            </a:r>
          </a:p>
          <a:p>
            <a:r>
              <a:rPr lang="en-US" altLang="ko-KR" dirty="0"/>
              <a:t>i1	= </a:t>
            </a:r>
            <a:r>
              <a:rPr lang="en-US" altLang="ko-KR" dirty="0" err="1"/>
              <a:t>i</a:t>
            </a:r>
            <a:r>
              <a:rPr lang="en-US" altLang="ko-KR" dirty="0"/>
              <a:t> x 72/(72+9)=0.8A</a:t>
            </a:r>
          </a:p>
          <a:p>
            <a:r>
              <a:rPr lang="en-US" altLang="ko-KR" dirty="0"/>
              <a:t>v2	= i1 x 9ohm = 0.8 x 9=7.2v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67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15CA-75CE-4F8E-9016-C5ED4971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9FE17E0-81E7-4918-9137-139BBAAE0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6" y="1690688"/>
            <a:ext cx="5932044" cy="2590272"/>
          </a:xfr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DDA7CF-3FDA-494F-8FCB-EE03ECEEB0ED}"/>
              </a:ext>
            </a:extLst>
          </p:cNvPr>
          <p:cNvSpPr/>
          <p:nvPr/>
        </p:nvSpPr>
        <p:spPr>
          <a:xfrm>
            <a:off x="6956510" y="2690336"/>
            <a:ext cx="467628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Vad</a:t>
            </a:r>
            <a:r>
              <a:rPr lang="en-US" altLang="ko-KR" dirty="0"/>
              <a:t>	= 0.1m x 60k = 6V</a:t>
            </a:r>
          </a:p>
          <a:p>
            <a:r>
              <a:rPr lang="en-US" altLang="ko-KR" dirty="0"/>
              <a:t>Vac	= </a:t>
            </a:r>
            <a:r>
              <a:rPr lang="en-US" altLang="ko-KR" dirty="0" err="1"/>
              <a:t>Vad</a:t>
            </a:r>
            <a:r>
              <a:rPr lang="en-US" altLang="ko-KR" dirty="0"/>
              <a:t> = 6V</a:t>
            </a:r>
          </a:p>
          <a:p>
            <a:r>
              <a:rPr lang="en-US" altLang="ko-KR" dirty="0" err="1"/>
              <a:t>Iac</a:t>
            </a:r>
            <a:r>
              <a:rPr lang="en-US" altLang="ko-KR" dirty="0"/>
              <a:t>	= 6V / 120k</a:t>
            </a:r>
            <a:r>
              <a:rPr lang="el-GR" altLang="ko-KR" dirty="0"/>
              <a:t>Ω</a:t>
            </a:r>
            <a:r>
              <a:rPr lang="en-US" altLang="ko-KR" dirty="0"/>
              <a:t> = 0.05mA</a:t>
            </a:r>
          </a:p>
          <a:p>
            <a:r>
              <a:rPr lang="en-US" altLang="ko-KR" dirty="0" err="1"/>
              <a:t>Iea</a:t>
            </a:r>
            <a:r>
              <a:rPr lang="en-US" altLang="ko-KR" dirty="0"/>
              <a:t>	= </a:t>
            </a:r>
            <a:r>
              <a:rPr lang="en-US" altLang="ko-KR" dirty="0" err="1"/>
              <a:t>Iac</a:t>
            </a:r>
            <a:r>
              <a:rPr lang="en-US" altLang="ko-KR" dirty="0"/>
              <a:t> + </a:t>
            </a:r>
            <a:r>
              <a:rPr lang="en-US" altLang="ko-KR" dirty="0" err="1"/>
              <a:t>Iad</a:t>
            </a:r>
            <a:r>
              <a:rPr lang="en-US" altLang="ko-KR" dirty="0"/>
              <a:t> = 0.05+0.1=0.15mA</a:t>
            </a:r>
          </a:p>
          <a:p>
            <a:r>
              <a:rPr lang="en-US" altLang="ko-KR" dirty="0" err="1"/>
              <a:t>Vea</a:t>
            </a:r>
            <a:r>
              <a:rPr lang="en-US" altLang="ko-KR" dirty="0"/>
              <a:t>	= 20k</a:t>
            </a:r>
            <a:r>
              <a:rPr lang="el-GR" altLang="ko-KR" dirty="0"/>
              <a:t>Ω</a:t>
            </a:r>
            <a:r>
              <a:rPr lang="en-US" altLang="ko-KR" dirty="0"/>
              <a:t> x </a:t>
            </a:r>
            <a:r>
              <a:rPr lang="en-US" altLang="ko-KR" dirty="0" err="1"/>
              <a:t>Iea</a:t>
            </a:r>
            <a:r>
              <a:rPr lang="en-US" altLang="ko-KR" dirty="0"/>
              <a:t> = 20k x 0.15m = 3V</a:t>
            </a:r>
          </a:p>
          <a:p>
            <a:r>
              <a:rPr lang="en-US" altLang="ko-KR" dirty="0"/>
              <a:t>Vs	= </a:t>
            </a:r>
            <a:r>
              <a:rPr lang="en-US" altLang="ko-KR" dirty="0" err="1"/>
              <a:t>Vea</a:t>
            </a:r>
            <a:r>
              <a:rPr lang="en-US" altLang="ko-KR" dirty="0"/>
              <a:t> + </a:t>
            </a:r>
            <a:r>
              <a:rPr lang="en-US" altLang="ko-KR" dirty="0" err="1"/>
              <a:t>Vad</a:t>
            </a:r>
            <a:r>
              <a:rPr lang="en-US" altLang="ko-KR" dirty="0"/>
              <a:t> = 3 + 6 =9V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AD387B-E804-409A-A420-39767240B1B0}"/>
              </a:ext>
            </a:extLst>
          </p:cNvPr>
          <p:cNvSpPr/>
          <p:nvPr/>
        </p:nvSpPr>
        <p:spPr>
          <a:xfrm>
            <a:off x="4724400" y="2321004"/>
            <a:ext cx="2032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E18A3E-0FE2-4103-B5DB-1163EF4A3344}"/>
              </a:ext>
            </a:extLst>
          </p:cNvPr>
          <p:cNvSpPr/>
          <p:nvPr/>
        </p:nvSpPr>
        <p:spPr>
          <a:xfrm>
            <a:off x="6197600" y="3831233"/>
            <a:ext cx="2032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29286F-8A6B-4855-BF90-FF0862C8C9D4}"/>
              </a:ext>
            </a:extLst>
          </p:cNvPr>
          <p:cNvSpPr/>
          <p:nvPr/>
        </p:nvSpPr>
        <p:spPr>
          <a:xfrm>
            <a:off x="4521200" y="3646567"/>
            <a:ext cx="2032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1BDA41-DCA9-497B-91FF-D922BE3F8516}"/>
              </a:ext>
            </a:extLst>
          </p:cNvPr>
          <p:cNvSpPr/>
          <p:nvPr/>
        </p:nvSpPr>
        <p:spPr>
          <a:xfrm>
            <a:off x="3405145" y="2321004"/>
            <a:ext cx="2032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197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369AA-6FBE-40CC-A03A-D6A317B1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0EB0DA5-F558-4F1E-8A7C-7EEAB1106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33" y="1663598"/>
            <a:ext cx="3390112" cy="227171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1F24A7-127D-4939-8068-78B009290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14" y="1690687"/>
            <a:ext cx="2921219" cy="22717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84FCBD-EBF9-45F0-8786-50F6F34ED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645" y="1690687"/>
            <a:ext cx="3390112" cy="227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18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C207E-6122-4F28-9213-443695A9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CF4F27C-70E1-4671-982F-1ADFA427F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103355" cy="3186112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C124922-F2F3-46AD-AE2F-803C53768518}"/>
              </a:ext>
            </a:extLst>
          </p:cNvPr>
          <p:cNvSpPr/>
          <p:nvPr/>
        </p:nvSpPr>
        <p:spPr>
          <a:xfrm>
            <a:off x="5113867" y="3326077"/>
            <a:ext cx="2032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64A524-7D49-41AF-83C4-594398F4E2C4}"/>
              </a:ext>
            </a:extLst>
          </p:cNvPr>
          <p:cNvSpPr/>
          <p:nvPr/>
        </p:nvSpPr>
        <p:spPr>
          <a:xfrm>
            <a:off x="5113867" y="4101438"/>
            <a:ext cx="2032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255B2F-58F4-4150-898E-BB0667AD9FEF}"/>
              </a:ext>
            </a:extLst>
          </p:cNvPr>
          <p:cNvSpPr/>
          <p:nvPr/>
        </p:nvSpPr>
        <p:spPr>
          <a:xfrm>
            <a:off x="4097867" y="4101438"/>
            <a:ext cx="2032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E3E475-2C8C-4E2C-B28F-BFD85C3E3875}"/>
              </a:ext>
            </a:extLst>
          </p:cNvPr>
          <p:cNvSpPr/>
          <p:nvPr/>
        </p:nvSpPr>
        <p:spPr>
          <a:xfrm>
            <a:off x="4910667" y="1912051"/>
            <a:ext cx="2032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DE75B9-CADF-4254-8730-2F56332907C6}"/>
              </a:ext>
            </a:extLst>
          </p:cNvPr>
          <p:cNvSpPr/>
          <p:nvPr/>
        </p:nvSpPr>
        <p:spPr>
          <a:xfrm>
            <a:off x="3889877" y="1912051"/>
            <a:ext cx="2032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5872BA-E365-424E-9AFB-C2C9CF7BA3A1}"/>
              </a:ext>
            </a:extLst>
          </p:cNvPr>
          <p:cNvSpPr/>
          <p:nvPr/>
        </p:nvSpPr>
        <p:spPr>
          <a:xfrm>
            <a:off x="3686677" y="3141411"/>
            <a:ext cx="2032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9466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92AD0-4FC5-4937-AFBA-A8F6BE4B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다이오드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76C0D-1AF2-4137-A1CB-8BCE950D9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다이오드</a:t>
            </a:r>
            <a:r>
              <a:rPr lang="en-US" altLang="ko-KR" dirty="0"/>
              <a:t>(diode)</a:t>
            </a:r>
            <a:r>
              <a:rPr lang="ko-KR" altLang="en-US" dirty="0"/>
              <a:t>는 주로 한쪽 방향으로 전류가 흐르도록 제어하는 </a:t>
            </a:r>
            <a:r>
              <a:rPr lang="ko-KR" altLang="en-US" dirty="0">
                <a:hlinkClick r:id="rId2"/>
              </a:rPr>
              <a:t>반도체 소자</a:t>
            </a:r>
            <a:r>
              <a:rPr lang="ko-KR" altLang="en-US" dirty="0"/>
              <a:t>를 말한다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Anode : +</a:t>
            </a:r>
            <a:r>
              <a:rPr lang="ko-KR" altLang="en-US" dirty="0"/>
              <a:t>극</a:t>
            </a:r>
            <a:endParaRPr lang="en-US" altLang="ko-KR" dirty="0"/>
          </a:p>
          <a:p>
            <a:r>
              <a:rPr lang="en-US" altLang="ko-KR" dirty="0"/>
              <a:t>Cathode : -</a:t>
            </a:r>
            <a:r>
              <a:rPr lang="ko-KR" altLang="en-US" dirty="0"/>
              <a:t>극</a:t>
            </a:r>
            <a:endParaRPr lang="en-US" altLang="ko-KR" dirty="0"/>
          </a:p>
          <a:p>
            <a:r>
              <a:rPr lang="ko-KR" altLang="en-US" dirty="0"/>
              <a:t>전류는 </a:t>
            </a:r>
            <a:r>
              <a:rPr lang="en-US" altLang="ko-KR" dirty="0"/>
              <a:t>+</a:t>
            </a:r>
            <a:r>
              <a:rPr lang="ko-KR" altLang="en-US" dirty="0"/>
              <a:t>에서 </a:t>
            </a:r>
            <a:r>
              <a:rPr lang="en-US" altLang="ko-KR" dirty="0"/>
              <a:t>–</a:t>
            </a:r>
            <a:r>
              <a:rPr lang="ko-KR" altLang="en-US" dirty="0"/>
              <a:t>로 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1DE502-C8AB-47D4-A61C-23841113B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40" y="2478334"/>
            <a:ext cx="5041059" cy="330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7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0141B-1915-43B1-A95D-7AD26BD3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회로 표기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F3B016A-778B-4CAA-8390-0244C9C44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43" y="1690688"/>
            <a:ext cx="4105990" cy="318611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FB6D8CA-900B-4230-BFEB-5FD9DD8C105A}"/>
              </a:ext>
            </a:extLst>
          </p:cNvPr>
          <p:cNvSpPr/>
          <p:nvPr/>
        </p:nvSpPr>
        <p:spPr>
          <a:xfrm>
            <a:off x="5351994" y="1246710"/>
            <a:ext cx="4174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다이오드 </a:t>
            </a:r>
            <a:r>
              <a:rPr lang="en-US" altLang="ko-KR" dirty="0"/>
              <a:t>(</a:t>
            </a:r>
            <a:r>
              <a:rPr lang="ko-KR" altLang="en-US" dirty="0"/>
              <a:t>모델명 </a:t>
            </a:r>
            <a:r>
              <a:rPr lang="en-US" altLang="ko-KR" dirty="0"/>
              <a:t>: 1N4007) Datasheet</a:t>
            </a:r>
            <a:endParaRPr lang="ko-KR" altLang="en-US" dirty="0"/>
          </a:p>
        </p:txBody>
      </p:sp>
      <p:pic>
        <p:nvPicPr>
          <p:cNvPr id="15366" name="Picture 6">
            <a:extLst>
              <a:ext uri="{FF2B5EF4-FFF2-40B4-BE49-F238E27FC236}">
                <a16:creationId xmlns:a16="http://schemas.microsoft.com/office/drawing/2014/main" id="{DACB5A97-781D-4CEF-BC86-934669852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133" y="1741454"/>
            <a:ext cx="7099210" cy="313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02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0DE42-ECE9-4E5A-B251-65D6E36C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전류 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A94D0-5BD8-4F37-89ED-B695365C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전류</a:t>
            </a:r>
            <a:r>
              <a:rPr lang="en-US" altLang="ko-KR" dirty="0"/>
              <a:t>(</a:t>
            </a:r>
            <a:r>
              <a:rPr lang="ko-KR" altLang="en-US" dirty="0"/>
              <a:t>電流</a:t>
            </a:r>
            <a:r>
              <a:rPr lang="en-US" altLang="ko-KR" dirty="0"/>
              <a:t>, electric current)</a:t>
            </a:r>
            <a:r>
              <a:rPr lang="ko-KR" altLang="en-US" dirty="0"/>
              <a:t>는 </a:t>
            </a:r>
            <a:r>
              <a:rPr lang="ko-KR" altLang="en-US" dirty="0">
                <a:hlinkClick r:id="rId2" tooltip="전하"/>
              </a:rPr>
              <a:t>전하</a:t>
            </a:r>
            <a:r>
              <a:rPr lang="ko-KR" altLang="en-US" dirty="0"/>
              <a:t>의 흐름으로</a:t>
            </a:r>
            <a:r>
              <a:rPr lang="en-US" altLang="ko-KR" dirty="0"/>
              <a:t>, </a:t>
            </a:r>
            <a:r>
              <a:rPr lang="ko-KR" altLang="en-US" dirty="0"/>
              <a:t>단위 시간 동안에 흐른 전하의 양으로 정의된다</a:t>
            </a:r>
            <a:r>
              <a:rPr lang="en-US" altLang="ko-KR" dirty="0"/>
              <a:t>. – </a:t>
            </a:r>
            <a:r>
              <a:rPr lang="ko-KR" altLang="en-US" dirty="0"/>
              <a:t>위키백과</a:t>
            </a:r>
            <a:endParaRPr lang="en-US" altLang="ko-KR" dirty="0"/>
          </a:p>
          <a:p>
            <a:r>
              <a:rPr lang="ko-KR" altLang="en-US" dirty="0"/>
              <a:t>진행 방향은 전하가 높은 값에서 낮은 값으로 흐르는 방향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marL="3657600" lvl="8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단위는 </a:t>
            </a:r>
            <a:r>
              <a:rPr lang="en-US" altLang="ko-KR" dirty="0"/>
              <a:t>C/s = A (</a:t>
            </a:r>
            <a:r>
              <a:rPr lang="ko-KR" altLang="en-US" dirty="0"/>
              <a:t>암페어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13DBBFE-CEA2-45BD-B4B4-0370968B7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0705" y="3441429"/>
            <a:ext cx="1662628" cy="11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36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14689-86A2-4CFA-B0A5-14D77DA7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datasheet</a:t>
            </a:r>
            <a:r>
              <a:rPr lang="ko-KR" altLang="en-US" dirty="0"/>
              <a:t> 읽는 법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BBE396AD-85EA-4F86-B85B-397839E079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45"/>
          <a:stretch/>
        </p:blipFill>
        <p:spPr bwMode="auto">
          <a:xfrm>
            <a:off x="601133" y="1690688"/>
            <a:ext cx="8492068" cy="249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49FA10D-E6B0-42B5-BC1E-F957CFB2C37B}"/>
              </a:ext>
            </a:extLst>
          </p:cNvPr>
          <p:cNvSpPr/>
          <p:nvPr/>
        </p:nvSpPr>
        <p:spPr>
          <a:xfrm>
            <a:off x="838200" y="4395801"/>
            <a:ext cx="86757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AppleSDGothicNeo-Bold"/>
              </a:rPr>
              <a:t>Forward Voltage </a:t>
            </a:r>
            <a:r>
              <a:rPr lang="ko-KR" altLang="en-US" b="1" dirty="0">
                <a:latin typeface="AppleSDGothicNeo-Bold"/>
              </a:rPr>
              <a:t>는</a:t>
            </a:r>
            <a:r>
              <a:rPr lang="en-US" altLang="ko-KR" b="1" dirty="0">
                <a:latin typeface="AppleSDGothicNeo-Bold"/>
              </a:rPr>
              <a:t> </a:t>
            </a:r>
            <a:r>
              <a:rPr lang="ko-KR" altLang="en-US" b="1" dirty="0" err="1">
                <a:latin typeface="AppleSDGothicNeo-Bold"/>
              </a:rPr>
              <a:t>정전압</a:t>
            </a:r>
            <a:r>
              <a:rPr lang="ko-KR" altLang="en-US" b="1" dirty="0">
                <a:latin typeface="AppleSDGothicNeo-Bold"/>
              </a:rPr>
              <a:t> </a:t>
            </a:r>
            <a:r>
              <a:rPr lang="en-US" altLang="ko-KR" b="1" dirty="0">
                <a:latin typeface="AppleSDGothicNeo-Bold"/>
              </a:rPr>
              <a:t>=&gt; Diode</a:t>
            </a:r>
            <a:r>
              <a:rPr lang="ko-KR" altLang="en-US" b="1" dirty="0">
                <a:latin typeface="AppleSDGothicNeo-Bold"/>
              </a:rPr>
              <a:t>는 정전류에서 작동</a:t>
            </a:r>
            <a:endParaRPr lang="en-US" altLang="ko-KR" b="1" dirty="0">
              <a:latin typeface="AppleSDGothicNeo-Bold"/>
            </a:endParaRPr>
          </a:p>
          <a:p>
            <a:r>
              <a:rPr lang="ko-KR" altLang="en-US" b="1" dirty="0">
                <a:solidFill>
                  <a:srgbClr val="009E25"/>
                </a:solidFill>
                <a:latin typeface="AppleSDGothicNeo-Bold"/>
              </a:rPr>
              <a:t>녹색 부분을 보시면 </a:t>
            </a:r>
            <a:r>
              <a:rPr lang="en-US" altLang="ko-KR" b="1" dirty="0">
                <a:solidFill>
                  <a:srgbClr val="009E25"/>
                </a:solidFill>
                <a:latin typeface="AppleSDGothicNeo-Bold"/>
              </a:rPr>
              <a:t>LED </a:t>
            </a:r>
            <a:r>
              <a:rPr lang="ko-KR" altLang="en-US" b="1" dirty="0">
                <a:solidFill>
                  <a:srgbClr val="009E25"/>
                </a:solidFill>
                <a:latin typeface="AppleSDGothicNeo-Bold"/>
              </a:rPr>
              <a:t>전압은 평균 </a:t>
            </a:r>
            <a:r>
              <a:rPr lang="en-US" altLang="ko-KR" b="1" dirty="0">
                <a:solidFill>
                  <a:srgbClr val="009E25"/>
                </a:solidFill>
                <a:latin typeface="AppleSDGothicNeo-Bold"/>
              </a:rPr>
              <a:t>2.2V / </a:t>
            </a:r>
            <a:r>
              <a:rPr lang="ko-KR" altLang="en-US" b="1" dirty="0">
                <a:solidFill>
                  <a:srgbClr val="009E25"/>
                </a:solidFill>
                <a:latin typeface="AppleSDGothicNeo-Bold"/>
              </a:rPr>
              <a:t>최대 </a:t>
            </a:r>
            <a:r>
              <a:rPr lang="en-US" altLang="ko-KR" b="1" dirty="0">
                <a:solidFill>
                  <a:srgbClr val="009E25"/>
                </a:solidFill>
                <a:latin typeface="AppleSDGothicNeo-Bold"/>
              </a:rPr>
              <a:t>2.6V</a:t>
            </a:r>
            <a:r>
              <a:rPr lang="ko-KR" altLang="en-US" b="1" dirty="0">
                <a:solidFill>
                  <a:srgbClr val="000000"/>
                </a:solidFill>
                <a:latin typeface="AppleSDGothicNeo-Bold"/>
              </a:rPr>
              <a:t>로 되어있음 </a:t>
            </a:r>
            <a:r>
              <a:rPr lang="en-US" altLang="ko-KR" b="1" dirty="0">
                <a:solidFill>
                  <a:srgbClr val="000000"/>
                </a:solidFill>
                <a:latin typeface="AppleSDGothicNeo-Bold"/>
              </a:rPr>
              <a:t>=&gt; </a:t>
            </a:r>
            <a:r>
              <a:rPr lang="ko-KR" altLang="en-US" b="1" dirty="0">
                <a:solidFill>
                  <a:srgbClr val="000000"/>
                </a:solidFill>
                <a:latin typeface="AppleSDGothicNeo-Bold"/>
              </a:rPr>
              <a:t>권장 전압은 </a:t>
            </a:r>
            <a:r>
              <a:rPr lang="en-US" altLang="ko-KR" b="1" dirty="0">
                <a:solidFill>
                  <a:srgbClr val="000000"/>
                </a:solidFill>
                <a:latin typeface="AppleSDGothicNeo-Bold"/>
              </a:rPr>
              <a:t>2.2V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AppleSDGothicNeo-Bold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056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14689-86A2-4CFA-B0A5-14D77DA7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datasheet</a:t>
            </a:r>
            <a:r>
              <a:rPr lang="ko-KR" altLang="en-US" dirty="0"/>
              <a:t> 읽는 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9FA10D-E6B0-42B5-BC1E-F957CFB2C37B}"/>
              </a:ext>
            </a:extLst>
          </p:cNvPr>
          <p:cNvSpPr/>
          <p:nvPr/>
        </p:nvSpPr>
        <p:spPr>
          <a:xfrm>
            <a:off x="838200" y="4039194"/>
            <a:ext cx="76589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ppleSDGothicNeo-Bold"/>
              </a:rPr>
              <a:t>Forward Current </a:t>
            </a:r>
            <a:r>
              <a:rPr lang="ko-KR" altLang="en-US" b="1" dirty="0">
                <a:latin typeface="AppleSDGothicNeo-Bold"/>
              </a:rPr>
              <a:t>는</a:t>
            </a:r>
            <a:r>
              <a:rPr lang="en-US" altLang="ko-KR" b="1" dirty="0">
                <a:latin typeface="AppleSDGothicNeo-Bold"/>
              </a:rPr>
              <a:t> </a:t>
            </a:r>
            <a:r>
              <a:rPr lang="ko-KR" altLang="en-US" b="1" dirty="0" err="1">
                <a:latin typeface="AppleSDGothicNeo-Bold"/>
              </a:rPr>
              <a:t>정전류</a:t>
            </a:r>
            <a:r>
              <a:rPr lang="en-US" altLang="ko-KR" b="1" dirty="0">
                <a:latin typeface="AppleSDGothicNeo-Bold"/>
              </a:rPr>
              <a:t>=&gt; Diode</a:t>
            </a:r>
            <a:r>
              <a:rPr lang="ko-KR" altLang="en-US" b="1" dirty="0">
                <a:latin typeface="AppleSDGothicNeo-Bold"/>
              </a:rPr>
              <a:t>는 정전류에서 작동</a:t>
            </a:r>
            <a:endParaRPr lang="en-US" altLang="ko-KR" b="1" dirty="0">
              <a:latin typeface="AppleSDGothicNeo-Bold"/>
            </a:endParaRPr>
          </a:p>
          <a:p>
            <a:r>
              <a:rPr lang="ko-KR" altLang="en-US" b="1" dirty="0">
                <a:highlight>
                  <a:srgbClr val="FFFF00"/>
                </a:highlight>
                <a:latin typeface="AppleSDGothicNeo-Bold"/>
              </a:rPr>
              <a:t>주황색 박스를 보면 </a:t>
            </a:r>
            <a:r>
              <a:rPr lang="en-US" altLang="ko-KR" b="1" dirty="0">
                <a:highlight>
                  <a:srgbClr val="FFFF00"/>
                </a:highlight>
                <a:latin typeface="AppleSDGothicNeo-Bold"/>
              </a:rPr>
              <a:t>Rating</a:t>
            </a:r>
            <a:r>
              <a:rPr lang="ko-KR" altLang="en-US" b="1" dirty="0">
                <a:highlight>
                  <a:srgbClr val="FFFF00"/>
                </a:highlight>
                <a:latin typeface="AppleSDGothicNeo-Bold"/>
              </a:rPr>
              <a:t>이 </a:t>
            </a:r>
            <a:r>
              <a:rPr lang="en-US" altLang="ko-KR" b="1" dirty="0">
                <a:highlight>
                  <a:srgbClr val="FFFF00"/>
                </a:highlight>
                <a:latin typeface="AppleSDGothicNeo-Bold"/>
              </a:rPr>
              <a:t>30</a:t>
            </a:r>
            <a:r>
              <a:rPr lang="ko-KR" altLang="en-US" b="1" dirty="0">
                <a:highlight>
                  <a:srgbClr val="FFFF00"/>
                </a:highlight>
                <a:latin typeface="AppleSDGothicNeo-Bold"/>
              </a:rPr>
              <a:t>으로 되어있음 </a:t>
            </a:r>
            <a:r>
              <a:rPr lang="en-US" altLang="ko-KR" b="1" dirty="0">
                <a:solidFill>
                  <a:srgbClr val="000000"/>
                </a:solidFill>
                <a:latin typeface="AppleSDGothicNeo-Bold"/>
              </a:rPr>
              <a:t>=&gt; </a:t>
            </a:r>
            <a:r>
              <a:rPr lang="ko-KR" altLang="en-US" b="1" dirty="0">
                <a:solidFill>
                  <a:srgbClr val="000000"/>
                </a:solidFill>
                <a:latin typeface="AppleSDGothicNeo-Bold"/>
              </a:rPr>
              <a:t>최대 </a:t>
            </a:r>
            <a:r>
              <a:rPr lang="en-US" altLang="ko-KR" b="1" dirty="0">
                <a:solidFill>
                  <a:srgbClr val="000000"/>
                </a:solidFill>
                <a:latin typeface="AppleSDGothicNeo-Bold"/>
              </a:rPr>
              <a:t>30mA</a:t>
            </a:r>
            <a:r>
              <a:rPr lang="ko-KR" altLang="en-US" b="1" dirty="0">
                <a:solidFill>
                  <a:srgbClr val="000000"/>
                </a:solidFill>
                <a:latin typeface="AppleSDGothicNeo-Bold"/>
              </a:rPr>
              <a:t>까지 사용 가능 </a:t>
            </a:r>
            <a:r>
              <a:rPr lang="en-US" altLang="ko-KR" b="1" dirty="0">
                <a:solidFill>
                  <a:srgbClr val="000000"/>
                </a:solidFill>
                <a:latin typeface="AppleSDGothicNeo-Bold"/>
              </a:rPr>
              <a:t>=&gt; </a:t>
            </a:r>
            <a:r>
              <a:rPr lang="ko-KR" altLang="en-US" b="1" dirty="0">
                <a:solidFill>
                  <a:srgbClr val="000000"/>
                </a:solidFill>
                <a:latin typeface="AppleSDGothicNeo-Bold"/>
              </a:rPr>
              <a:t>넉넉하게 </a:t>
            </a:r>
            <a:r>
              <a:rPr lang="en-US" altLang="ko-KR" b="1" dirty="0">
                <a:solidFill>
                  <a:srgbClr val="000000"/>
                </a:solidFill>
                <a:latin typeface="AppleSDGothicNeo-Bold"/>
              </a:rPr>
              <a:t>20mA</a:t>
            </a:r>
            <a:r>
              <a:rPr lang="ko-KR" altLang="en-US" b="1" dirty="0">
                <a:solidFill>
                  <a:srgbClr val="000000"/>
                </a:solidFill>
                <a:latin typeface="AppleSDGothicNeo-Bold"/>
              </a:rPr>
              <a:t>로 맞춤</a:t>
            </a:r>
            <a:endParaRPr lang="en-US" altLang="ko-KR" b="1" dirty="0">
              <a:solidFill>
                <a:srgbClr val="000000"/>
              </a:solidFill>
              <a:latin typeface="AppleSDGothicNeo-Bold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AppleSDGothicNeo-Bold"/>
              </a:rPr>
              <a:t> </a:t>
            </a:r>
            <a:endParaRPr lang="ko-KR" altLang="en-US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215EC6F4-5B00-43B2-AE2E-C7C6D5E56F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35"/>
          <a:stretch/>
        </p:blipFill>
        <p:spPr bwMode="auto">
          <a:xfrm>
            <a:off x="838200" y="1334558"/>
            <a:ext cx="7001933" cy="265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267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00569-F6ED-48A5-8403-4C182AD79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</a:t>
            </a:r>
            <a:r>
              <a:rPr lang="ko-KR" altLang="en-US" dirty="0"/>
              <a:t>에 맞는 저항 고르기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5D3E1-369D-46CA-AC79-5B7B8A644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333"/>
            <a:ext cx="10515600" cy="4737630"/>
          </a:xfrm>
        </p:spPr>
        <p:txBody>
          <a:bodyPr/>
          <a:lstStyle/>
          <a:p>
            <a:r>
              <a:rPr lang="en-US" altLang="ko-KR" b="1" dirty="0">
                <a:solidFill>
                  <a:srgbClr val="009E25"/>
                </a:solidFill>
                <a:latin typeface="AppleSDGothicNeo-Bold"/>
              </a:rPr>
              <a:t>LED </a:t>
            </a:r>
            <a:r>
              <a:rPr lang="ko-KR" altLang="en-US" b="1" dirty="0">
                <a:solidFill>
                  <a:srgbClr val="009E25"/>
                </a:solidFill>
                <a:latin typeface="AppleSDGothicNeo-Bold"/>
              </a:rPr>
              <a:t>전압은 평균 </a:t>
            </a:r>
            <a:r>
              <a:rPr lang="en-US" altLang="ko-KR" b="1" dirty="0">
                <a:solidFill>
                  <a:srgbClr val="009E25"/>
                </a:solidFill>
                <a:latin typeface="AppleSDGothicNeo-Bold"/>
              </a:rPr>
              <a:t>2.2V / </a:t>
            </a:r>
            <a:r>
              <a:rPr lang="ko-KR" altLang="en-US" b="1" dirty="0">
                <a:solidFill>
                  <a:srgbClr val="009E25"/>
                </a:solidFill>
                <a:latin typeface="AppleSDGothicNeo-Bold"/>
              </a:rPr>
              <a:t>최대 </a:t>
            </a:r>
            <a:r>
              <a:rPr lang="en-US" altLang="ko-KR" b="1" dirty="0">
                <a:solidFill>
                  <a:srgbClr val="009E25"/>
                </a:solidFill>
                <a:latin typeface="AppleSDGothicNeo-Bold"/>
              </a:rPr>
              <a:t>2.6V</a:t>
            </a:r>
          </a:p>
          <a:p>
            <a:r>
              <a:rPr lang="ko-KR" altLang="en-US" b="1" dirty="0">
                <a:solidFill>
                  <a:srgbClr val="000000"/>
                </a:solidFill>
                <a:latin typeface="AppleSDGothicNeo-Bold"/>
              </a:rPr>
              <a:t>최대 </a:t>
            </a:r>
            <a:r>
              <a:rPr lang="en-US" altLang="ko-KR" b="1" dirty="0">
                <a:solidFill>
                  <a:srgbClr val="000000"/>
                </a:solidFill>
                <a:latin typeface="AppleSDGothicNeo-Bold"/>
              </a:rPr>
              <a:t>30mA</a:t>
            </a:r>
            <a:r>
              <a:rPr lang="ko-KR" altLang="en-US" b="1" dirty="0">
                <a:solidFill>
                  <a:srgbClr val="000000"/>
                </a:solidFill>
                <a:latin typeface="AppleSDGothicNeo-Bold"/>
              </a:rPr>
              <a:t>까지 사용 가능 </a:t>
            </a:r>
            <a:r>
              <a:rPr lang="en-US" altLang="ko-KR" b="1" dirty="0">
                <a:solidFill>
                  <a:srgbClr val="000000"/>
                </a:solidFill>
                <a:latin typeface="AppleSDGothicNeo-Bold"/>
              </a:rPr>
              <a:t>=&gt; </a:t>
            </a:r>
            <a:r>
              <a:rPr lang="ko-KR" altLang="en-US" b="1" dirty="0">
                <a:solidFill>
                  <a:srgbClr val="000000"/>
                </a:solidFill>
                <a:latin typeface="AppleSDGothicNeo-Bold"/>
              </a:rPr>
              <a:t>넉넉하게 </a:t>
            </a:r>
            <a:r>
              <a:rPr lang="en-US" altLang="ko-KR" b="1" dirty="0">
                <a:solidFill>
                  <a:srgbClr val="000000"/>
                </a:solidFill>
                <a:latin typeface="AppleSDGothicNeo-Bold"/>
              </a:rPr>
              <a:t>20mA</a:t>
            </a:r>
            <a:r>
              <a:rPr lang="ko-KR" altLang="en-US" b="1" dirty="0">
                <a:solidFill>
                  <a:srgbClr val="000000"/>
                </a:solidFill>
                <a:latin typeface="AppleSDGothicNeo-Bold"/>
              </a:rPr>
              <a:t>로 맞춤</a:t>
            </a:r>
            <a:endParaRPr lang="en-US" altLang="ko-KR" b="1" dirty="0">
              <a:solidFill>
                <a:srgbClr val="000000"/>
              </a:solidFill>
              <a:latin typeface="AppleSDGothicNeo-Bold"/>
            </a:endParaRPr>
          </a:p>
          <a:p>
            <a:endParaRPr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19195A98-3602-4607-B0BC-19A1ED698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2638"/>
            <a:ext cx="4258733" cy="2618162"/>
          </a:xfrm>
          <a:prstGeom prst="rect">
            <a:avLst/>
          </a:prstGeom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2F741091-D608-4C66-971E-BBF22AF5C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447" y="2512638"/>
            <a:ext cx="47529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546F56-80A2-4D34-A5E0-D74AEF35B9A0}"/>
              </a:ext>
            </a:extLst>
          </p:cNvPr>
          <p:cNvSpPr/>
          <p:nvPr/>
        </p:nvSpPr>
        <p:spPr>
          <a:xfrm>
            <a:off x="4817534" y="3821719"/>
            <a:ext cx="76589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AppleSDGothicNeo-Bold"/>
              </a:rPr>
              <a:t>대체로 </a:t>
            </a:r>
            <a:r>
              <a:rPr lang="en-US" altLang="ko-KR" b="1" dirty="0" err="1">
                <a:solidFill>
                  <a:srgbClr val="000000"/>
                </a:solidFill>
                <a:latin typeface="AppleSDGothicNeo-Bold"/>
              </a:rPr>
              <a:t>iot</a:t>
            </a:r>
            <a:r>
              <a:rPr lang="ko-KR" altLang="en-US" b="1" dirty="0">
                <a:solidFill>
                  <a:srgbClr val="000000"/>
                </a:solidFill>
                <a:latin typeface="AppleSDGothicNeo-Bold"/>
              </a:rPr>
              <a:t>장비 전원은 </a:t>
            </a:r>
            <a:r>
              <a:rPr lang="en-US" altLang="ko-KR" b="1" dirty="0">
                <a:solidFill>
                  <a:srgbClr val="000000"/>
                </a:solidFill>
                <a:latin typeface="AppleSDGothicNeo-Bold"/>
              </a:rPr>
              <a:t>5V</a:t>
            </a:r>
            <a:r>
              <a:rPr lang="ko-KR" altLang="en-US" b="1" dirty="0">
                <a:solidFill>
                  <a:srgbClr val="000000"/>
                </a:solidFill>
                <a:latin typeface="AppleSDGothicNeo-Bold"/>
              </a:rPr>
              <a:t>이므로</a:t>
            </a:r>
            <a:endParaRPr lang="en-US" altLang="ko-KR" b="1" dirty="0">
              <a:solidFill>
                <a:srgbClr val="000000"/>
              </a:solidFill>
              <a:latin typeface="AppleSDGothicNeo-Bold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AppleSDGothicNeo-Bold"/>
              </a:rPr>
              <a:t>( 5V - 2.2V )/0.02A = 140</a:t>
            </a:r>
            <a:r>
              <a:rPr lang="el-GR" altLang="ko-KR" b="1" dirty="0">
                <a:solidFill>
                  <a:srgbClr val="000000"/>
                </a:solidFill>
                <a:latin typeface="AppleSDGothicNeo-Bold"/>
              </a:rPr>
              <a:t>Ω</a:t>
            </a:r>
            <a:r>
              <a:rPr lang="en-US" altLang="ko-KR" b="1" dirty="0">
                <a:solidFill>
                  <a:srgbClr val="000000"/>
                </a:solidFill>
                <a:latin typeface="AppleSDGothicNeo-Bold"/>
              </a:rPr>
              <a:t> =&gt; </a:t>
            </a:r>
            <a:r>
              <a:rPr lang="ko-KR" altLang="en-US" b="1" dirty="0">
                <a:solidFill>
                  <a:srgbClr val="000000"/>
                </a:solidFill>
                <a:latin typeface="AppleSDGothicNeo-Bold"/>
              </a:rPr>
              <a:t>저항에 </a:t>
            </a:r>
            <a:r>
              <a:rPr lang="en-US" altLang="ko-KR" b="1" dirty="0">
                <a:solidFill>
                  <a:srgbClr val="000000"/>
                </a:solidFill>
                <a:latin typeface="AppleSDGothicNeo-Bold"/>
              </a:rPr>
              <a:t>140ohm </a:t>
            </a:r>
            <a:r>
              <a:rPr lang="ko-KR" altLang="en-US" b="1" dirty="0">
                <a:solidFill>
                  <a:srgbClr val="000000"/>
                </a:solidFill>
                <a:latin typeface="AppleSDGothicNeo-Bold"/>
              </a:rPr>
              <a:t>사용하면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656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8A695-AAF9-490E-8DF9-0CF3F717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다이오드 사용시 주의점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A302C-ED4B-46E1-9F0E-81C3A721D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5133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Datasheet</a:t>
            </a:r>
            <a:r>
              <a:rPr lang="ko-KR" altLang="en-US" dirty="0"/>
              <a:t>를 보면 </a:t>
            </a:r>
            <a:r>
              <a:rPr lang="en-US" altLang="ko-KR" dirty="0"/>
              <a:t>reverse current </a:t>
            </a:r>
            <a:r>
              <a:rPr lang="ko-KR" altLang="en-US" dirty="0"/>
              <a:t>또는 </a:t>
            </a:r>
            <a:r>
              <a:rPr lang="en-US" altLang="ko-KR" dirty="0"/>
              <a:t>reverse voltage</a:t>
            </a:r>
            <a:r>
              <a:rPr lang="ko-KR" altLang="en-US" dirty="0"/>
              <a:t>가 </a:t>
            </a:r>
            <a:r>
              <a:rPr lang="ko-KR" altLang="en-US" dirty="0" err="1"/>
              <a:t>적혀있다</a:t>
            </a:r>
            <a:r>
              <a:rPr lang="ko-KR" altLang="en-US" dirty="0"/>
              <a:t> 이것은 역전압이나 역전류에서 </a:t>
            </a:r>
            <a:r>
              <a:rPr lang="en-US" altLang="ko-KR" dirty="0"/>
              <a:t>diode</a:t>
            </a:r>
            <a:r>
              <a:rPr lang="ko-KR" altLang="en-US" dirty="0"/>
              <a:t>가 버틸 수 있는 한계이다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1" dirty="0">
                <a:solidFill>
                  <a:srgbClr val="FF0000"/>
                </a:solidFill>
              </a:rPr>
              <a:t>하지만 그냥 역전압이나 역전류를 걸지 말자 </a:t>
            </a:r>
            <a:r>
              <a:rPr lang="en-US" altLang="ko-KR" b="1" dirty="0">
                <a:solidFill>
                  <a:srgbClr val="FF0000"/>
                </a:solidFill>
              </a:rPr>
              <a:t>!!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이유는 한계치</a:t>
            </a:r>
            <a:r>
              <a:rPr lang="en-US" altLang="ko-KR" dirty="0"/>
              <a:t>(PIV)</a:t>
            </a:r>
            <a:r>
              <a:rPr lang="ko-KR" altLang="en-US" dirty="0"/>
              <a:t>를 넘어가버리면 </a:t>
            </a:r>
            <a:r>
              <a:rPr lang="en-US" altLang="ko-KR" dirty="0"/>
              <a:t>avalanche breakdown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일으켜 소자가 망가진다</a:t>
            </a:r>
            <a:r>
              <a:rPr lang="en-US" altLang="ko-KR" dirty="0"/>
              <a:t>.  </a:t>
            </a:r>
            <a:r>
              <a:rPr lang="ko-KR" altLang="en-US" dirty="0"/>
              <a:t>자세한 원리는 설명 </a:t>
            </a:r>
            <a:r>
              <a:rPr lang="ko-KR" altLang="en-US" dirty="0" err="1"/>
              <a:t>안하겠음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그냥 다시는 못 쓴다고 생각하면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2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618C7-79EF-4FCD-8EB4-314BD1EA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예</a:t>
            </a:r>
          </a:p>
        </p:txBody>
      </p: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900FE3E7-A4A4-4845-AEB2-24A1F9544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9" t="45103" r="29586" b="33024"/>
          <a:stretch/>
        </p:blipFill>
        <p:spPr>
          <a:xfrm>
            <a:off x="1636485" y="1829200"/>
            <a:ext cx="6506029" cy="42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92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내용 개체 틀 2">
            <a:extLst>
              <a:ext uri="{FF2B5EF4-FFF2-40B4-BE49-F238E27FC236}">
                <a16:creationId xmlns:a16="http://schemas.microsoft.com/office/drawing/2014/main" id="{0CC9F5EF-5870-4B92-859D-E7DE91244E66}"/>
              </a:ext>
            </a:extLst>
          </p:cNvPr>
          <p:cNvSpPr txBox="1">
            <a:spLocks/>
          </p:cNvSpPr>
          <p:nvPr/>
        </p:nvSpPr>
        <p:spPr>
          <a:xfrm>
            <a:off x="1223056" y="681037"/>
            <a:ext cx="8351837" cy="5643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/>
          </a:p>
        </p:txBody>
      </p:sp>
      <p:sp>
        <p:nvSpPr>
          <p:cNvPr id="43" name="모서리가 둥근 직사각형 3">
            <a:extLst>
              <a:ext uri="{FF2B5EF4-FFF2-40B4-BE49-F238E27FC236}">
                <a16:creationId xmlns:a16="http://schemas.microsoft.com/office/drawing/2014/main" id="{123CAB07-DC62-4F88-B7C2-9EDD62A8B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668" y="1808162"/>
            <a:ext cx="3808413" cy="1300162"/>
          </a:xfrm>
          <a:prstGeom prst="roundRect">
            <a:avLst>
              <a:gd name="adj" fmla="val 10384"/>
            </a:avLst>
          </a:prstGeom>
          <a:solidFill>
            <a:srgbClr val="F6F5E2">
              <a:alpha val="50000"/>
            </a:srgbClr>
          </a:solidFill>
          <a:ln w="25400" algn="ctr">
            <a:solidFill>
              <a:srgbClr val="C0C0C0"/>
            </a:solidFill>
            <a:round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4" name="모서리가 둥근 직사각형 4">
            <a:extLst>
              <a:ext uri="{FF2B5EF4-FFF2-40B4-BE49-F238E27FC236}">
                <a16:creationId xmlns:a16="http://schemas.microsoft.com/office/drawing/2014/main" id="{97CF86F1-45D7-43EC-8E4F-22C7DD5F38B5}"/>
              </a:ext>
            </a:extLst>
          </p:cNvPr>
          <p:cNvSpPr/>
          <p:nvPr/>
        </p:nvSpPr>
        <p:spPr bwMode="auto">
          <a:xfrm>
            <a:off x="1425934" y="1238717"/>
            <a:ext cx="3807932" cy="4994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latinLnBrk="0"/>
            <a:r>
              <a:rPr kumimoji="0" lang="ko-KR" altLang="en-US" sz="1800">
                <a:latin typeface="휴먼모음T" pitchFamily="18" charset="-127"/>
                <a:ea typeface="휴먼모음T" pitchFamily="18" charset="-127"/>
              </a:rPr>
              <a:t>아날로그 신호</a:t>
            </a:r>
            <a:r>
              <a:rPr kumimoji="0" lang="en-US" altLang="ko-KR" sz="1800">
                <a:latin typeface="휴먼모음T" pitchFamily="18" charset="-127"/>
                <a:ea typeface="휴먼모음T" pitchFamily="18" charset="-127"/>
              </a:rPr>
              <a:t>(Analog Signal)</a:t>
            </a:r>
            <a:endParaRPr kumimoji="0" lang="ko-KR" altLang="en-US" sz="18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BE2016-AAA4-4F3F-BCA4-072723BC5C3D}"/>
              </a:ext>
            </a:extLst>
          </p:cNvPr>
          <p:cNvSpPr/>
          <p:nvPr/>
        </p:nvSpPr>
        <p:spPr>
          <a:xfrm>
            <a:off x="1561193" y="1884362"/>
            <a:ext cx="3536950" cy="11191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975" indent="-180975" latinLnBrk="0">
              <a:spcAft>
                <a:spcPct val="20000"/>
              </a:spcAft>
              <a:buClr>
                <a:srgbClr val="00B0F0"/>
              </a:buClr>
              <a:buFontTx/>
              <a:buChar char="•"/>
            </a:pP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자연계에서 일어나는 물리적인 양은 시간에 따라 연속적으로 변화</a:t>
            </a:r>
            <a:endParaRPr kumimoji="0"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180975" indent="-180975" latinLnBrk="0">
              <a:buClr>
                <a:srgbClr val="00B0F0"/>
              </a:buClr>
              <a:buFontTx/>
              <a:buChar char="•"/>
            </a:pP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온도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습도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소리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빛 등은 시간에 따라 연속적인 값을 갖는다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6">
            <a:extLst>
              <a:ext uri="{FF2B5EF4-FFF2-40B4-BE49-F238E27FC236}">
                <a16:creationId xmlns:a16="http://schemas.microsoft.com/office/drawing/2014/main" id="{2B6EFDED-13DF-4950-BC07-77758CF57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343" y="1808162"/>
            <a:ext cx="3808413" cy="1300162"/>
          </a:xfrm>
          <a:prstGeom prst="roundRect">
            <a:avLst>
              <a:gd name="adj" fmla="val 10384"/>
            </a:avLst>
          </a:prstGeom>
          <a:solidFill>
            <a:srgbClr val="EFECE7">
              <a:alpha val="50000"/>
            </a:srgbClr>
          </a:solidFill>
          <a:ln w="25400" algn="ctr">
            <a:solidFill>
              <a:srgbClr val="C0C0C0"/>
            </a:solidFill>
            <a:round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7" name="모서리가 둥근 직사각형 7">
            <a:extLst>
              <a:ext uri="{FF2B5EF4-FFF2-40B4-BE49-F238E27FC236}">
                <a16:creationId xmlns:a16="http://schemas.microsoft.com/office/drawing/2014/main" id="{C3E9E5B2-AC70-4AE0-B0BC-542659281A27}"/>
              </a:ext>
            </a:extLst>
          </p:cNvPr>
          <p:cNvSpPr/>
          <p:nvPr/>
        </p:nvSpPr>
        <p:spPr bwMode="auto">
          <a:xfrm>
            <a:off x="5682897" y="1238717"/>
            <a:ext cx="3807933" cy="4994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latinLnBrk="0"/>
            <a:r>
              <a:rPr kumimoji="0" lang="ko-KR" altLang="en-US" sz="1800">
                <a:latin typeface="휴먼모음T" pitchFamily="18" charset="-127"/>
                <a:ea typeface="휴먼모음T" pitchFamily="18" charset="-127"/>
              </a:rPr>
              <a:t>디지털 신호</a:t>
            </a:r>
            <a:r>
              <a:rPr kumimoji="0" lang="en-US" altLang="ko-KR" sz="1800">
                <a:latin typeface="휴먼모음T" pitchFamily="18" charset="-127"/>
                <a:ea typeface="휴먼모음T" pitchFamily="18" charset="-127"/>
              </a:rPr>
              <a:t>(Digital Signal)</a:t>
            </a:r>
            <a:endParaRPr kumimoji="0" lang="ko-KR" altLang="en-US" sz="18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9551474-E820-49D5-ACBB-194AE4573FA6}"/>
              </a:ext>
            </a:extLst>
          </p:cNvPr>
          <p:cNvSpPr/>
          <p:nvPr/>
        </p:nvSpPr>
        <p:spPr>
          <a:xfrm>
            <a:off x="5818868" y="1884362"/>
            <a:ext cx="3527425" cy="581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975" indent="-180975" latinLnBrk="0">
              <a:buClr>
                <a:srgbClr val="00B0F0"/>
              </a:buClr>
              <a:buFontTx/>
              <a:buChar char="•"/>
            </a:pP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분명히 구별되는 두 레벨의 </a:t>
            </a:r>
            <a:r>
              <a:rPr kumimoji="0" lang="ko-KR" altLang="en-US" sz="1600" dirty="0" err="1">
                <a:latin typeface="맑은 고딕" pitchFamily="50" charset="-127"/>
                <a:ea typeface="맑은 고딕" pitchFamily="50" charset="-127"/>
              </a:rPr>
              <a:t>신호값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 만을 갖는다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직사각형 9">
            <a:extLst>
              <a:ext uri="{FF2B5EF4-FFF2-40B4-BE49-F238E27FC236}">
                <a16:creationId xmlns:a16="http://schemas.microsoft.com/office/drawing/2014/main" id="{5A3E4529-BB6E-4D80-BF1C-82AC2F286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256" y="3181349"/>
            <a:ext cx="3808412" cy="1585913"/>
          </a:xfrm>
          <a:prstGeom prst="roundRect">
            <a:avLst>
              <a:gd name="adj" fmla="val 10384"/>
            </a:avLst>
          </a:prstGeom>
          <a:solidFill>
            <a:srgbClr val="F6F5E2">
              <a:alpha val="50000"/>
            </a:srgbClr>
          </a:solidFill>
          <a:ln w="25400" algn="ctr">
            <a:solidFill>
              <a:srgbClr val="C0C0C0"/>
            </a:solidFill>
            <a:round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0" name="모서리가 둥근 직사각형 10">
            <a:extLst>
              <a:ext uri="{FF2B5EF4-FFF2-40B4-BE49-F238E27FC236}">
                <a16:creationId xmlns:a16="http://schemas.microsoft.com/office/drawing/2014/main" id="{57ECBB90-7D6D-4A5D-9B9D-769796C74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343" y="3181349"/>
            <a:ext cx="3810000" cy="1585913"/>
          </a:xfrm>
          <a:prstGeom prst="roundRect">
            <a:avLst>
              <a:gd name="adj" fmla="val 10384"/>
            </a:avLst>
          </a:prstGeom>
          <a:solidFill>
            <a:srgbClr val="EFECE7">
              <a:alpha val="50000"/>
            </a:srgbClr>
          </a:solidFill>
          <a:ln w="25400" algn="ctr">
            <a:solidFill>
              <a:srgbClr val="C0C0C0"/>
            </a:solidFill>
            <a:round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1" name="모서리가 둥근 직사각형 11">
            <a:extLst>
              <a:ext uri="{FF2B5EF4-FFF2-40B4-BE49-F238E27FC236}">
                <a16:creationId xmlns:a16="http://schemas.microsoft.com/office/drawing/2014/main" id="{1DCF3991-0255-48EE-A368-A3A6B5AE7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256" y="4835524"/>
            <a:ext cx="3808412" cy="1585913"/>
          </a:xfrm>
          <a:prstGeom prst="roundRect">
            <a:avLst>
              <a:gd name="adj" fmla="val 10384"/>
            </a:avLst>
          </a:prstGeom>
          <a:solidFill>
            <a:srgbClr val="F6F5E2">
              <a:alpha val="50000"/>
            </a:srgbClr>
          </a:solidFill>
          <a:ln w="25400" algn="ctr">
            <a:solidFill>
              <a:srgbClr val="C0C0C0"/>
            </a:solidFill>
            <a:round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2" name="모서리가 둥근 직사각형 12">
            <a:extLst>
              <a:ext uri="{FF2B5EF4-FFF2-40B4-BE49-F238E27FC236}">
                <a16:creationId xmlns:a16="http://schemas.microsoft.com/office/drawing/2014/main" id="{C3A7A78D-695B-48A1-85B7-DDEA4024B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343" y="4835524"/>
            <a:ext cx="3810000" cy="1585913"/>
          </a:xfrm>
          <a:prstGeom prst="roundRect">
            <a:avLst>
              <a:gd name="adj" fmla="val 10384"/>
            </a:avLst>
          </a:prstGeom>
          <a:solidFill>
            <a:srgbClr val="EFECE7">
              <a:alpha val="50000"/>
            </a:srgbClr>
          </a:solidFill>
          <a:ln w="25400" algn="ctr">
            <a:solidFill>
              <a:srgbClr val="C0C0C0"/>
            </a:solidFill>
            <a:round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3" name="Picture 8">
            <a:extLst>
              <a:ext uri="{FF2B5EF4-FFF2-40B4-BE49-F238E27FC236}">
                <a16:creationId xmlns:a16="http://schemas.microsoft.com/office/drawing/2014/main" id="{F37A944A-546B-4BD2-A8C1-9A4955ABF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35856" y="3181349"/>
            <a:ext cx="2549525" cy="156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9">
            <a:extLst>
              <a:ext uri="{FF2B5EF4-FFF2-40B4-BE49-F238E27FC236}">
                <a16:creationId xmlns:a16="http://schemas.microsoft.com/office/drawing/2014/main" id="{0032701D-1F04-4C4E-BC24-CCDAA459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25243" y="3244849"/>
            <a:ext cx="3216275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F5157DAC-8D9C-48C3-A5BE-4B710F4938D6}"/>
              </a:ext>
            </a:extLst>
          </p:cNvPr>
          <p:cNvSpPr/>
          <p:nvPr/>
        </p:nvSpPr>
        <p:spPr>
          <a:xfrm>
            <a:off x="3382527" y="5995987"/>
            <a:ext cx="16450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solidFill>
                  <a:srgbClr val="7030A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아날로그 테스터기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DE5B3A5-99D4-4DBB-A4E6-D42666775EDB}"/>
              </a:ext>
            </a:extLst>
          </p:cNvPr>
          <p:cNvSpPr/>
          <p:nvPr/>
        </p:nvSpPr>
        <p:spPr>
          <a:xfrm>
            <a:off x="7868331" y="5997574"/>
            <a:ext cx="1476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solidFill>
                  <a:srgbClr val="7030A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디지털 테스터기</a:t>
            </a:r>
          </a:p>
        </p:txBody>
      </p:sp>
      <p:sp>
        <p:nvSpPr>
          <p:cNvPr id="57" name="TextBox 19">
            <a:extLst>
              <a:ext uri="{FF2B5EF4-FFF2-40B4-BE49-F238E27FC236}">
                <a16:creationId xmlns:a16="http://schemas.microsoft.com/office/drawing/2014/main" id="{91A5F328-5011-4190-ABF9-777E482FB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793" y="1306512"/>
            <a:ext cx="461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800" b="1">
                <a:solidFill>
                  <a:srgbClr val="3333FF"/>
                </a:solidFill>
                <a:latin typeface="휴먼모음T" pitchFamily="18" charset="-127"/>
                <a:ea typeface="휴먼모음T" pitchFamily="18" charset="-127"/>
              </a:rPr>
              <a:t>VS</a:t>
            </a:r>
            <a:endParaRPr kumimoji="0" lang="ko-KR" altLang="en-US" sz="1800" b="1">
              <a:solidFill>
                <a:srgbClr val="3333FF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8" name="그림 57" descr="EMB0000101c3bcc">
            <a:extLst>
              <a:ext uri="{FF2B5EF4-FFF2-40B4-BE49-F238E27FC236}">
                <a16:creationId xmlns:a16="http://schemas.microsoft.com/office/drawing/2014/main" id="{A39B8623-D175-4A72-B1C2-38432DEEF08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402" y="4987130"/>
            <a:ext cx="1079500" cy="12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그림 58" descr="EMB0000101c3bcf">
            <a:extLst>
              <a:ext uri="{FF2B5EF4-FFF2-40B4-BE49-F238E27FC236}">
                <a16:creationId xmlns:a16="http://schemas.microsoft.com/office/drawing/2014/main" id="{DC237AD6-9921-4F5A-A570-307223709A37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775" y="4930397"/>
            <a:ext cx="727589" cy="140573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TextBox 9">
            <a:extLst>
              <a:ext uri="{FF2B5EF4-FFF2-40B4-BE49-F238E27FC236}">
                <a16:creationId xmlns:a16="http://schemas.microsoft.com/office/drawing/2014/main" id="{DDF43F88-AD3E-49AB-A07B-AD8B8A9C6FFD}"/>
              </a:ext>
            </a:extLst>
          </p:cNvPr>
          <p:cNvSpPr txBox="1"/>
          <p:nvPr/>
        </p:nvSpPr>
        <p:spPr>
          <a:xfrm>
            <a:off x="1191316" y="700683"/>
            <a:ext cx="4226243" cy="510778"/>
          </a:xfrm>
          <a:prstGeom prst="roundRect">
            <a:avLst/>
          </a:prstGeom>
          <a:solidFill>
            <a:srgbClr val="00B0F0"/>
          </a:solidFill>
        </p:spPr>
        <p:txBody>
          <a:bodyPr wrap="none" rtlCol="0" anchor="ctr" anchorCtr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디지털 신호와 아날로그 신호</a:t>
            </a:r>
          </a:p>
        </p:txBody>
      </p:sp>
    </p:spTree>
    <p:extLst>
      <p:ext uri="{BB962C8B-B14F-4D97-AF65-F5344CB8AC3E}">
        <p14:creationId xmlns:p14="http://schemas.microsoft.com/office/powerpoint/2010/main" val="3593494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21EDF43-32D9-415E-B6A0-2D2825D53DEB}"/>
              </a:ext>
            </a:extLst>
          </p:cNvPr>
          <p:cNvSpPr txBox="1">
            <a:spLocks/>
          </p:cNvSpPr>
          <p:nvPr/>
        </p:nvSpPr>
        <p:spPr>
          <a:xfrm>
            <a:off x="806459" y="-747093"/>
            <a:ext cx="8351837" cy="5643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rgbClr val="00B0F0"/>
              </a:buClr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펄스파형은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Low</a:t>
            </a:r>
            <a:r>
              <a:rPr lang="en-US" altLang="ko-KR" dirty="0">
                <a:latin typeface="굴림" pitchFamily="50" charset="-127"/>
                <a:ea typeface="굴림" pitchFamily="50" charset="-127"/>
                <a:cs typeface="Times New Roman" pitchFamily="18" charset="0"/>
              </a:rPr>
              <a:t> </a:t>
            </a:r>
            <a:r>
              <a:rPr lang="ko-KR" altLang="en-US" dirty="0">
                <a:latin typeface="굴림" pitchFamily="50" charset="-127"/>
                <a:ea typeface="굴림" pitchFamily="50" charset="-127"/>
                <a:cs typeface="Times New Roman" pitchFamily="18" charset="0"/>
              </a:rPr>
              <a:t>상태와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High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상태를 반복하는 전압레벨로 구성 </a:t>
            </a:r>
          </a:p>
          <a:p>
            <a:pPr lvl="2">
              <a:buClr>
                <a:srgbClr val="00B0F0"/>
              </a:buClr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주</a:t>
            </a:r>
            <a:r>
              <a:rPr lang="ko-KR" altLang="en-US" dirty="0">
                <a:latin typeface="Times New Roman" pitchFamily="18" charset="0"/>
                <a:ea typeface="굴림" pitchFamily="50" charset="-127"/>
              </a:rPr>
              <a:t>기 펄스</a:t>
            </a:r>
            <a:r>
              <a:rPr lang="en-US" altLang="ko-KR" dirty="0">
                <a:latin typeface="Times New Roman" pitchFamily="18" charset="0"/>
                <a:ea typeface="굴림" pitchFamily="50" charset="-127"/>
              </a:rPr>
              <a:t>(periodic pulse) &amp; </a:t>
            </a:r>
            <a:r>
              <a:rPr lang="ko-KR" altLang="en-US" dirty="0" err="1">
                <a:latin typeface="Times New Roman" pitchFamily="18" charset="0"/>
                <a:ea typeface="굴림" pitchFamily="50" charset="-127"/>
              </a:rPr>
              <a:t>비주기</a:t>
            </a:r>
            <a:r>
              <a:rPr lang="ko-KR" altLang="en-US" dirty="0">
                <a:latin typeface="Times New Roman" pitchFamily="18" charset="0"/>
                <a:ea typeface="굴림" pitchFamily="50" charset="-127"/>
              </a:rPr>
              <a:t> 펄스</a:t>
            </a:r>
            <a:r>
              <a:rPr lang="en-US" altLang="ko-KR" dirty="0">
                <a:latin typeface="Times New Roman" pitchFamily="18" charset="0"/>
                <a:ea typeface="굴림" pitchFamily="50" charset="-127"/>
              </a:rPr>
              <a:t>(non-periodic pulse)</a:t>
            </a:r>
            <a:r>
              <a:rPr lang="ko-KR" altLang="en-US" dirty="0">
                <a:latin typeface="Times New Roman" pitchFamily="18" charset="0"/>
                <a:ea typeface="굴림" pitchFamily="50" charset="-127"/>
              </a:rPr>
              <a:t>로 분류</a:t>
            </a:r>
          </a:p>
          <a:p>
            <a:pPr lvl="2"/>
            <a:endParaRPr lang="ko-KR" altLang="en-US" dirty="0">
              <a:latin typeface="굴림" pitchFamily="50" charset="-127"/>
              <a:ea typeface="굴림" pitchFamily="50" charset="-127"/>
            </a:endParaRPr>
          </a:p>
          <a:p>
            <a:pPr lvl="1">
              <a:buClr>
                <a:srgbClr val="0070C0"/>
              </a:buClr>
              <a:buSzPct val="110000"/>
              <a:buFont typeface="Wingdings" pitchFamily="2" charset="2"/>
              <a:buChar char="q"/>
            </a:pPr>
            <a:r>
              <a:rPr lang="ko-KR" altLang="en-US" dirty="0"/>
              <a:t> 이상적인 펄스파형</a:t>
            </a:r>
          </a:p>
          <a:p>
            <a:pPr lvl="2">
              <a:buClr>
                <a:srgbClr val="00B0F0"/>
              </a:buClr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이</a:t>
            </a:r>
            <a:r>
              <a:rPr lang="ko-KR" altLang="en-US" dirty="0">
                <a:latin typeface="Times New Roman" pitchFamily="18" charset="0"/>
                <a:ea typeface="굴림" pitchFamily="50" charset="-127"/>
              </a:rPr>
              <a:t>상적인 주기 펄스는 두 개의 에지</a:t>
            </a:r>
            <a:r>
              <a:rPr lang="en-US" altLang="ko-KR" dirty="0">
                <a:latin typeface="Times New Roman" pitchFamily="18" charset="0"/>
                <a:ea typeface="굴림" pitchFamily="50" charset="-127"/>
              </a:rPr>
              <a:t>(edge)</a:t>
            </a:r>
            <a:r>
              <a:rPr lang="ko-KR" altLang="en-US" dirty="0">
                <a:latin typeface="Times New Roman" pitchFamily="18" charset="0"/>
                <a:ea typeface="굴림" pitchFamily="50" charset="-127"/>
              </a:rPr>
              <a:t>로 구성</a:t>
            </a:r>
          </a:p>
          <a:p>
            <a:pPr lvl="2">
              <a:buClr>
                <a:srgbClr val="00B0F0"/>
              </a:buClr>
            </a:pPr>
            <a:r>
              <a:rPr lang="ko-KR" altLang="en-US" dirty="0" err="1">
                <a:latin typeface="Times New Roman" pitchFamily="18" charset="0"/>
                <a:ea typeface="굴림" pitchFamily="50" charset="-127"/>
              </a:rPr>
              <a:t>상승에지</a:t>
            </a:r>
            <a:r>
              <a:rPr lang="en-US" altLang="ko-KR" dirty="0">
                <a:latin typeface="Times New Roman" pitchFamily="18" charset="0"/>
                <a:ea typeface="굴림" pitchFamily="50" charset="-127"/>
              </a:rPr>
              <a:t>(rising edge) =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리</a:t>
            </a:r>
            <a:r>
              <a:rPr lang="ko-KR" altLang="en-US" dirty="0">
                <a:latin typeface="Times New Roman" pitchFamily="18" charset="0"/>
                <a:ea typeface="굴림" pitchFamily="50" charset="-127"/>
              </a:rPr>
              <a:t>딩 에지</a:t>
            </a:r>
            <a:r>
              <a:rPr lang="en-US" altLang="ko-KR" dirty="0">
                <a:latin typeface="Times New Roman" pitchFamily="18" charset="0"/>
                <a:ea typeface="굴림" pitchFamily="50" charset="-127"/>
              </a:rPr>
              <a:t>(leading edge)</a:t>
            </a:r>
          </a:p>
          <a:p>
            <a:pPr lvl="2">
              <a:buClr>
                <a:srgbClr val="00B0F0"/>
              </a:buClr>
            </a:pPr>
            <a:r>
              <a:rPr lang="ko-KR" altLang="en-US" dirty="0" err="1">
                <a:latin typeface="Times New Roman" pitchFamily="18" charset="0"/>
                <a:ea typeface="굴림" pitchFamily="50" charset="-127"/>
              </a:rPr>
              <a:t>하강에지</a:t>
            </a:r>
            <a:r>
              <a:rPr lang="en-US" altLang="ko-KR" dirty="0">
                <a:latin typeface="Times New Roman" pitchFamily="18" charset="0"/>
                <a:ea typeface="굴림" pitchFamily="50" charset="-127"/>
              </a:rPr>
              <a:t>(falling edge) = </a:t>
            </a:r>
            <a:r>
              <a:rPr lang="ko-KR" altLang="en-US" dirty="0" err="1">
                <a:latin typeface="굴림" pitchFamily="50" charset="-127"/>
                <a:ea typeface="굴림" pitchFamily="50" charset="-127"/>
              </a:rPr>
              <a:t>트</a:t>
            </a:r>
            <a:r>
              <a:rPr lang="ko-KR" altLang="en-US" dirty="0" err="1">
                <a:latin typeface="Times New Roman" pitchFamily="18" charset="0"/>
                <a:ea typeface="굴림" pitchFamily="50" charset="-127"/>
              </a:rPr>
              <a:t>레일링</a:t>
            </a:r>
            <a:r>
              <a:rPr lang="ko-KR" altLang="en-US" dirty="0">
                <a:latin typeface="Times New Roman" pitchFamily="18" charset="0"/>
                <a:ea typeface="굴림" pitchFamily="50" charset="-127"/>
              </a:rPr>
              <a:t> 에지</a:t>
            </a:r>
            <a:r>
              <a:rPr lang="en-US" altLang="ko-KR" dirty="0">
                <a:latin typeface="Times New Roman" pitchFamily="18" charset="0"/>
                <a:ea typeface="굴림" pitchFamily="50" charset="-127"/>
              </a:rPr>
              <a:t>(trailing edge)</a:t>
            </a:r>
            <a:endParaRPr lang="ko-KR" altLang="en-US" dirty="0"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1BDD713-539B-407E-963F-67E8FF72C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" y="3739182"/>
            <a:ext cx="78009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5A6526AE-5094-4F06-8BEC-F744E2BECBDB}"/>
              </a:ext>
            </a:extLst>
          </p:cNvPr>
          <p:cNvSpPr txBox="1"/>
          <p:nvPr/>
        </p:nvSpPr>
        <p:spPr>
          <a:xfrm>
            <a:off x="806459" y="365125"/>
            <a:ext cx="2335227" cy="510778"/>
          </a:xfrm>
          <a:prstGeom prst="round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펄스 파형</a:t>
            </a:r>
          </a:p>
        </p:txBody>
      </p:sp>
    </p:spTree>
    <p:extLst>
      <p:ext uri="{BB962C8B-B14F-4D97-AF65-F5344CB8AC3E}">
        <p14:creationId xmlns:p14="http://schemas.microsoft.com/office/powerpoint/2010/main" val="2419707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2094A9D6-6FEC-4F2C-ADF3-87BB78495C5D}"/>
              </a:ext>
            </a:extLst>
          </p:cNvPr>
          <p:cNvSpPr txBox="1">
            <a:spLocks/>
          </p:cNvSpPr>
          <p:nvPr/>
        </p:nvSpPr>
        <p:spPr>
          <a:xfrm>
            <a:off x="439285" y="-848277"/>
            <a:ext cx="9096601" cy="41709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>
                <a:srgbClr val="0070C0"/>
              </a:buClr>
              <a:buSzPct val="110000"/>
              <a:buFont typeface="Wingdings" pitchFamily="2" charset="2"/>
              <a:buChar char="q"/>
            </a:pPr>
            <a:r>
              <a:rPr lang="ko-KR" altLang="en-US" dirty="0"/>
              <a:t> 실제적인 펄스파형</a:t>
            </a:r>
          </a:p>
          <a:p>
            <a:pPr lvl="2">
              <a:lnSpc>
                <a:spcPct val="150000"/>
              </a:lnSpc>
              <a:buClr>
                <a:srgbClr val="00B0F0"/>
              </a:buClr>
              <a:tabLst>
                <a:tab pos="269875" algn="l"/>
              </a:tabLst>
            </a:pPr>
            <a:r>
              <a:rPr lang="ko-KR" altLang="en-US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상승시간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(rising time) : </a:t>
            </a:r>
          </a:p>
          <a:p>
            <a:pPr lvl="2">
              <a:lnSpc>
                <a:spcPct val="150000"/>
              </a:lnSpc>
              <a:buClr>
                <a:srgbClr val="00B0F0"/>
              </a:buClr>
              <a:tabLst>
                <a:tab pos="269875" algn="l"/>
              </a:tabLst>
            </a:pPr>
            <a:r>
              <a:rPr lang="ko-KR" altLang="en-US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하강시간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(falling time) :</a:t>
            </a:r>
          </a:p>
          <a:p>
            <a:pPr lvl="2">
              <a:lnSpc>
                <a:spcPct val="150000"/>
              </a:lnSpc>
              <a:buClr>
                <a:srgbClr val="00B0F0"/>
              </a:buClr>
              <a:tabLst>
                <a:tab pos="269875" algn="l"/>
              </a:tabLst>
            </a:pPr>
            <a:r>
              <a:rPr lang="ko-KR" altLang="en-US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펄스 폭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(pulse width) :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F8A4E454-605A-4EB8-B96C-D317514137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292784"/>
              </p:ext>
            </p:extLst>
          </p:nvPr>
        </p:nvGraphicFramePr>
        <p:xfrm>
          <a:off x="3701430" y="797469"/>
          <a:ext cx="331980" cy="49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90440" progId="Equation.3">
                  <p:embed/>
                </p:oleObj>
              </mc:Choice>
              <mc:Fallback>
                <p:oleObj name="Equation" r:id="rId2" imgW="126720" imgH="190440" progId="Equation.3">
                  <p:embed/>
                  <p:pic>
                    <p:nvPicPr>
                      <p:cNvPr id="10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1430" y="797469"/>
                        <a:ext cx="331980" cy="4979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id="{850F02B1-9D14-4982-B7A3-283B1003AC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77587"/>
              </p:ext>
            </p:extLst>
          </p:nvPr>
        </p:nvGraphicFramePr>
        <p:xfrm>
          <a:off x="3778200" y="1237206"/>
          <a:ext cx="351000" cy="49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215640" progId="Equation.3">
                  <p:embed/>
                </p:oleObj>
              </mc:Choice>
              <mc:Fallback>
                <p:oleObj name="Equation" r:id="rId4" imgW="152280" imgH="215640" progId="Equation.3">
                  <p:embed/>
                  <p:pic>
                    <p:nvPicPr>
                      <p:cNvPr id="10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00" y="1237206"/>
                        <a:ext cx="351000" cy="4979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id="{9E101CB4-3527-42AD-BBAC-7B78B8C9A9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64715"/>
              </p:ext>
            </p:extLst>
          </p:nvPr>
        </p:nvGraphicFramePr>
        <p:xfrm>
          <a:off x="3643313" y="1576930"/>
          <a:ext cx="397685" cy="497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90440" progId="Equation.3">
                  <p:embed/>
                </p:oleObj>
              </mc:Choice>
              <mc:Fallback>
                <p:oleObj name="Equation" r:id="rId6" imgW="152280" imgH="190440" progId="Equation.3">
                  <p:embed/>
                  <p:pic>
                    <p:nvPicPr>
                      <p:cNvPr id="10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1576930"/>
                        <a:ext cx="397685" cy="4979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19B22B74-11A8-49B4-A116-C2D6F36EB0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796757"/>
              </p:ext>
            </p:extLst>
          </p:nvPr>
        </p:nvGraphicFramePr>
        <p:xfrm>
          <a:off x="1213835" y="2319424"/>
          <a:ext cx="6675586" cy="3450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3467167" imgH="1792663" progId="Visio.Drawing.11">
                  <p:embed/>
                </p:oleObj>
              </mc:Choice>
              <mc:Fallback>
                <p:oleObj name="Visio" r:id="rId8" imgW="3467167" imgH="1792663" progId="Visio.Drawing.11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13835" y="2319424"/>
                        <a:ext cx="6675586" cy="3450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460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56F22-2622-4BEC-B5B3-5A3344BD8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A5A6D-08B8-4616-89E4-61E51D96B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https://www.mju.ac.kr/mjukr/752/subview.do</a:t>
            </a:r>
            <a:r>
              <a:rPr lang="en-US" altLang="ko-KR" dirty="0"/>
              <a:t> </a:t>
            </a:r>
            <a:r>
              <a:rPr lang="ko-KR" altLang="en-US" dirty="0"/>
              <a:t>명지대 전자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https://www.mju.ac.kr/mjukr/808/subview.do</a:t>
            </a:r>
            <a:r>
              <a:rPr lang="en-US" altLang="ko-KR" dirty="0"/>
              <a:t> </a:t>
            </a:r>
            <a:r>
              <a:rPr lang="ko-KR" altLang="en-US" dirty="0"/>
              <a:t>명지대 </a:t>
            </a:r>
            <a:r>
              <a:rPr lang="ko-KR" altLang="en-US" dirty="0" err="1"/>
              <a:t>컴공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http://home.sejong.ac.kr/~cedpt/29.html</a:t>
            </a:r>
            <a:r>
              <a:rPr lang="en-US" altLang="ko-KR" dirty="0"/>
              <a:t> </a:t>
            </a:r>
            <a:r>
              <a:rPr lang="ko-KR" altLang="en-US" dirty="0"/>
              <a:t>세종대 </a:t>
            </a:r>
            <a:r>
              <a:rPr lang="ko-KR" altLang="en-US" dirty="0" err="1"/>
              <a:t>컴공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396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0E2F7-08FF-4FD7-9DF6-2738F1C3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96AC3-677F-4931-ADEC-3C281F820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위키 백과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https://ko.wikipedia.org/</a:t>
            </a:r>
            <a:endParaRPr lang="en-US" altLang="ko-KR" dirty="0"/>
          </a:p>
          <a:p>
            <a:r>
              <a:rPr lang="ko-KR" altLang="en-US" dirty="0"/>
              <a:t>처음 만나는 회로이론 </a:t>
            </a:r>
            <a:r>
              <a:rPr lang="en-US" altLang="ko-KR" dirty="0"/>
              <a:t>– </a:t>
            </a:r>
            <a:r>
              <a:rPr lang="ko-KR" altLang="en-US" dirty="0" err="1"/>
              <a:t>한빛아카데미</a:t>
            </a:r>
            <a:r>
              <a:rPr lang="en-US" altLang="ko-KR" dirty="0"/>
              <a:t>/</a:t>
            </a:r>
            <a:r>
              <a:rPr lang="ko-KR" altLang="en-US" dirty="0" err="1"/>
              <a:t>방성완</a:t>
            </a:r>
            <a:endParaRPr lang="en-US" altLang="ko-KR" dirty="0"/>
          </a:p>
          <a:p>
            <a:r>
              <a:rPr lang="en-US" altLang="ko-KR" dirty="0"/>
              <a:t>Engineering Circuit Analysis – WILEY/</a:t>
            </a:r>
            <a:r>
              <a:rPr lang="en-US" altLang="ko-KR" dirty="0" err="1"/>
              <a:t>J.David</a:t>
            </a:r>
            <a:r>
              <a:rPr lang="en-US" altLang="ko-KR" dirty="0"/>
              <a:t> Irwin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en-US" altLang="ko-KR" dirty="0"/>
              <a:t>Electronic principles – </a:t>
            </a:r>
            <a:r>
              <a:rPr lang="en-US" altLang="ko-KR" dirty="0" err="1"/>
              <a:t>McGRAWHILL</a:t>
            </a:r>
            <a:r>
              <a:rPr lang="en-US" altLang="ko-KR" dirty="0"/>
              <a:t> / Albert </a:t>
            </a:r>
            <a:r>
              <a:rPr lang="en-US" altLang="ko-KR" dirty="0" err="1"/>
              <a:t>Malvino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234488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9C18B-C220-4AD5-9D10-80270F15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AFEBC4D-5827-40B9-BA4A-6370DA97B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4" r="234" b="49510"/>
          <a:stretch/>
        </p:blipFill>
        <p:spPr>
          <a:xfrm>
            <a:off x="414866" y="1690688"/>
            <a:ext cx="7239000" cy="2395008"/>
          </a:xfrm>
        </p:spPr>
      </p:pic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2331F901-EED1-4B7B-A377-037BD574F6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0" t="53346"/>
          <a:stretch/>
        </p:blipFill>
        <p:spPr>
          <a:xfrm>
            <a:off x="7861300" y="2133599"/>
            <a:ext cx="3285066" cy="221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8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7BB7D-0B3C-4F0C-A95A-0DE2ACF5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8EC41-5F3C-4BCB-848A-A60C6081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9800" cy="4351338"/>
          </a:xfrm>
        </p:spPr>
        <p:txBody>
          <a:bodyPr/>
          <a:lstStyle/>
          <a:p>
            <a:r>
              <a:rPr lang="ko-KR" altLang="en-US" b="1" dirty="0"/>
              <a:t>교류</a:t>
            </a:r>
            <a:r>
              <a:rPr lang="ko-KR" altLang="en-US" dirty="0"/>
              <a:t> </a:t>
            </a:r>
            <a:r>
              <a:rPr lang="en-US" altLang="ko-KR" dirty="0"/>
              <a:t>:  </a:t>
            </a:r>
            <a:r>
              <a:rPr lang="ko-KR" altLang="en-US" sz="2000" dirty="0"/>
              <a:t>시간에 따라 주기적으로 크기와 방향이 변하는 전류를 </a:t>
            </a:r>
            <a:r>
              <a:rPr lang="en-US" altLang="ko-KR" sz="2000" dirty="0"/>
              <a:t>AC(Alternating Current)</a:t>
            </a:r>
            <a:r>
              <a:rPr lang="ko-KR" altLang="en-US" sz="2000" dirty="0"/>
              <a:t>라고 한다</a:t>
            </a:r>
            <a:r>
              <a:rPr lang="en-US" altLang="ko-KR" sz="2000" dirty="0"/>
              <a:t>. </a:t>
            </a:r>
            <a:r>
              <a:rPr lang="ko-KR" altLang="en-US" sz="2000" dirty="0"/>
              <a:t>교류 전류를 사용하는 전압을 교류 전압이라고 한다</a:t>
            </a:r>
            <a:r>
              <a:rPr lang="en-US" altLang="ko-KR" sz="2000" dirty="0"/>
              <a:t>. </a:t>
            </a:r>
            <a:r>
              <a:rPr lang="ko-KR" altLang="en-US" sz="2000" dirty="0"/>
              <a:t>방향이 일정한 직류와는 다르게 교류는 전하의 방향</a:t>
            </a:r>
            <a:r>
              <a:rPr lang="en-US" altLang="ko-KR" sz="2000" dirty="0"/>
              <a:t>, </a:t>
            </a:r>
            <a:r>
              <a:rPr lang="ko-KR" altLang="en-US" sz="2000" dirty="0"/>
              <a:t>크기가 계속 바뀌기 때문에 </a:t>
            </a:r>
            <a:r>
              <a:rPr lang="en-US" altLang="ko-KR" sz="2000" dirty="0"/>
              <a:t>+, - </a:t>
            </a:r>
            <a:r>
              <a:rPr lang="ko-KR" altLang="en-US" sz="2000" dirty="0"/>
              <a:t>단자를 구별하지 않는다</a:t>
            </a:r>
            <a:r>
              <a:rPr lang="en-US" altLang="ko-KR" sz="2000" dirty="0"/>
              <a:t>.</a:t>
            </a:r>
          </a:p>
          <a:p>
            <a:r>
              <a:rPr lang="ko-KR" altLang="en-US" b="1" dirty="0"/>
              <a:t>직류 </a:t>
            </a:r>
            <a:r>
              <a:rPr lang="en-US" altLang="ko-KR" dirty="0"/>
              <a:t>: </a:t>
            </a:r>
            <a:r>
              <a:rPr lang="ko-KR" altLang="en-US" sz="2000" dirty="0"/>
              <a:t>시간에 따라 흐르는 극성 </a:t>
            </a:r>
            <a:r>
              <a:rPr lang="en-US" altLang="ko-KR" sz="2000" dirty="0"/>
              <a:t>(</a:t>
            </a:r>
            <a:r>
              <a:rPr lang="ko-KR" altLang="en-US" sz="2000" dirty="0"/>
              <a:t>방향</a:t>
            </a:r>
            <a:r>
              <a:rPr lang="en-US" altLang="ko-KR" sz="2000" dirty="0"/>
              <a:t>)</a:t>
            </a:r>
            <a:r>
              <a:rPr lang="ko-KR" altLang="en-US" sz="2000" dirty="0"/>
              <a:t>도 크기도 변하지 않는 전류를 </a:t>
            </a:r>
            <a:r>
              <a:rPr lang="en-US" altLang="ko-KR" sz="2000" dirty="0"/>
              <a:t>DC(Direct Current)</a:t>
            </a:r>
            <a:r>
              <a:rPr lang="ko-KR" altLang="en-US" sz="2000" dirty="0"/>
              <a:t>라고 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ko-KR" altLang="en-US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99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C08EC-FFF0-4463-8B5A-F97F60B1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전류의 종류</a:t>
            </a:r>
          </a:p>
        </p:txBody>
      </p:sp>
      <p:pic>
        <p:nvPicPr>
          <p:cNvPr id="5" name="Picture 2" descr="직류와 교류에 대해 알아봅시다">
            <a:extLst>
              <a:ext uri="{FF2B5EF4-FFF2-40B4-BE49-F238E27FC236}">
                <a16:creationId xmlns:a16="http://schemas.microsoft.com/office/drawing/2014/main" id="{D9AE6C9A-D488-4D57-BEA4-CFFCCD7958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71811"/>
            <a:ext cx="10016067" cy="332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69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전압 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741B1-36C2-4185-82E1-21A8D271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전압</a:t>
            </a:r>
            <a:r>
              <a:rPr lang="en-US" altLang="ko-KR" sz="2400" dirty="0"/>
              <a:t>(</a:t>
            </a:r>
            <a:r>
              <a:rPr lang="ko-KR" altLang="en-US" sz="2400" dirty="0"/>
              <a:t>電壓</a:t>
            </a:r>
            <a:r>
              <a:rPr lang="en-US" altLang="ko-KR" sz="2400" dirty="0"/>
              <a:t>, electric pressure) </a:t>
            </a:r>
            <a:r>
              <a:rPr lang="ko-KR" altLang="en-US" sz="2400" dirty="0"/>
              <a:t>또는 </a:t>
            </a:r>
            <a:r>
              <a:rPr lang="ko-KR" altLang="en-US" sz="2400" b="1" dirty="0"/>
              <a:t>전위차</a:t>
            </a:r>
            <a:r>
              <a:rPr lang="en-US" altLang="ko-KR" sz="2400" dirty="0"/>
              <a:t>(</a:t>
            </a:r>
            <a:r>
              <a:rPr lang="ko-KR" altLang="en-US" sz="2400" dirty="0"/>
              <a:t>電位差</a:t>
            </a:r>
            <a:r>
              <a:rPr lang="en-US" altLang="ko-KR" sz="2400" dirty="0"/>
              <a:t>, electric potential difference)</a:t>
            </a:r>
            <a:r>
              <a:rPr lang="ko-KR" altLang="en-US" sz="2400" dirty="0"/>
              <a:t>는 </a:t>
            </a:r>
            <a:r>
              <a:rPr lang="ko-KR" altLang="en-US" sz="2400" dirty="0">
                <a:hlinkClick r:id="rId2" tooltip="전기장"/>
              </a:rPr>
              <a:t>전기장</a:t>
            </a:r>
            <a:r>
              <a:rPr lang="ko-KR" altLang="en-US" sz="2400" dirty="0"/>
              <a:t> 안에서 </a:t>
            </a:r>
            <a:r>
              <a:rPr lang="ko-KR" altLang="en-US" sz="2400" dirty="0">
                <a:hlinkClick r:id="rId3" tooltip="전하"/>
              </a:rPr>
              <a:t>전하</a:t>
            </a:r>
            <a:r>
              <a:rPr lang="ko-KR" altLang="en-US" sz="2400" dirty="0"/>
              <a:t>가 갖는 </a:t>
            </a:r>
            <a:r>
              <a:rPr lang="ko-KR" altLang="en-US" sz="2400" dirty="0">
                <a:hlinkClick r:id="rId4" tooltip="전위"/>
              </a:rPr>
              <a:t>전위</a:t>
            </a:r>
            <a:r>
              <a:rPr lang="ko-KR" altLang="en-US" sz="2400" dirty="0"/>
              <a:t>의 차이이다</a:t>
            </a:r>
            <a:r>
              <a:rPr lang="en-US" altLang="ko-KR" sz="2400" dirty="0"/>
              <a:t>.</a:t>
            </a:r>
            <a:r>
              <a:rPr lang="en-US" altLang="ko-KR" sz="2400" baseline="30000" dirty="0"/>
              <a:t>-</a:t>
            </a:r>
            <a:r>
              <a:rPr lang="ko-KR" altLang="en-US" sz="2400" baseline="30000" dirty="0"/>
              <a:t>위키백과</a:t>
            </a:r>
            <a:endParaRPr lang="en-US" altLang="ko-KR" sz="2400" baseline="30000" dirty="0"/>
          </a:p>
          <a:p>
            <a:r>
              <a:rPr lang="ko-KR" altLang="en-US" sz="2400" dirty="0"/>
              <a:t>두 지점 사이의 전위차에 대한 상대적인 </a:t>
            </a:r>
            <a:r>
              <a:rPr lang="ko-KR" altLang="en-US" sz="2400" dirty="0" err="1"/>
              <a:t>물리량</a:t>
            </a:r>
            <a:endParaRPr lang="en-US" altLang="ko-KR" sz="2400" dirty="0"/>
          </a:p>
          <a:p>
            <a:r>
              <a:rPr lang="ko-KR" altLang="en-US" sz="2400" dirty="0"/>
              <a:t>전류를 흐르게 하는 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1FB452-5782-4C79-8B6F-15778561F484}"/>
              </a:ext>
            </a:extLst>
          </p:cNvPr>
          <p:cNvSpPr/>
          <p:nvPr/>
        </p:nvSpPr>
        <p:spPr>
          <a:xfrm>
            <a:off x="7291721" y="3816628"/>
            <a:ext cx="1789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단위는 </a:t>
            </a:r>
            <a:r>
              <a:rPr lang="en-US" altLang="ko-KR" dirty="0"/>
              <a:t>V (</a:t>
            </a:r>
            <a:r>
              <a:rPr lang="ko-KR" altLang="en-US" dirty="0"/>
              <a:t>볼트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67BEFFB-AEC5-4CA5-9698-73AD9F371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991" y="3155061"/>
            <a:ext cx="2726065" cy="17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54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EFE14-C7A7-4A12-B59F-1D977718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5" name="내용 개체 틀 4" descr="텍스트, 무기, 검, 다른이(가) 표시된 사진&#10;&#10;자동 생성된 설명">
            <a:extLst>
              <a:ext uri="{FF2B5EF4-FFF2-40B4-BE49-F238E27FC236}">
                <a16:creationId xmlns:a16="http://schemas.microsoft.com/office/drawing/2014/main" id="{6E68327E-728B-476C-B99B-018AFBEF9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68" y="1424153"/>
            <a:ext cx="9798929" cy="3063180"/>
          </a:xfrm>
        </p:spPr>
      </p:pic>
    </p:spTree>
    <p:extLst>
      <p:ext uri="{BB962C8B-B14F-4D97-AF65-F5344CB8AC3E}">
        <p14:creationId xmlns:p14="http://schemas.microsoft.com/office/powerpoint/2010/main" val="12710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F2DAF-3093-417F-A39C-AA09601A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전기저항</a:t>
            </a:r>
            <a:r>
              <a:rPr lang="en-US" altLang="ko-KR" dirty="0"/>
              <a:t>(</a:t>
            </a:r>
            <a:r>
              <a:rPr lang="ko-KR" altLang="en-US" dirty="0"/>
              <a:t>電氣抵抗</a:t>
            </a:r>
            <a:r>
              <a:rPr lang="en-US" altLang="ko-KR" dirty="0"/>
              <a:t>, electrical resistance)</a:t>
            </a:r>
            <a:r>
              <a:rPr lang="ko-KR" altLang="en-US" dirty="0"/>
              <a:t>은 </a:t>
            </a:r>
            <a:r>
              <a:rPr lang="ko-KR" altLang="en-US" dirty="0">
                <a:hlinkClick r:id="rId2" tooltip="전기 전도체"/>
              </a:rPr>
              <a:t>도체</a:t>
            </a:r>
            <a:r>
              <a:rPr lang="ko-KR" altLang="en-US" dirty="0"/>
              <a:t>에서 </a:t>
            </a:r>
            <a:r>
              <a:rPr lang="ko-KR" altLang="en-US" dirty="0">
                <a:hlinkClick r:id="rId3" tooltip="전류"/>
              </a:rPr>
              <a:t>전류</a:t>
            </a:r>
            <a:r>
              <a:rPr lang="ko-KR" altLang="en-US" dirty="0"/>
              <a:t>의 흐름을 방해하는 정도를 나타내는 </a:t>
            </a:r>
            <a:r>
              <a:rPr lang="ko-KR" altLang="en-US" dirty="0" err="1">
                <a:hlinkClick r:id="rId4"/>
              </a:rPr>
              <a:t>물리량</a:t>
            </a:r>
            <a:r>
              <a:rPr lang="ko-KR" altLang="en-US" dirty="0" err="1"/>
              <a:t>이다</a:t>
            </a:r>
            <a:r>
              <a:rPr lang="en-US" altLang="ko-KR" dirty="0"/>
              <a:t>.-</a:t>
            </a:r>
            <a:r>
              <a:rPr lang="ko-KR" altLang="en-US" dirty="0"/>
              <a:t>위키백과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6D4BDF-DFC0-41FE-8658-BD9DBEB374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92" y="2825673"/>
            <a:ext cx="2669173" cy="18429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6947E49-1AE6-45B2-AC77-9C0698E8B53D}"/>
              </a:ext>
            </a:extLst>
          </p:cNvPr>
          <p:cNvSpPr/>
          <p:nvPr/>
        </p:nvSpPr>
        <p:spPr>
          <a:xfrm>
            <a:off x="4148665" y="3562506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단위는 </a:t>
            </a:r>
            <a:r>
              <a:rPr lang="el-GR" altLang="ko-KR" dirty="0"/>
              <a:t>Ω</a:t>
            </a:r>
            <a:r>
              <a:rPr lang="en-US" altLang="ko-KR" dirty="0"/>
              <a:t> (</a:t>
            </a:r>
            <a:r>
              <a:rPr lang="ko-KR" altLang="en-US" dirty="0"/>
              <a:t>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51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B8425E-138E-4BE1-A1A1-DEAF16F7CC8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e4de794-19e7-4a03-8a25-6601fbe4a2a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de794-19e7-4a03-8a25-6601fbe4a2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1144</Words>
  <Application>Microsoft Office PowerPoint</Application>
  <PresentationFormat>와이드스크린</PresentationFormat>
  <Paragraphs>174</Paragraphs>
  <Slides>39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53" baseType="lpstr">
      <vt:lpstr>AppleSDGothicNeo-Bold</vt:lpstr>
      <vt:lpstr>HY헤드라인M</vt:lpstr>
      <vt:lpstr>굴림</vt:lpstr>
      <vt:lpstr>맑은 고딕</vt:lpstr>
      <vt:lpstr>휴먼모음T</vt:lpstr>
      <vt:lpstr>Arial</vt:lpstr>
      <vt:lpstr>Calibri</vt:lpstr>
      <vt:lpstr>Cambria Math</vt:lpstr>
      <vt:lpstr>Symbol</vt:lpstr>
      <vt:lpstr>Times New Roman</vt:lpstr>
      <vt:lpstr>Wingdings</vt:lpstr>
      <vt:lpstr>Office 테마</vt:lpstr>
      <vt:lpstr>Equation</vt:lpstr>
      <vt:lpstr>Visio</vt:lpstr>
      <vt:lpstr>회로이론</vt:lpstr>
      <vt:lpstr>회로 이론 이란</vt:lpstr>
      <vt:lpstr>전류 란</vt:lpstr>
      <vt:lpstr>예제</vt:lpstr>
      <vt:lpstr>전류의 종류</vt:lpstr>
      <vt:lpstr>전류의 종류</vt:lpstr>
      <vt:lpstr>전압 이란</vt:lpstr>
      <vt:lpstr>예제</vt:lpstr>
      <vt:lpstr>저항</vt:lpstr>
      <vt:lpstr>직렬 저항과 병렬 저항</vt:lpstr>
      <vt:lpstr>옴의 법칙</vt:lpstr>
      <vt:lpstr>연습 문제 1</vt:lpstr>
      <vt:lpstr>연습 문제 2</vt:lpstr>
      <vt:lpstr>저항 회로</vt:lpstr>
      <vt:lpstr>전력</vt:lpstr>
      <vt:lpstr>에너지</vt:lpstr>
      <vt:lpstr>전력</vt:lpstr>
      <vt:lpstr>연습문제 3</vt:lpstr>
      <vt:lpstr>키르히호프 전류 법칙 (KCL)</vt:lpstr>
      <vt:lpstr>예제</vt:lpstr>
      <vt:lpstr>연습문제 4</vt:lpstr>
      <vt:lpstr>키르히호프 전압 법칙 (KVL)</vt:lpstr>
      <vt:lpstr>직렬 저항과 병렬 저항 분배법칙</vt:lpstr>
      <vt:lpstr>연습문제 4</vt:lpstr>
      <vt:lpstr>연습문제 5</vt:lpstr>
      <vt:lpstr>예제</vt:lpstr>
      <vt:lpstr>연습문제 6</vt:lpstr>
      <vt:lpstr>다이오드</vt:lpstr>
      <vt:lpstr>회로 표기</vt:lpstr>
      <vt:lpstr>datasheet 읽는 법</vt:lpstr>
      <vt:lpstr>datasheet 읽는 법</vt:lpstr>
      <vt:lpstr>LED에 맞는 저항 고르기</vt:lpstr>
      <vt:lpstr>다이오드 사용시 주의점</vt:lpstr>
      <vt:lpstr>실제 예</vt:lpstr>
      <vt:lpstr>PowerPoint 프레젠테이션</vt:lpstr>
      <vt:lpstr>PowerPoint 프레젠테이션</vt:lpstr>
      <vt:lpstr>PowerPoint 프레젠테이션</vt:lpstr>
      <vt:lpstr>PowerPoint 프레젠테이션</vt:lpstr>
      <vt:lpstr>참고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taehoon</cp:lastModifiedBy>
  <cp:revision>68</cp:revision>
  <dcterms:created xsi:type="dcterms:W3CDTF">2020-11-03T10:59:29Z</dcterms:created>
  <dcterms:modified xsi:type="dcterms:W3CDTF">2021-09-17T14:22:12Z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